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8"/>
  </p:notesMasterIdLst>
  <p:sldIdLst>
    <p:sldId id="256" r:id="rId2"/>
    <p:sldId id="257" r:id="rId3"/>
    <p:sldId id="274" r:id="rId4"/>
    <p:sldId id="273" r:id="rId5"/>
    <p:sldId id="276" r:id="rId6"/>
    <p:sldId id="275" r:id="rId7"/>
    <p:sldId id="263" r:id="rId8"/>
    <p:sldId id="262" r:id="rId9"/>
    <p:sldId id="261" r:id="rId10"/>
    <p:sldId id="260" r:id="rId11"/>
    <p:sldId id="258" r:id="rId12"/>
    <p:sldId id="259" r:id="rId13"/>
    <p:sldId id="265" r:id="rId14"/>
    <p:sldId id="267" r:id="rId15"/>
    <p:sldId id="268" r:id="rId16"/>
    <p:sldId id="272" r:id="rId17"/>
  </p:sldIdLst>
  <p:sldSz cx="9144000" cy="5143500" type="screen16x9"/>
  <p:notesSz cx="6858000" cy="9144000"/>
  <p:embeddedFontLst>
    <p:embeddedFont>
      <p:font typeface="Trebuchet MS" pitchFamily="34" charset="0"/>
      <p:regular r:id="rId19"/>
      <p:bold r:id="rId20"/>
      <p:italic r:id="rId21"/>
      <p:boldItalic r:id="rId22"/>
    </p:embeddedFont>
    <p:embeddedFont>
      <p:font typeface="Wingdings 3" pitchFamily="18" charset="2"/>
      <p:regular r:id="rId23"/>
    </p:embeddedFont>
    <p:embeddedFont>
      <p:font typeface="Georgia" pitchFamily="18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F2F5A04C-262C-4B03-9008-B7AFEFD362B0}">
  <a:tblStyle styleId="{F2F5A04C-262C-4B03-9008-B7AFEFD362B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-726" y="-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48528754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dd725eead_6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8dd725eead_6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dd725eead_6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dd725eead_6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8dd725eead_6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8dd725eead_6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8dd725eead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8dd725eead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8dd725eead_2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8dd725eead_2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1262634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8dd725eead_2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8dd725eead_2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148511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8dd725eead_2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8dd725eead_2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dd725eead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dd725eead_2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8dd725eead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8dd725eead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dd725eead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dd725eead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8dd725eead_4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8dd725eead_4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184943473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37727751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95794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249798913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81154752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75743781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348206841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270895723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791292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25186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391473843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48696814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254621613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209531091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40740291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424848575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205064335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425195097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28307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anasa019@yandex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236376" y="527283"/>
            <a:ext cx="6873551" cy="181159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ru-RU" sz="3000" dirty="0">
                <a:solidFill>
                  <a:schemeClr val="accent1">
                    <a:lumMod val="75000"/>
                  </a:schemeClr>
                </a:solidFill>
              </a:rPr>
              <a:t>ПРОЦЕДУРА НАГРАЖДЕНИЯ</a:t>
            </a:r>
            <a:br>
              <a:rPr lang="ru-RU" sz="3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000" dirty="0">
                <a:solidFill>
                  <a:schemeClr val="accent1">
                    <a:lumMod val="75000"/>
                  </a:schemeClr>
                </a:solidFill>
              </a:rPr>
              <a:t>РУКОВОДИТЕЛЕЙ И ПЕДАГОГОВ ОБРАЗОВАТЕЛЬНЫХ ОРГАНИЗАЦИЙ</a:t>
            </a:r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1014517" y="2863339"/>
            <a:ext cx="6647523" cy="12403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МАУ «</a:t>
            </a:r>
            <a:r>
              <a:rPr lang="ru" sz="1600" dirty="0">
                <a:solidFill>
                  <a:schemeClr val="accent6">
                    <a:lumMod val="50000"/>
                  </a:schemeClr>
                </a:solidFill>
              </a:rPr>
              <a:t>Центр со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провождения</a:t>
            </a:r>
            <a:r>
              <a:rPr lang="ru" sz="1600" dirty="0">
                <a:solidFill>
                  <a:schemeClr val="accent6">
                    <a:lumMod val="50000"/>
                  </a:schemeClr>
                </a:solidFill>
              </a:rPr>
              <a:t>, обеспечения и развития образования»</a:t>
            </a:r>
          </a:p>
          <a:p>
            <a:pPr marL="0" lvl="0" indent="0"/>
            <a:r>
              <a:rPr lang="ru" sz="1400" dirty="0" smtClean="0">
                <a:solidFill>
                  <a:schemeClr val="accent6">
                    <a:lumMod val="50000"/>
                  </a:schemeClr>
                </a:solidFill>
              </a:rPr>
              <a:t>Шеина </a:t>
            </a:r>
            <a:r>
              <a:rPr lang="ru" sz="1400" dirty="0">
                <a:solidFill>
                  <a:schemeClr val="accent6">
                    <a:lumMod val="50000"/>
                  </a:schemeClr>
                </a:solidFill>
              </a:rPr>
              <a:t>С</a:t>
            </a:r>
            <a:r>
              <a:rPr lang="ru-RU" sz="1400" dirty="0" err="1">
                <a:solidFill>
                  <a:schemeClr val="accent6">
                    <a:lumMod val="50000"/>
                  </a:schemeClr>
                </a:solidFill>
              </a:rPr>
              <a:t>ветлана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" sz="1400" dirty="0">
                <a:solidFill>
                  <a:schemeClr val="accent6">
                    <a:lumMod val="50000"/>
                  </a:schemeClr>
                </a:solidFill>
              </a:rPr>
              <a:t>Анатольевна,</a:t>
            </a:r>
          </a:p>
          <a:p>
            <a:pPr marL="0" lvl="0" indent="0"/>
            <a:r>
              <a:rPr lang="ru-RU" sz="1400" dirty="0">
                <a:solidFill>
                  <a:schemeClr val="accent6">
                    <a:lumMod val="50000"/>
                  </a:schemeClr>
                </a:solidFill>
              </a:rPr>
              <a:t>м</a:t>
            </a:r>
            <a:r>
              <a:rPr lang="ru" sz="1400" dirty="0">
                <a:solidFill>
                  <a:schemeClr val="accent6">
                    <a:lumMod val="50000"/>
                  </a:schemeClr>
                </a:solidFill>
              </a:rPr>
              <a:t>етодист МАУ ЦСО и РО</a:t>
            </a:r>
          </a:p>
          <a:p>
            <a:pPr marL="0" lvl="0" indent="0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ru-RU" sz="1400" dirty="0" err="1">
                <a:solidFill>
                  <a:schemeClr val="accent6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эл.почта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lanasa019@yandex.ru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</a:rPr>
              <a:t>, тел. 20-12-80 (доб.705)</a:t>
            </a:r>
            <a:endParaRPr lang="ru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2B5101-BA8F-43EC-B886-467837A52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39" y="391885"/>
            <a:ext cx="2703555" cy="1242834"/>
          </a:xfrm>
        </p:spPr>
        <p:txBody>
          <a:bodyPr/>
          <a:lstStyle/>
          <a:p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  <a:t/>
            </a:r>
            <a:br>
              <a:rPr lang="ru" sz="3200" dirty="0"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2400" dirty="0">
                <a:solidFill>
                  <a:srgbClr val="C00000"/>
                </a:solidFill>
                <a:latin typeface="Georgia" panose="02040502050405020303" pitchFamily="18" charset="0"/>
                <a:ea typeface="Arial"/>
                <a:cs typeface="Arial"/>
                <a:sym typeface="Arial"/>
              </a:rPr>
              <a:t>Нагрудный знак </a:t>
            </a:r>
            <a:br>
              <a:rPr lang="ru" sz="2400" dirty="0">
                <a:solidFill>
                  <a:srgbClr val="C00000"/>
                </a:solidFill>
                <a:latin typeface="Georgia" panose="02040502050405020303" pitchFamily="18" charset="0"/>
                <a:ea typeface="Arial"/>
                <a:cs typeface="Arial"/>
                <a:sym typeface="Arial"/>
              </a:rPr>
            </a:br>
            <a:r>
              <a:rPr lang="ru" sz="2400" dirty="0">
                <a:solidFill>
                  <a:srgbClr val="C00000"/>
                </a:solidFill>
                <a:latin typeface="Georgia" panose="02040502050405020303" pitchFamily="18" charset="0"/>
                <a:ea typeface="Arial"/>
                <a:cs typeface="Arial"/>
                <a:sym typeface="Arial"/>
              </a:rPr>
              <a:t>«ПОЧЕТНЫЙ НАСТАВНИК»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387900" y="1420128"/>
            <a:ext cx="2566794" cy="34490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С</a:t>
            </a:r>
            <a:r>
              <a:rPr lang="ru" sz="1800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одействие молодым работникам в успешном овладении профессиональными знаниями, навыками и умениями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F4D4E44-18BD-4005-907A-25250EDA0C64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954694" y="0"/>
            <a:ext cx="6189306" cy="5143500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buClr>
                <a:srgbClr val="000000"/>
              </a:buClr>
              <a:buSzTx/>
              <a:buNone/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КАНДИДАТЫ ДОЛЖНЫ </a:t>
            </a:r>
            <a:r>
              <a:rPr lang="ru-RU" sz="1800" b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ОДНОВРЕМЕННО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СООТСТВЕТСТВОВАТЬ ТРЕБОВАНИЯМ: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cs typeface="Times New Roman"/>
                <a:sym typeface="Times New Roman"/>
              </a:rPr>
              <a:t>Н</a:t>
            </a:r>
            <a:r>
              <a:rPr kumimoji="0" lang="ru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cs typeface="Times New Roman"/>
                <a:sym typeface="Times New Roman"/>
              </a:rPr>
              <a:t>е менее 15 лет деятельности в сфере</a:t>
            </a:r>
            <a:r>
              <a:rPr kumimoji="0" lang="ru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cs typeface="Times New Roman"/>
                <a:sym typeface="Times New Roman"/>
              </a:rPr>
              <a:t> и </a:t>
            </a:r>
            <a:r>
              <a:rPr kumimoji="0" lang="ru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cs typeface="Times New Roman"/>
                <a:sym typeface="Times New Roman"/>
              </a:rPr>
              <a:t>3 года в ОО</a:t>
            </a:r>
          </a:p>
          <a:p>
            <a:pPr marL="342900" lvl="0" indent="-342900">
              <a:lnSpc>
                <a:spcPct val="100000"/>
              </a:lnSpc>
              <a:buClr>
                <a:srgbClr val="000000"/>
              </a:buClr>
              <a:buSzTx/>
              <a:buFont typeface="+mj-lt"/>
              <a:buAutoNum type="arabicPeriod"/>
              <a:defRPr/>
            </a:pPr>
            <a:r>
              <a:rPr lang="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Почетная грамота</a:t>
            </a:r>
            <a:r>
              <a:rPr lang="ru" sz="1800" kern="0" dirty="0">
                <a:solidFill>
                  <a:schemeClr val="tx1"/>
                </a:solidFill>
                <a:latin typeface="Georgia" panose="02040502050405020303" pitchFamily="18" charset="0"/>
                <a:cs typeface="Times New Roman"/>
                <a:sym typeface="Times New Roman"/>
              </a:rPr>
              <a:t> </a:t>
            </a:r>
            <a:r>
              <a:rPr lang="ru-RU" sz="1800" kern="0" dirty="0">
                <a:solidFill>
                  <a:schemeClr val="tx1"/>
                </a:solidFill>
                <a:latin typeface="Georgia" panose="02040502050405020303" pitchFamily="18" charset="0"/>
                <a:cs typeface="Times New Roman"/>
                <a:sym typeface="Times New Roman"/>
              </a:rPr>
              <a:t>РФ</a:t>
            </a:r>
            <a:r>
              <a:rPr lang="ru" sz="1800" kern="0" dirty="0">
                <a:solidFill>
                  <a:schemeClr val="tx1"/>
                </a:solidFill>
                <a:latin typeface="Georgia" panose="02040502050405020303" pitchFamily="18" charset="0"/>
                <a:cs typeface="Times New Roman"/>
                <a:sym typeface="Times New Roman"/>
              </a:rPr>
              <a:t>/</a:t>
            </a:r>
            <a:r>
              <a:rPr kumimoji="0" lang="ru" sz="1800" i="0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cs typeface="Times New Roman"/>
                <a:sym typeface="Times New Roman"/>
              </a:rPr>
              <a:t>Почетное</a:t>
            </a:r>
            <a:r>
              <a:rPr kumimoji="0" lang="ru" sz="1800" i="0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cs typeface="Times New Roman"/>
                <a:sym typeface="Times New Roman"/>
              </a:rPr>
              <a:t> звание</a:t>
            </a:r>
            <a:r>
              <a:rPr lang="ru" sz="1800" kern="0" dirty="0">
                <a:solidFill>
                  <a:schemeClr val="tx1"/>
                </a:solidFill>
                <a:latin typeface="Georgia" panose="02040502050405020303" pitchFamily="18" charset="0"/>
                <a:cs typeface="Times New Roman"/>
                <a:sym typeface="Times New Roman"/>
              </a:rPr>
              <a:t>/ </a:t>
            </a:r>
            <a:r>
              <a:rPr kumimoji="0" lang="ru" sz="1800" i="0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cs typeface="Times New Roman"/>
                <a:sym typeface="Times New Roman"/>
              </a:rPr>
              <a:t>Нагрудный знак </a:t>
            </a: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  <a:cs typeface="Times New Roman"/>
                <a:sym typeface="Times New Roman"/>
              </a:rPr>
              <a:t>(</a:t>
            </a:r>
            <a:r>
              <a:rPr lang="ru-RU" sz="1800" u="sng" dirty="0">
                <a:solidFill>
                  <a:schemeClr val="tx1"/>
                </a:solidFill>
                <a:latin typeface="Georgia" panose="02040502050405020303" pitchFamily="18" charset="0"/>
                <a:cs typeface="Times New Roman"/>
                <a:sym typeface="Times New Roman"/>
              </a:rPr>
              <a:t>не требуется, если стаж более 40 лет</a:t>
            </a:r>
            <a:r>
              <a:rPr lang="ru-RU" sz="1800" dirty="0">
                <a:solidFill>
                  <a:schemeClr val="tx1"/>
                </a:solidFill>
                <a:latin typeface="Georgia" panose="02040502050405020303" pitchFamily="18" charset="0"/>
                <a:cs typeface="Times New Roman"/>
                <a:sym typeface="Times New Roman"/>
              </a:rPr>
              <a:t>)</a:t>
            </a:r>
          </a:p>
          <a:p>
            <a:pPr marL="0" lvl="0" indent="0" algn="ctr">
              <a:buClrTx/>
              <a:buSzTx/>
              <a:buNone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 ДОКУМЕНТОВ:</a:t>
            </a:r>
          </a:p>
          <a:p>
            <a:pPr marL="85725" lvl="0" indent="0">
              <a:buClrTx/>
              <a:buSzTx/>
              <a:buNone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ХОДАТАЙСТВО о награждении ОО</a:t>
            </a:r>
          </a:p>
          <a:p>
            <a:pPr marL="85725" lvl="0" indent="0">
              <a:buClrTx/>
              <a:buSzTx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НАГРАДНОЙ ЛИСТ (А4, по форме), </a:t>
            </a:r>
          </a:p>
          <a:p>
            <a:pPr marL="85725" lvl="0" indent="0">
              <a:buClrTx/>
              <a:buSzTx/>
              <a:buNone/>
            </a:pPr>
            <a:r>
              <a:rPr lang="ru-RU" sz="1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по форме предоставляется в формате ВОРД на проверку – Шеиной С.А.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85725" lvl="0" indent="0">
              <a:buClrTx/>
              <a:buSzTx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КОПИЯ НАГРАДЫ РФ (заверенная руководителем ОО) + копия в ПДФ</a:t>
            </a:r>
          </a:p>
          <a:p>
            <a:pPr marL="85725" lvl="0" indent="0">
              <a:buClrTx/>
              <a:buSzTx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ВЫПИСКА ИЗ ПРОТОКОЛА педагогического совета/ общего собрания + копия в ПДФ</a:t>
            </a:r>
          </a:p>
          <a:p>
            <a:pPr marL="0" lvl="0" indent="0" algn="ctr" defTabSz="914400">
              <a:buClr>
                <a:srgbClr val="000000"/>
              </a:buClr>
              <a:buSzTx/>
              <a:buNone/>
              <a:defRPr/>
            </a:pPr>
            <a:r>
              <a:rPr lang="ru-RU" u="sng" dirty="0">
                <a:solidFill>
                  <a:srgbClr val="C00000"/>
                </a:solidFill>
                <a:latin typeface="Georgia" panose="02040502050405020303" pitchFamily="18" charset="0"/>
                <a:cs typeface="Arial"/>
              </a:rPr>
              <a:t>!!! Награждение возможно не менее, чем через 3 года после награждения ПОЧЕТНОЙ ГРАМОТОЙ РФ.</a:t>
            </a:r>
            <a:endParaRPr kumimoji="0" lang="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anose="02040502050405020303" pitchFamily="18" charset="0"/>
              <a:cs typeface="Times New Roman"/>
              <a:sym typeface="Times New Roman"/>
            </a:endParaRPr>
          </a:p>
          <a:p>
            <a:pPr marL="482600" indent="-34290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CF201E00-F0EC-4F67-B06C-3123E1C60530}"/>
              </a:ext>
            </a:extLst>
          </p:cNvPr>
          <p:cNvSpPr/>
          <p:nvPr/>
        </p:nvSpPr>
        <p:spPr>
          <a:xfrm>
            <a:off x="108857" y="3728069"/>
            <a:ext cx="26592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9700" lvl="0" defTabSz="342900"/>
            <a:r>
              <a:rPr lang="ru-RU" sz="1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П.15. Число лиц, представляемых к награждению от ОО: </a:t>
            </a:r>
          </a:p>
          <a:p>
            <a:pPr marL="139700" lvl="0" defTabSz="342900"/>
            <a:r>
              <a:rPr lang="ru-RU" sz="1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– на каждые 100 человек.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body" idx="4294967295"/>
          </p:nvPr>
        </p:nvSpPr>
        <p:spPr>
          <a:xfrm>
            <a:off x="0" y="1201738"/>
            <a:ext cx="8369300" cy="3367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graphicFrame>
        <p:nvGraphicFramePr>
          <p:cNvPr id="77" name="Google Shape;77;p15"/>
          <p:cNvGraphicFramePr/>
          <p:nvPr>
            <p:extLst>
              <p:ext uri="{D42A27DB-BD31-4B8C-83A1-F6EECF244321}">
                <p14:modId xmlns:p14="http://schemas.microsoft.com/office/powerpoint/2010/main" xmlns="" val="3341393614"/>
              </p:ext>
            </p:extLst>
          </p:nvPr>
        </p:nvGraphicFramePr>
        <p:xfrm>
          <a:off x="124407" y="0"/>
          <a:ext cx="9019593" cy="4998660"/>
        </p:xfrm>
        <a:graphic>
          <a:graphicData uri="http://schemas.openxmlformats.org/drawingml/2006/table">
            <a:tbl>
              <a:tblPr>
                <a:noFill/>
                <a:tableStyleId>{F2F5A04C-262C-4B03-9008-B7AFEFD362B0}</a:tableStyleId>
              </a:tblPr>
              <a:tblGrid>
                <a:gridCol w="27013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181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7319"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ru-RU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ПОЧЕТНОЕ ЗВАНИЕ </a:t>
                      </a: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«</a:t>
                      </a:r>
                      <a:r>
                        <a:rPr kumimoji="0" lang="ru-RU" sz="2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ПОЧЕТНЫЙ РАБОТНИК СФЕРЫ ОБРАЗОВАНИЯ РФ»</a:t>
                      </a:r>
                      <a:endParaRPr kumimoji="0" lang="ru-R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endParaRP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П.15. Число лиц, представляемых к награждению от ОО: </a:t>
                      </a: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– на каждые 100 человек.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0" lang="ru-R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 b="1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КАНДИДАТЫ</a:t>
                      </a:r>
                      <a:r>
                        <a:rPr lang="ru" sz="1800" b="1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ДОЛЖНЫ </a:t>
                      </a:r>
                      <a:r>
                        <a:rPr lang="ru" sz="1800" b="1" u="sng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ОДНОВРЕМЕННО</a:t>
                      </a:r>
                      <a:r>
                        <a:rPr lang="ru" sz="1800" b="1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СООТСТВЕТСТВОВАТЬ ТРЕБОВАНИЯМ:</a:t>
                      </a:r>
                      <a:endParaRPr sz="18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26219">
                <a:tc v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0" lang="ru-R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342900" lvl="0" indent="-3429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Times New Roman"/>
                        </a:rPr>
                        <a:t>Н</a:t>
                      </a:r>
                      <a:r>
                        <a:rPr lang="ru" sz="18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Times New Roman"/>
                        </a:rPr>
                        <a:t>е менее 15 лет деятельности в сфере образования</a:t>
                      </a:r>
                      <a:r>
                        <a:rPr lang="ru" sz="18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Times New Roman"/>
                        </a:rPr>
                        <a:t>  и </a:t>
                      </a:r>
                      <a:r>
                        <a:rPr lang="ru" sz="18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Times New Roman"/>
                        </a:rPr>
                        <a:t>3 года в образовательной организации;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8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Times New Roman"/>
                        </a:rPr>
                        <a:t>Почетная грамота </a:t>
                      </a:r>
                      <a:r>
                        <a:rPr lang="ru" sz="18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Times New Roman"/>
                        </a:rPr>
                        <a:t>Министерства </a:t>
                      </a:r>
                      <a:r>
                        <a:rPr lang="ru-RU" sz="18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Times New Roman"/>
                        </a:rPr>
                        <a:t>РФ!</a:t>
                      </a:r>
                    </a:p>
                    <a:p>
                      <a:pPr marL="0" lvl="0" indent="0" algn="ctr">
                        <a:spcBef>
                          <a:spcPts val="0"/>
                        </a:spcBef>
                        <a:buNone/>
                      </a:pPr>
                      <a:endParaRPr lang="ru-RU" sz="2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>
                        <a:spcBef>
                          <a:spcPts val="0"/>
                        </a:spcBef>
                        <a:buNone/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ПАКЕТ ДОКУМЕНТОВ:</a:t>
                      </a:r>
                    </a:p>
                    <a:p>
                      <a:pPr marL="85725" lvl="0" indent="0" rtl="0">
                        <a:buNone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ХОДАТАЙСТВО о награждении ОО</a:t>
                      </a:r>
                    </a:p>
                    <a:p>
                      <a:pPr marL="85725" lvl="0" indent="0"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НАГРАДНОЙ ЛИСТ (А4, по форме), </a:t>
                      </a:r>
                    </a:p>
                    <a:p>
                      <a:pPr marL="85725" lvl="0" indent="0">
                        <a:buNone/>
                      </a:pPr>
                      <a:r>
                        <a:rPr lang="ru-RU" sz="18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СТРОГО по форме предоставляется в формате ВОРД на проверку – Шеиной С.А.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</a:p>
                    <a:p>
                      <a:pPr marL="85725" lvl="0" indent="0" rtl="0"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КОПИЯ НАГРАДЫ РФ (заверенная руководителем ОО) + копия в ПДФ</a:t>
                      </a:r>
                    </a:p>
                    <a:p>
                      <a:pPr marL="85725" lvl="0" indent="0"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ВЫПИСКА ИЗ ПРОТОКОЛА педагогического совета/ общего собрания + копия в ПДФ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  <a:cs typeface="Arial"/>
                        </a:rPr>
                        <a:t>!!! Награждение возможно не менее, чем через 3 года после награждения ПОЧЕТНОЙ ГРАМОТОЙ РФ!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6"/>
          <p:cNvGraphicFramePr/>
          <p:nvPr>
            <p:extLst>
              <p:ext uri="{D42A27DB-BD31-4B8C-83A1-F6EECF244321}">
                <p14:modId xmlns:p14="http://schemas.microsoft.com/office/powerpoint/2010/main" xmlns="" val="3215025302"/>
              </p:ext>
            </p:extLst>
          </p:nvPr>
        </p:nvGraphicFramePr>
        <p:xfrm>
          <a:off x="0" y="0"/>
          <a:ext cx="9144000" cy="5069633"/>
        </p:xfrm>
        <a:graphic>
          <a:graphicData uri="http://schemas.openxmlformats.org/drawingml/2006/table">
            <a:tbl>
              <a:tblPr>
                <a:noFill/>
                <a:tableStyleId>{F2F5A04C-262C-4B03-9008-B7AFEFD362B0}</a:tableStyleId>
              </a:tblPr>
              <a:tblGrid>
                <a:gridCol w="25583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856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6963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ru-RU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ПОЧЕТНОЕ ЗВАНИЕ </a:t>
                      </a:r>
                      <a:r>
                        <a:rPr kumimoji="0" lang="ru-RU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«ПОЧЕТНЫЙ РАБОТНИК  СФЕРЫ ВОСПИТАНИЯ ДЕТЕЙ И МОЛОДЕЖИ РФ</a:t>
                      </a:r>
                      <a:r>
                        <a:rPr kumimoji="0" lang="ru-RU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»</a:t>
                      </a: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П.15. Число лиц, представляемых к награждению от ОО: 1 – на каждые 100 человек.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КАНДИДАТЫ ДОЛЖНЫ </a:t>
                      </a:r>
                      <a:r>
                        <a:rPr kumimoji="0" lang="ru-RU" sz="1800" b="1" i="0" u="sng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ОДНОВРЕМЕННО</a:t>
                      </a: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СООТСТВЕТСТВОВАТЬ ТРЕБОВАНИЯМ: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Arial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Times New Roman"/>
                        </a:rPr>
                        <a:t>Н</a:t>
                      </a:r>
                      <a:r>
                        <a:rPr kumimoji="0" lang="ru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Times New Roman"/>
                        </a:rPr>
                        <a:t>е менее 15 лет деятельности в сфере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Times New Roman"/>
                        </a:rPr>
                        <a:t>      и 3 года в ОО;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Times New Roman"/>
                        </a:rPr>
                        <a:t>2. Почетная грамота Министерства просвещения РФ</a:t>
                      </a:r>
                    </a:p>
                    <a:p>
                      <a:pPr marL="0" lvl="0" indent="0" algn="ctr">
                        <a:spcBef>
                          <a:spcPts val="0"/>
                        </a:spcBef>
                        <a:buNone/>
                      </a:pPr>
                      <a:endParaRPr lang="ru-RU" sz="2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>
                        <a:spcBef>
                          <a:spcPts val="0"/>
                        </a:spcBef>
                        <a:buNone/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ПАКЕТ ДОКУМЕНТОВ:</a:t>
                      </a:r>
                    </a:p>
                    <a:p>
                      <a:pPr marL="85725" lvl="0" indent="0" rtl="0">
                        <a:buNone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ХОДАТАЙСТВО о награждении ОО</a:t>
                      </a:r>
                    </a:p>
                    <a:p>
                      <a:pPr marL="85725" lvl="0" indent="0"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НАГРАДНОЙ ЛИСТ (А4, по форме), </a:t>
                      </a:r>
                    </a:p>
                    <a:p>
                      <a:pPr marL="85725" lvl="0" indent="0">
                        <a:buNone/>
                      </a:pPr>
                      <a:r>
                        <a:rPr lang="ru-RU" sz="18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СТРОГО по форме предоставляется в формате ВОРД </a:t>
                      </a:r>
                    </a:p>
                    <a:p>
                      <a:pPr marL="85725" lvl="0" indent="0">
                        <a:buNone/>
                      </a:pPr>
                      <a:r>
                        <a:rPr lang="ru-RU" sz="18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проверку – Шеиной С.А.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</a:p>
                    <a:p>
                      <a:pPr marL="85725" lvl="0" indent="0" rtl="0"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КОПИЯ НАГРАДЫ РФ (заверенная руководителем ОО) + копия в ПДФ</a:t>
                      </a:r>
                    </a:p>
                    <a:p>
                      <a:pPr marL="85725" lvl="0" indent="0"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ВЫПИСКА ИЗ ПРОТОКОЛА педагогического совета/ общего собрания + копия в ПДФ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  <a:cs typeface="Arial"/>
                        </a:rPr>
                        <a:t>!!! Награждение возможно не менее, чем через 3 года после награждения ПОЧЕТНОЙ ГРАМОТОЙ РФ!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Google Shape;118;p22"/>
          <p:cNvGraphicFramePr/>
          <p:nvPr>
            <p:extLst>
              <p:ext uri="{D42A27DB-BD31-4B8C-83A1-F6EECF244321}">
                <p14:modId xmlns:p14="http://schemas.microsoft.com/office/powerpoint/2010/main" xmlns="" val="478727670"/>
              </p:ext>
            </p:extLst>
          </p:nvPr>
        </p:nvGraphicFramePr>
        <p:xfrm>
          <a:off x="49763" y="160020"/>
          <a:ext cx="9094237" cy="5120610"/>
        </p:xfrm>
        <a:graphic>
          <a:graphicData uri="http://schemas.openxmlformats.org/drawingml/2006/table">
            <a:tbl>
              <a:tblPr>
                <a:noFill/>
                <a:tableStyleId>{F2F5A04C-262C-4B03-9008-B7AFEFD362B0}</a:tableStyleId>
              </a:tblPr>
              <a:tblGrid>
                <a:gridCol w="32097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84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6339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Ведомственный 3</a:t>
                      </a:r>
                      <a:r>
                        <a:rPr lang="ru" sz="1800" dirty="0">
                          <a:solidFill>
                            <a:srgbClr val="C00000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нак отличия Министерства просвещения 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РФ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400" dirty="0">
                          <a:solidFill>
                            <a:srgbClr val="C00000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«ОТЛИЧНИК ПРОСВЕЩЕНИЯ»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!!! </a:t>
                      </a:r>
                      <a:r>
                        <a:rPr lang="ru-RU" sz="1400" b="0" u="none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Награждение возможно 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через 3 года </a:t>
                      </a:r>
                      <a:r>
                        <a:rPr lang="ru-RU" sz="1400" b="0" u="none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после награждения ПОЧЕТНОЙ ГРАМОТОЙ РФ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400" b="0" u="sng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dirty="0">
                          <a:solidFill>
                            <a:srgbClr val="C00000"/>
                          </a:solidFill>
                          <a:latin typeface="Georgia" panose="02040502050405020303" pitchFamily="18" charset="0"/>
                        </a:rPr>
                        <a:t>!!! Если кандидат уже имеет «ПОЧЕТНОЕ ЗВАНИЕ РФ»,                   не следует подавать на ОТЛИЧНИКА ПРОСВЕЩЕНИЯ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u="none" dirty="0">
                          <a:solidFill>
                            <a:srgbClr val="C00000"/>
                          </a:solidFill>
                          <a:latin typeface="Georgia" panose="02040502050405020303" pitchFamily="18" charset="0"/>
                        </a:rPr>
                        <a:t>(это равноценные награды) !!!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400" b="0" u="none" dirty="0">
                        <a:solidFill>
                          <a:srgbClr val="C00000"/>
                        </a:solidFill>
                        <a:latin typeface="Georgia" panose="02040502050405020303" pitchFamily="18" charset="0"/>
                      </a:endParaRP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П.15. Число лиц, представляемых к награждению от ОО: 1 – на каждые 100 человек.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u="none" dirty="0">
                        <a:solidFill>
                          <a:srgbClr val="C00000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300" dirty="0">
                          <a:solidFill>
                            <a:schemeClr val="dk1"/>
                          </a:solidFill>
                        </a:rPr>
                        <a:t>1</a:t>
                      </a:r>
                      <a:r>
                        <a:rPr lang="ru" dirty="0">
                          <a:solidFill>
                            <a:schemeClr val="dk1"/>
                          </a:solidFill>
                        </a:rPr>
                        <a:t>. </a:t>
                      </a:r>
                      <a:r>
                        <a:rPr lang="ru" sz="1500" b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Стаж работы </a:t>
                      </a:r>
                      <a:r>
                        <a:rPr lang="ru" sz="1500" b="0" u="sng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в сфере образования не менее 15 лет</a:t>
                      </a:r>
                      <a:r>
                        <a:rPr lang="ru" sz="1500" b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, </a:t>
                      </a:r>
                      <a:r>
                        <a:rPr lang="ru" sz="1500" b="0" u="sng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и не менее 3 лет в организации</a:t>
                      </a:r>
                      <a:r>
                        <a:rPr lang="ru" sz="1500" b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, представляющей ходатайство о награждении.</a:t>
                      </a:r>
                      <a:endParaRPr sz="1500" b="0" dirty="0">
                        <a:solidFill>
                          <a:schemeClr val="dk1"/>
                        </a:solidFill>
                        <a:latin typeface="Georgia" panose="02040502050405020303" pitchFamily="18" charset="0"/>
                      </a:endParaRPr>
                    </a:p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b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2. </a:t>
                      </a:r>
                      <a:r>
                        <a:rPr lang="ru" sz="1500" b="0" u="sng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Ведомственная (РФ) или иная награда</a:t>
                      </a:r>
                      <a:r>
                        <a:rPr lang="ru" sz="1500" b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 за заслуги в труде и продолжительную работу в сфере образования.</a:t>
                      </a:r>
                      <a:endParaRPr sz="1500" b="0" dirty="0">
                        <a:solidFill>
                          <a:schemeClr val="dk1"/>
                        </a:solidFill>
                        <a:latin typeface="Georgia" panose="02040502050405020303" pitchFamily="18" charset="0"/>
                      </a:endParaRPr>
                    </a:p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b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3. </a:t>
                      </a:r>
                      <a:r>
                        <a:rPr lang="ru" sz="1500" b="0" u="sng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Профессиональные заслуги в сфере образования </a:t>
                      </a:r>
                      <a:r>
                        <a:rPr lang="ru" sz="1500" b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– </a:t>
                      </a:r>
                    </a:p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b="0" u="sng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победы во всероссийских, региональных и муниципальных конкурсах профессионального мастерства</a:t>
                      </a:r>
                    </a:p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b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(УКАЗЫВАТЬ </a:t>
                      </a:r>
                      <a:r>
                        <a:rPr lang="ru" sz="1500" b="1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ЗА ПОСЛЕДНИЕ 3 ГОДА</a:t>
                      </a:r>
                      <a:r>
                        <a:rPr lang="ru" sz="1500" b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).</a:t>
                      </a:r>
                      <a:endParaRPr sz="1500" b="0" dirty="0">
                        <a:solidFill>
                          <a:schemeClr val="dk1"/>
                        </a:solidFill>
                        <a:latin typeface="Georgia" panose="02040502050405020303" pitchFamily="18" charset="0"/>
                      </a:endParaRPr>
                    </a:p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4. Отсутствие не снятой или не погашенной судимости 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(гарантируется руководителем ОО</a:t>
                      </a:r>
                      <a:r>
                        <a:rPr lang="ru-RU" sz="1500" baseline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 при выдвижении кандидатуры)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.</a:t>
                      </a:r>
                    </a:p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5. Отсутствие неснятого дисциплинарного взыскания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 (гарантируется руководителем ОО при выдвижении кандидатуры).</a:t>
                      </a:r>
                      <a:endParaRPr sz="1500" dirty="0">
                        <a:solidFill>
                          <a:schemeClr val="dk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>
            <a:spLocks noGrp="1"/>
          </p:cNvSpPr>
          <p:nvPr>
            <p:ph type="body" idx="4294967295"/>
          </p:nvPr>
        </p:nvSpPr>
        <p:spPr>
          <a:xfrm>
            <a:off x="0" y="0"/>
            <a:ext cx="7539135" cy="514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ОТЛИЧНИК ПРОСВЕЩЕНИЯ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0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 документов:</a:t>
            </a:r>
          </a:p>
          <a:p>
            <a:pPr marL="85725" lvl="0" indent="0" rtl="0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ХОДАТАЙСТВО о награждении ОО</a:t>
            </a:r>
          </a:p>
          <a:p>
            <a:pPr marL="85725" lv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(А3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по форме предоставляется в формате ВОРД </a:t>
            </a:r>
          </a:p>
          <a:p>
            <a:pPr marL="85725" lvl="0" indent="0">
              <a:buNone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проверку – Шеиной С.А.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85725" lvl="0" indent="0" rtl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КОПИЯ НАГРАДЫ РФ (заверенная руководителем ОО) + копия в ПДФ</a:t>
            </a:r>
          </a:p>
          <a:p>
            <a:pPr marL="85725" lv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ВЫПИСКА ИЗ ПРОТОКОЛА педагогического совета/ общего собрания </a:t>
            </a:r>
          </a:p>
          <a:p>
            <a:pPr marL="85725" lv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копия в ПДФ</a:t>
            </a:r>
          </a:p>
          <a:p>
            <a:pPr marL="85725" lvl="0" indent="0" rtl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КОПИЯ ПАСПОРТА 2-3 стр.(заверены) </a:t>
            </a:r>
          </a:p>
          <a:p>
            <a:pPr marL="85725" lv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КОПИЯ УСТАВА ШКОЛЫ(1-3 стр. заверены) + копия в ПДФ</a:t>
            </a:r>
          </a:p>
          <a:p>
            <a:pPr marL="85725" lv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СОГЛАСИЕ НА ОБРАБОТКУ персональных данных + копия в ПДФ</a:t>
            </a:r>
          </a:p>
          <a:p>
            <a:pPr marL="85725" lv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СОГЛАСИЕ НА ПРОВЕДЕНИЕ проверочных мероприятий + копия в ПДФ</a:t>
            </a:r>
          </a:p>
          <a:p>
            <a:pPr marL="0" lvl="0" indent="0" algn="ctr" rtl="0">
              <a:spcBef>
                <a:spcPts val="0"/>
              </a:spcBef>
              <a:buNone/>
            </a:pP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buNone/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sz="1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Повторное представление при отрицательном решении возможно не ранее, </a:t>
            </a:r>
          </a:p>
          <a:p>
            <a:pPr marL="0" lvl="0" indent="0" algn="ctr" rtl="0">
              <a:spcBef>
                <a:spcPts val="0"/>
              </a:spcBef>
              <a:buNone/>
            </a:pPr>
            <a:r>
              <a:rPr lang="ru-RU" sz="1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через 1 год со дня принятия решения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ctr" rtl="0">
              <a:buNone/>
            </a:pPr>
            <a:endParaRPr lang="ru-RU" dirty="0"/>
          </a:p>
          <a:p>
            <a:pPr marL="0" lvl="0" indent="0" algn="ctr" rtl="0">
              <a:buNone/>
            </a:pPr>
            <a:endParaRPr lang="ru-RU" dirty="0"/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 lang="ru-RU" dirty="0"/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>
            <a:spLocks noGrp="1"/>
          </p:cNvSpPr>
          <p:nvPr>
            <p:ph type="title"/>
          </p:nvPr>
        </p:nvSpPr>
        <p:spPr>
          <a:xfrm>
            <a:off x="387900" y="211081"/>
            <a:ext cx="8368200" cy="63657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ru" sz="3300" b="1" dirty="0">
                <a:latin typeface="Arial"/>
                <a:ea typeface="Arial"/>
                <a:cs typeface="Arial"/>
                <a:sym typeface="Arial"/>
              </a:rPr>
              <a:t>   </a:t>
            </a: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ru" sz="3300" b="1" dirty="0">
                <a:latin typeface="Arial"/>
                <a:ea typeface="Arial"/>
                <a:cs typeface="Arial"/>
                <a:sym typeface="Arial"/>
              </a:rPr>
              <a:t> </a:t>
            </a: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33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ru" sz="2800" b="1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Оформление документов</a:t>
            </a:r>
            <a:endParaRPr sz="2800" b="1" dirty="0"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35" name="Google Shape;135;p25"/>
          <p:cNvSpPr txBox="1">
            <a:spLocks noGrp="1"/>
          </p:cNvSpPr>
          <p:nvPr>
            <p:ph type="body" idx="1"/>
          </p:nvPr>
        </p:nvSpPr>
        <p:spPr>
          <a:xfrm>
            <a:off x="0" y="847656"/>
            <a:ext cx="7215673" cy="40847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Наградные материалы Минпросвещения РФ необходимо оформлять в соответствии с Положениями, утвержденными приказом Министерства Просвещения РФ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 01.07.2021 № 400 </a:t>
            </a:r>
          </a:p>
          <a:p>
            <a:pPr marL="0" lv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и приказом Министерства Просвещения РФ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10.01.2019 № 5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 о порядке оформления и представления документов о награждении ведомственными наградами </a:t>
            </a:r>
          </a:p>
          <a:p>
            <a:pPr marL="0" lv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(письмо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5 августа 2019 года № 12-453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порядке оформления                                     </a:t>
            </a:r>
          </a:p>
          <a:p>
            <a:pPr marL="0" lv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и представления документов о награждении»)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Наградные материалы Министерства образования и науки Пермского края            в соответствии с приказом Министерства образования и науки Пермского края         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24.09.2019 № СЭД-26-01-06-895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Документы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награждения наградами </a:t>
            </a:r>
            <a:r>
              <a:rPr lang="ru-RU" sz="1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МОиН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ПК, Минпросвещения РФ на 2025 год </a:t>
            </a:r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принимаются  </a:t>
            </a:r>
          </a:p>
          <a:p>
            <a:pPr marL="0" lvl="0" indent="0" algn="ctr">
              <a:buNone/>
            </a:pPr>
            <a:r>
              <a:rPr lang="ru-RU" sz="18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01.11.2024 по 10.12.2024 – Шеиной С.А., методистом МАУ </a:t>
            </a:r>
            <a:r>
              <a:rPr lang="ru-RU" sz="1800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ЦСОиРО</a:t>
            </a:r>
            <a:endParaRPr lang="ru-RU" sz="18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9"/>
          <p:cNvSpPr txBox="1">
            <a:spLocks noGrp="1"/>
          </p:cNvSpPr>
          <p:nvPr>
            <p:ph type="title"/>
          </p:nvPr>
        </p:nvSpPr>
        <p:spPr>
          <a:xfrm>
            <a:off x="387900" y="262759"/>
            <a:ext cx="8368200" cy="43092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" sz="2400" b="1" dirty="0">
                <a:latin typeface="Georgia" panose="02040502050405020303" pitchFamily="18" charset="0"/>
                <a:cs typeface="Arial"/>
                <a:sym typeface="Arial"/>
              </a:rPr>
              <a:t>На понимание</a:t>
            </a:r>
            <a:endParaRPr sz="2400" dirty="0">
              <a:latin typeface="Georgia" panose="02040502050405020303" pitchFamily="18" charset="0"/>
            </a:endParaRPr>
          </a:p>
        </p:txBody>
      </p:sp>
      <p:sp>
        <p:nvSpPr>
          <p:cNvPr id="158" name="Google Shape;158;p29"/>
          <p:cNvSpPr txBox="1">
            <a:spLocks noGrp="1"/>
          </p:cNvSpPr>
          <p:nvPr>
            <p:ph type="body" idx="1"/>
          </p:nvPr>
        </p:nvSpPr>
        <p:spPr>
          <a:xfrm>
            <a:off x="189186" y="504497"/>
            <a:ext cx="6647043" cy="40641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ОБЩЕЕ ТРЕБОВАНИЕ к награждению ведомственными наградами – </a:t>
            </a: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</a:t>
            </a:r>
            <a:r>
              <a:rPr lang="ru" sz="1400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АЛИЧИЕ ПРОФЕССИОНАЛЬНЫХ ЗАСЛУГ- сведения о поощрениях и награждениях за эффективную и добросовестную трудовую деятельность.</a:t>
            </a: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Т</a:t>
            </a:r>
            <a:r>
              <a:rPr lang="ru" sz="1400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ребование - </a:t>
            </a:r>
            <a:r>
              <a:rPr lang="ru" sz="1400" b="1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" sz="1400" b="1" u="sng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ЗА ТРИ  ГОДА</a:t>
            </a:r>
            <a:r>
              <a:rPr lang="ru" sz="1400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!</a:t>
            </a: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Коллегиальный орган – педагогический совет или общее собрание (в соответствии с Уставом) – так и пишем в документах! </a:t>
            </a: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П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одписывает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п</a:t>
            </a:r>
            <a:r>
              <a:rPr lang="ru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редседатель педагогического Совета/ общего собрания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ПРЕДСТАВЛЕНИЯ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и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НАГРАДНЫЕ ЛИСТЫ, ХАРАКТЕРИСТИКИ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- желательно на ОДНОМ листе (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с 2-х сторон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)! Подстрочный текст не удалять!!!</a:t>
            </a:r>
          </a:p>
          <a:p>
            <a:pPr marL="0" lvl="0" indent="0" algn="just">
              <a:spcBef>
                <a:spcPts val="120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Размер шрифта 12-14. Ровные строки, ровные поля. </a:t>
            </a: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lang="ru" sz="2000" dirty="0">
              <a:solidFill>
                <a:srgbClr val="FFFF00"/>
              </a:solidFill>
              <a:latin typeface="Georgia" panose="02040502050405020303" pitchFamily="18" charset="0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2000" dirty="0">
              <a:latin typeface="Georgia" panose="02040502050405020303" pitchFamily="18" charset="0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6326154" y="178676"/>
            <a:ext cx="2429945" cy="63062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25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25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25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>
            <a:off x="124408" y="0"/>
            <a:ext cx="8907626" cy="5065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00000"/>
              </a:lnSpc>
              <a:buNone/>
            </a:pP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ВЕДОМСТВЕННЫЕ НАГРАДЫ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РФ от 01.07.2021 № 400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lvl="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ПОЧЕТНОЕ ЗВАНИЕ «Почетный работник сферы образования РФ» </a:t>
            </a:r>
          </a:p>
          <a:p>
            <a:pPr marL="285750" lvl="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ПОЧЕТНОЕ ЗВАНИЕ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«Почетный работник  сферы воспитания детей и молодежи РФ»</a:t>
            </a:r>
          </a:p>
          <a:p>
            <a:pPr marL="285750" lvl="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 ОТЛИЧИЯ «ОТЛИЧНИК ПРОСВЕЩЕНИЯ»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НАГРУДНЫЙ ЗНАК «Почетный наставник»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НАГРУДНЫЙ ЗНАК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«За верность профессии»</a:t>
            </a:r>
          </a:p>
          <a:p>
            <a:pPr marL="0" indent="0">
              <a:buNone/>
            </a:pPr>
            <a:r>
              <a:rPr lang="ru-RU" sz="1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Награждение возможно через 3 года после награждения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Почетной грамотой РФ</a:t>
            </a:r>
            <a:r>
              <a:rPr lang="ru-RU" sz="1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lvl="0" indent="0">
              <a:lnSpc>
                <a:spcPct val="100000"/>
              </a:lnSpc>
              <a:buNone/>
            </a:pPr>
            <a:endParaRPr lang="ru-RU" sz="1400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ПОЧЕТНАЯ ГРАМОТА МИНИСТЕРСТВА ПРОСВЕЩЕНИЯ РФ 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  значительные заслуги в сфере общего образования; многолетний добросовестный труд)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МЕДАЛИ: К.Д. Ушинского,  Л.С. Выготского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(граждане РФ, имеющие ученую степень доктора, либо кандидата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пед.наук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НАГРУДНЫЙ ЗНАК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«Молодость и профессионализм»</a:t>
            </a:r>
          </a:p>
          <a:p>
            <a:pPr marL="0" indent="0">
              <a:buNone/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Повторное награждение одним видом ведомственной награды не производится!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НАГРАДЫ МИНИСТЕРСТВА ОБРАЗОВАНИЯ И НАУКИ ПЕРМСКОГО КРАЯ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ПОЧЕТНАЯ ГРАМОТА </a:t>
            </a:r>
            <a:r>
              <a:rPr lang="ru-RU" sz="1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Минобрнауки ПК от 24.09.2019 № СЭД-26-01-06-895)</a:t>
            </a:r>
          </a:p>
          <a:p>
            <a:pPr marL="285750" lvl="0" indent="-285750">
              <a:buClr>
                <a:srgbClr val="90C226"/>
              </a:buClr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БЛАГОДАРНОСТЬ Министра образования и науки ПК </a:t>
            </a:r>
            <a:r>
              <a:rPr lang="ru-RU" sz="1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Минобрнауки ПК от 24.09.2019 № СЭД-26-01-06-895)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НАГРАДЫ УПРАВЛЕНИЯ ОБРАЗОВАНИЯ</a:t>
            </a:r>
          </a:p>
          <a:p>
            <a:pPr marL="285750" lvl="0" indent="-285750">
              <a:buClr>
                <a:srgbClr val="90C226"/>
              </a:buClr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ПОЧЕТНАЯ ГРАМОТА </a:t>
            </a:r>
            <a:r>
              <a:rPr lang="ru-RU" sz="1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Управления образования от 17.02.2021 № 04-01-03-114)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БЛАГОДАРСТВЕННОЕ ПИСЬМО </a:t>
            </a:r>
            <a:r>
              <a:rPr lang="ru-RU" sz="1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Управления образования от 17.02.2021 № 04-01-03-114)</a:t>
            </a:r>
          </a:p>
          <a:p>
            <a:pPr marL="0" indent="0">
              <a:buNone/>
            </a:pP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ВНЕВЕДОМСТВЕННЫЕ НАГРАДЫ </a:t>
            </a: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(ПОСТАНОВЛЕНИЕ АДМИНИСТРАЦИИ ГОРОДА БЕРЕЗНИКИ       ОТ 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25.06.2024 № 01-02-999 </a:t>
            </a: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ПОЛОЖЕНИЯ О НАГРАЖДЕНИЯХ»)</a:t>
            </a:r>
            <a:endParaRPr lang="ru-RU" sz="1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ПОЧЕТНАЯ ГРАМОТА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города Березники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БЛАГОДАРСТВЕННОЕ ПИСЬМО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города Березники</a:t>
            </a:r>
          </a:p>
          <a:p>
            <a:pPr marL="0" indent="0">
              <a:buNone/>
            </a:pPr>
            <a:r>
              <a:rPr lang="ru-RU" sz="9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100000"/>
              </a:lnSpc>
              <a:buNone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buNone/>
            </a:pPr>
            <a:endParaRPr lang="ru-RU" sz="1400" dirty="0">
              <a:solidFill>
                <a:srgbClr val="FFFF00"/>
              </a:solidFill>
            </a:endParaRPr>
          </a:p>
          <a:p>
            <a:pPr marL="0" lvl="0" indent="0" algn="ctr">
              <a:lnSpc>
                <a:spcPct val="100000"/>
              </a:lnSpc>
              <a:buNone/>
            </a:pPr>
            <a:r>
              <a:rPr lang="ru-RU" sz="1400" dirty="0">
                <a:solidFill>
                  <a:srgbClr val="FFFF00"/>
                </a:solidFill>
              </a:rPr>
              <a:t> </a:t>
            </a: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xmlns="" id="{7645E705-02F4-461D-9E79-D0E60051299E}"/>
              </a:ext>
            </a:extLst>
          </p:cNvPr>
          <p:cNvSpPr/>
          <p:nvPr/>
        </p:nvSpPr>
        <p:spPr>
          <a:xfrm rot="16200000">
            <a:off x="929799" y="1574755"/>
            <a:ext cx="177550" cy="376389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3EA853E-E3E3-42A2-9924-A31BF6752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859" y="2711253"/>
            <a:ext cx="469433" cy="20118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E5FBA7D-A33F-4D55-8BC0-8FC4CDF0E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379" y="3525899"/>
            <a:ext cx="469433" cy="2011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196578"/>
            <a:ext cx="8963609" cy="966637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ПОЧЕТНАЯ ГРАМОТА/ БЛАГОДАРСТВЕННОЕ ПИСЬМО 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УПРАВЛЕНИЯ ОБРАЗОВАНИЯ 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</a:b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Приказ от 17.02.2021 № 04-01-03-114 «Об утверждении Положений о Почетной грамоте </a:t>
            </a:r>
            <a:b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</a:b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и Благодарственном письме Управления образования»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391" y="1045029"/>
            <a:ext cx="7949681" cy="3901892"/>
          </a:xfrm>
        </p:spPr>
        <p:txBody>
          <a:bodyPr/>
          <a:lstStyle/>
          <a:p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ходатайстве указываем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«За вклад в развитие системы образования города Березники, в связи с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юбилейной датой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рождения работника (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указываем в скобках дату рождения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/образовательной организации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Стаж в образовании – не менее 3 лет и не менее 1 года в ОО;</a:t>
            </a:r>
          </a:p>
          <a:p>
            <a:pPr marL="114300" indent="0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Ходатайство инициируется:  руководителем ОО/ трудовыми коллективами (на руководителя ОО).</a:t>
            </a:r>
          </a:p>
          <a:p>
            <a:pPr marL="11430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:</a:t>
            </a:r>
          </a:p>
          <a:p>
            <a:pPr marL="0" lvl="0" indent="0">
              <a:lnSpc>
                <a:spcPct val="100000"/>
              </a:lnSpc>
              <a:buClr>
                <a:srgbClr val="000000"/>
              </a:buClr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1. ХОДАТАЙСТВО на бланке ОО,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не менее чем за 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30 дней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до предполагаемой даты награждения (с указанием даты награждения – в связи с юбилейной датой)</a:t>
            </a:r>
          </a:p>
          <a:p>
            <a:pPr marL="0" lvl="0" indent="0">
              <a:lnSpc>
                <a:spcPct val="100000"/>
              </a:lnSpc>
              <a:buClr>
                <a:srgbClr val="000000"/>
              </a:buClr>
              <a:buSzTx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2.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ХАРАКТЕРИСТИКА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с указанием значимых заслуг, достижений обучающихся                - </a:t>
            </a: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за последние 2 года,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на 1 листе с 2-х сторон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, возможен мелкий шрифт 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(ОБРАЗЕЦ – во вложении)</a:t>
            </a:r>
          </a:p>
          <a:p>
            <a:pPr marL="0" lvl="0" indent="0">
              <a:lnSpc>
                <a:spcPct val="100000"/>
              </a:lnSpc>
              <a:buClr>
                <a:srgbClr val="000000"/>
              </a:buClr>
              <a:buSzTx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3.ИНФОРМАЦИОННАЯ СПРАВКА о количестве работников в ОО</a:t>
            </a:r>
          </a:p>
          <a:p>
            <a:pPr marL="0" lvl="0" indent="0">
              <a:lnSpc>
                <a:spcPct val="100000"/>
              </a:lnSpc>
              <a:buClr>
                <a:srgbClr val="000000"/>
              </a:buClr>
              <a:buSzTx/>
              <a:buNone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Clr>
                <a:srgbClr val="000000"/>
              </a:buClr>
              <a:buSzTx/>
              <a:buNone/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Награждение Почетной грамотой возможно </a:t>
            </a:r>
            <a:r>
              <a:rPr lang="ru-RU" sz="1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раз в 3 года</a:t>
            </a:r>
          </a:p>
          <a:p>
            <a:pPr marL="0" lvl="0" indent="0">
              <a:lnSpc>
                <a:spcPct val="100000"/>
              </a:lnSpc>
              <a:buClr>
                <a:srgbClr val="000000"/>
              </a:buClr>
              <a:buSzTx/>
              <a:buNone/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Повторное награждение Благодарственным письмом ЗА НОВЫЕ ДОСТИЖЕНИЯ возможно                  </a:t>
            </a:r>
            <a:r>
              <a:rPr lang="ru-RU" sz="1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ранее, чем через 1 год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предыдущего награждения</a:t>
            </a:r>
          </a:p>
          <a:p>
            <a:pPr marL="0" lvl="0" indent="0">
              <a:lnSpc>
                <a:spcPct val="100000"/>
              </a:lnSpc>
              <a:buClr>
                <a:srgbClr val="000000"/>
              </a:buClr>
              <a:buSzTx/>
              <a:buNone/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квоты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(приказ Управления образования от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26.08.2024 № 04-01-03-893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54534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199949A-11C8-47E8-84A4-8858E8713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169" y="167951"/>
            <a:ext cx="7438966" cy="4404049"/>
          </a:xfrm>
        </p:spPr>
        <p:txBody>
          <a:bodyPr/>
          <a:lstStyle/>
          <a:p>
            <a:pPr marL="114300" indent="0" algn="ctr"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ПОЧЕТНАЯ ГРАМОТА/ БЛАГОДАРСТВЕННОЕ ПИСЬМО</a:t>
            </a:r>
          </a:p>
          <a:p>
            <a:pPr marL="114300" indent="0" algn="ctr"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ГОРОДА БЕРЕЗНИКИ</a:t>
            </a:r>
          </a:p>
          <a:p>
            <a:pPr marL="114300" indent="0" algn="ctr">
              <a:buNone/>
            </a:pP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НОВОЕ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</a:t>
            </a: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АДМИНИСТРАЦИИ ГОРОДА БЕРЕЗНИКИ ОТ 25.06.2024 № 01-02-999 </a:t>
            </a:r>
          </a:p>
          <a:p>
            <a:pPr marL="114300" indent="0" algn="ctr">
              <a:buNone/>
            </a:pPr>
            <a:r>
              <a:rPr lang="ru-RU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ПОЛОЖЕНИЯ О НАГРАЖДЕНИЯХ»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87E77D67-2ACF-4547-BFD0-046905C942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1751104"/>
              </p:ext>
            </p:extLst>
          </p:nvPr>
        </p:nvGraphicFramePr>
        <p:xfrm>
          <a:off x="99528" y="1324947"/>
          <a:ext cx="9044472" cy="3460413"/>
        </p:xfrm>
        <a:graphic>
          <a:graphicData uri="http://schemas.openxmlformats.org/drawingml/2006/table">
            <a:tbl>
              <a:tblPr firstRow="1" bandRow="1">
                <a:tableStyleId>{F2F5A04C-262C-4B03-9008-B7AFEFD362B0}</a:tableStyleId>
              </a:tblPr>
              <a:tblGrid>
                <a:gridCol w="3477207">
                  <a:extLst>
                    <a:ext uri="{9D8B030D-6E8A-4147-A177-3AD203B41FA5}">
                      <a16:colId xmlns:a16="http://schemas.microsoft.com/office/drawing/2014/main" xmlns="" val="2551279540"/>
                    </a:ext>
                  </a:extLst>
                </a:gridCol>
                <a:gridCol w="5567265">
                  <a:extLst>
                    <a:ext uri="{9D8B030D-6E8A-4147-A177-3AD203B41FA5}">
                      <a16:colId xmlns:a16="http://schemas.microsoft.com/office/drawing/2014/main" xmlns="" val="264688061"/>
                    </a:ext>
                  </a:extLst>
                </a:gridCol>
              </a:tblGrid>
              <a:tr h="1704700">
                <a:tc>
                  <a:txBody>
                    <a:bodyPr/>
                    <a:lstStyle/>
                    <a:p>
                      <a:r>
                        <a:rPr kumimoji="0" lang="ru-RU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ПОЧЕТНАЯ ГРАМОТА </a:t>
                      </a:r>
                    </a:p>
                    <a:p>
                      <a:r>
                        <a:rPr kumimoji="0" lang="ru-RU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вручается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ВЫДАЮЩИЕСЯ ДОСТИЖЕНИЯ И ЗНАЧИТЕЛЬНЫЙ ВКЛАД                   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образование города Березники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ПАКЕТ</a:t>
                      </a:r>
                      <a:r>
                        <a:rPr lang="ru-RU" sz="16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ДОКУМЕНТОВ: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1.ХОДАТАЙСТВО (не позднее чем за </a:t>
                      </a:r>
                      <a:r>
                        <a:rPr lang="ru-RU" sz="1600" b="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дней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предполагаемой даты награждения)</a:t>
                      </a:r>
                    </a:p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форме, с указанием </a:t>
                      </a:r>
                    </a:p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значимых </a:t>
                      </a:r>
                      <a:r>
                        <a:rPr lang="ru-RU" sz="1600" b="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города заслуг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последние 3 года: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2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 работника – приложение 2./ на трудовой коллектив – приложение 6.)</a:t>
                      </a:r>
                    </a:p>
                    <a:p>
                      <a:pPr algn="l"/>
                      <a:r>
                        <a:rPr kumimoji="0" lang="ru-RU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3.СОГЛАСИЕ 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работника – 2 шт. </a:t>
                      </a:r>
                      <a:r>
                        <a:rPr kumimoji="0" lang="ru-RU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(приложение 4.+приложение 5.)</a:t>
                      </a:r>
                    </a:p>
                    <a:p>
                      <a:pPr algn="l"/>
                      <a:r>
                        <a:rPr kumimoji="0" lang="ru-RU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4.</a:t>
                      </a:r>
                      <a:r>
                        <a:rPr kumimoji="0" lang="ru-RU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КОПИИ НАГРАД </a:t>
                      </a:r>
                    </a:p>
                    <a:p>
                      <a:pPr algn="l"/>
                      <a:r>
                        <a:rPr kumimoji="0" lang="ru-RU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(Управления образования, </a:t>
                      </a:r>
                      <a:r>
                        <a:rPr kumimoji="0" lang="ru-RU" sz="16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МОиН</a:t>
                      </a:r>
                      <a:r>
                        <a:rPr kumimoji="0" lang="ru-RU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 ПК, РФ)</a:t>
                      </a:r>
                    </a:p>
                    <a:p>
                      <a:pPr algn="l"/>
                      <a:r>
                        <a:rPr kumimoji="0" lang="ru-RU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ВНИМАНИЕ! </a:t>
                      </a:r>
                      <a:r>
                        <a:rPr kumimoji="0" lang="ru-RU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Отказ по </a:t>
                      </a:r>
                      <a:r>
                        <a:rPr kumimoji="0" lang="ru-RU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п.4.17., п.4.17.3, п.4.17.5.</a:t>
                      </a:r>
                    </a:p>
                    <a:p>
                      <a:pPr algn="l"/>
                      <a:r>
                        <a:rPr kumimoji="0" lang="ru-RU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п.4.17.6. </a:t>
                      </a:r>
                      <a:r>
                        <a:rPr kumimoji="0" lang="ru-RU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«заслуги граждан и ОО, представленных к награждению, </a:t>
                      </a:r>
                      <a:r>
                        <a:rPr kumimoji="0" lang="ru-RU" sz="1400" b="0" i="0" u="sng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не были отмечены</a:t>
                      </a:r>
                      <a:r>
                        <a:rPr kumimoji="0" lang="ru-RU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 в организациях.., </a:t>
                      </a:r>
                      <a:r>
                        <a:rPr kumimoji="0" lang="ru-RU" sz="1400" b="1" i="0" u="sng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не позднее чем за 2 года</a:t>
                      </a:r>
                      <a:r>
                        <a:rPr kumimoji="0" lang="ru-RU" sz="1400" b="0" i="0" u="sng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, предшествующие году внесения представления..» </a:t>
                      </a:r>
                      <a:r>
                        <a:rPr kumimoji="0" lang="ru-RU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8502740"/>
                  </a:ext>
                </a:extLst>
              </a:tr>
              <a:tr h="1755713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БЛАГОДАРСТВЕННОЕ ПИСЬМО вручается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выполнение особых заданий, многолетний добросовестный труд (от 15 лет в организации)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6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Вклад в развитие организации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3970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+mj-lt"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58855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19306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DDA238-A38D-4864-9C60-3B3E3CC7F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00" y="93443"/>
            <a:ext cx="8368200" cy="727516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«ДОСКА ПОЧЕТА»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 «ГОРОД БЕРЕЗНИКИ» ПЕРМСКОГО КРАЯ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A46418B-9EE0-4F71-BA8A-1C84C6955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718" y="820959"/>
            <a:ext cx="7168837" cy="4139512"/>
          </a:xfrm>
        </p:spPr>
        <p:txBody>
          <a:bodyPr/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Доске почёта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размещаются фотопортреты граждан, внесших большой вклад                 в развитие образования города Березники. </a:t>
            </a: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НЕОБХОДИМЫХ ДОКУМЕНТОВ:</a:t>
            </a:r>
          </a:p>
          <a:p>
            <a:pPr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ходатайство трудового коллектива о выдвижении кандидата для занесения на Доску почета;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обоснование выдвижения кандидата;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краткие биографические данные кандидата;</a:t>
            </a:r>
          </a:p>
          <a:p>
            <a:pPr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согласие на обработку персональных данных; 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согласие на обработку персональных данных для распространения.</a:t>
            </a:r>
          </a:p>
          <a:p>
            <a:pPr>
              <a:buFontTx/>
              <a:buChar char="-"/>
            </a:pP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(Постановление администрации города Березники от 08.06.2011 № 700                             «Об утверждении Положения о Доске почета»)</a:t>
            </a:r>
          </a:p>
          <a:p>
            <a:pPr marL="114300" indent="0">
              <a:buNone/>
            </a:pPr>
            <a:r>
              <a:rPr lang="ru-RU" sz="1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письма «О выдвижении кандидатов» направляются в феврале текущего года</a:t>
            </a: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5941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2057"/>
            <a:ext cx="902838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ПОЧЕТНАЯ ГРАМОТА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Министерства образования и науки Пермского края/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БЛАГОДАРНОСТЬ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Министра образования и науки Пермского края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Р.А.Кассиной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ea typeface="Roboto"/>
              <a:cs typeface="Times New Roman" panose="02020603050405020304" pitchFamily="18" charset="0"/>
              <a:sym typeface="Roboto"/>
            </a:endParaRPr>
          </a:p>
          <a:p>
            <a:pPr algn="ctr"/>
            <a:r>
              <a:rPr lang="ru-RU" sz="12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2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МОиН</a:t>
            </a:r>
            <a:r>
              <a:rPr lang="ru-RU" sz="12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ПК от 24 сентября 2019 г. N СЭД-26-01-06-895</a:t>
            </a:r>
          </a:p>
          <a:p>
            <a:pPr algn="ctr"/>
            <a:endParaRPr lang="ru-RU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625" y="980912"/>
            <a:ext cx="7437289" cy="4061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0">
              <a:lnSpc>
                <a:spcPct val="115000"/>
              </a:lnSpc>
              <a:buClr>
                <a:srgbClr val="FFFFFF"/>
              </a:buClr>
              <a:buSzPts val="1800"/>
            </a:pPr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Условие: Стаж в образовании – не менее 15 лет и не менее 3 лет в ОО;</a:t>
            </a:r>
          </a:p>
          <a:p>
            <a:pPr marL="114300" lvl="0">
              <a:lnSpc>
                <a:spcPct val="115000"/>
              </a:lnSpc>
              <a:buClr>
                <a:srgbClr val="FFFFFF"/>
              </a:buClr>
              <a:buSzPts val="1800"/>
            </a:pPr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Условие: </a:t>
            </a:r>
            <a:r>
              <a:rPr lang="ru-RU" sz="1600" u="sng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наличие награды </a:t>
            </a:r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(Почетная грамота/ Благодарственное письмо Управления образования города Березники)</a:t>
            </a:r>
          </a:p>
          <a:p>
            <a:pPr marL="114300" lvl="0">
              <a:lnSpc>
                <a:spcPct val="115000"/>
              </a:lnSpc>
              <a:buClr>
                <a:srgbClr val="FFFFFF"/>
              </a:buClr>
              <a:buSzPts val="1800"/>
            </a:pPr>
            <a:r>
              <a:rPr lang="ru-RU" sz="18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ДОКУМЕНТЫ :</a:t>
            </a:r>
          </a:p>
          <a:p>
            <a:pPr lvl="0">
              <a:defRPr/>
            </a:pPr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</a:rPr>
              <a:t>1. ХОДАТАЙСТВО на бланке ОО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</a:rPr>
              <a:t>2. </a:t>
            </a:r>
            <a:r>
              <a:rPr lang="ru-RU" sz="1600" b="1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</a:rPr>
              <a:t>ХАРАКТЕРИСТИКА</a:t>
            </a:r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</a:rPr>
              <a:t> (с указанием ЗНАЧИМЫХ заслуг, достижений 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</a:rPr>
              <a:t>- </a:t>
            </a:r>
            <a:r>
              <a:rPr lang="ru-RU" sz="1600" u="sng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</a:rPr>
              <a:t>за последние 3 года, на одном листе с 2-х сторон, </a:t>
            </a:r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</a:rPr>
              <a:t>возможен мелкий шрифт) 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3.ВЫПИСКА ИЗ ПРОТОКОЛА 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(заседания педагогического совета, общего собрания)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4.КОПИИ НАГРАД, указанных в характеристике (</a:t>
            </a:r>
            <a:r>
              <a:rPr lang="ru-RU" sz="1600" u="sng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читаемые</a:t>
            </a:r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!)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  </a:t>
            </a:r>
          </a:p>
          <a:p>
            <a:pPr algn="ctr"/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        !!! Награждение наградами ПК возможно </a:t>
            </a:r>
            <a:r>
              <a:rPr lang="ru-RU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не ранее, чем через 2 года </a:t>
            </a:r>
          </a:p>
          <a:p>
            <a:pPr algn="ctr"/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после получения награды Управления образования</a:t>
            </a:r>
          </a:p>
          <a:p>
            <a:pPr algn="ctr"/>
            <a:endParaRPr lang="ru-RU" sz="800" dirty="0">
              <a:solidFill>
                <a:srgbClr val="C00000"/>
              </a:solidFill>
              <a:latin typeface="Times New Roman" panose="02020603050405020304" pitchFamily="18" charset="0"/>
              <a:ea typeface="Roboto"/>
              <a:cs typeface="Times New Roman" panose="02020603050405020304" pitchFamily="18" charset="0"/>
              <a:sym typeface="Roboto"/>
            </a:endParaRPr>
          </a:p>
          <a:p>
            <a:pPr algn="ctr"/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!!! </a:t>
            </a:r>
            <a:r>
              <a:rPr lang="ru-RU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Повторное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 награждение наградами ПК за новые достижения возможно </a:t>
            </a:r>
          </a:p>
          <a:p>
            <a:pPr algn="ctr"/>
            <a:r>
              <a:rPr lang="ru-RU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не ранее, чем через 3 года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 после даты предыдущего награждения. </a:t>
            </a:r>
          </a:p>
        </p:txBody>
      </p:sp>
    </p:spTree>
    <p:extLst>
      <p:ext uri="{BB962C8B-B14F-4D97-AF65-F5344CB8AC3E}">
        <p14:creationId xmlns:p14="http://schemas.microsoft.com/office/powerpoint/2010/main" xmlns="" val="1455585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20"/>
          <p:cNvGraphicFramePr/>
          <p:nvPr>
            <p:extLst>
              <p:ext uri="{D42A27DB-BD31-4B8C-83A1-F6EECF244321}">
                <p14:modId xmlns:p14="http://schemas.microsoft.com/office/powerpoint/2010/main" xmlns="" val="1682846340"/>
              </p:ext>
            </p:extLst>
          </p:nvPr>
        </p:nvGraphicFramePr>
        <p:xfrm>
          <a:off x="0" y="0"/>
          <a:ext cx="9144000" cy="5074890"/>
        </p:xfrm>
        <a:graphic>
          <a:graphicData uri="http://schemas.openxmlformats.org/drawingml/2006/table">
            <a:tbl>
              <a:tblPr>
                <a:noFill/>
                <a:tableStyleId>{F2F5A04C-262C-4B03-9008-B7AFEFD362B0}</a:tableStyleId>
              </a:tblPr>
              <a:tblGrid>
                <a:gridCol w="253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122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0215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" sz="200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400" dirty="0">
                          <a:solidFill>
                            <a:srgbClr val="C00000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ПОЧЕТНАЯ ГРАМОТА Министерства просвещения РФ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-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ВЫДАЮЩИЕСЯ ДОСТИЖЕНИЯ</a:t>
                      </a:r>
                      <a:r>
                        <a:rPr lang="ru" sz="16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 В СФЕРЕ ОБРАЗОВАНИЯ И ВОСПИТАНИЯ 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(</a:t>
                      </a:r>
                      <a:r>
                        <a:rPr lang="ru-RU" sz="1600" b="1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указывать за последние 3 года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)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-М</a:t>
                      </a:r>
                      <a:r>
                        <a:rPr lang="ru" sz="16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НОГОЛЕТНИЙ ДОБРОСОВЕСТНЫЙ ТРУД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66700" marR="0" lvl="0" indent="-1270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КАНДИДАТЫ ДОЛЖНЫ </a:t>
                      </a:r>
                      <a:r>
                        <a:rPr kumimoji="0" lang="ru-RU" sz="1800" b="1" i="0" u="sng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ОДНОВРЕМЕННО</a:t>
                      </a: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СООТСТВЕТСТВОВАТЬ ТРЕБОВАНИЯМ: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"/>
                        <a:cs typeface="Times New Roman" panose="02020603050405020304" pitchFamily="18" charset="0"/>
                        <a:sym typeface="Roboto"/>
                      </a:endParaRPr>
                    </a:p>
                    <a:p>
                      <a:pPr marL="266700" marR="0" lvl="0" indent="-1270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- Не менее 3 лет в ОО</a:t>
                      </a:r>
                    </a:p>
                    <a:p>
                      <a:pPr marL="266700" marR="0" lvl="0" indent="-1270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- </a:t>
                      </a:r>
                      <a:r>
                        <a:rPr kumimoji="0" lang="ru-RU" sz="2000" b="0" i="0" u="sng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Наличие награды! </a:t>
                      </a:r>
                      <a:r>
                        <a:rPr kumimoji="0" lang="ru-RU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(</a:t>
                      </a: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Почетная грамота </a:t>
                      </a:r>
                      <a:r>
                        <a:rPr kumimoji="0" lang="ru-RU" sz="18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МОиН</a:t>
                      </a: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 ПК</a:t>
                      </a:r>
                      <a:r>
                        <a:rPr kumimoji="0" lang="ru-RU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Roboto"/>
                        </a:rPr>
                        <a:t>)</a:t>
                      </a:r>
                    </a:p>
                    <a:p>
                      <a:pPr marL="139700" indent="0">
                        <a:buNone/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ПАКЕТ ДОКУМЕНТОВ:</a:t>
                      </a:r>
                      <a:endParaRPr lang="ru-RU" sz="2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9700" indent="0">
                        <a:buNone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ХОДАТАЙСТВО О НАГРАЖДЕНИИ </a:t>
                      </a:r>
                    </a:p>
                    <a:p>
                      <a:pPr marL="139700" indent="0">
                        <a:buNone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(ОО ходатайствует о награждении …. за .....что</a:t>
                      </a:r>
                      <a:r>
                        <a:rPr lang="ru-RU" sz="2000" u="sng" dirty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(из Положения!!!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139700" indent="0">
                        <a:buNone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НАГРАДНОЙ ЛИСТ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(А4, по форме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cs typeface="Arial"/>
                          <a:sym typeface="Arial"/>
                        </a:rPr>
                        <a:t>) – указывать </a:t>
                      </a:r>
                      <a:r>
                        <a:rPr lang="ru-RU" sz="1500" u="sng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cs typeface="Arial"/>
                          <a:sym typeface="Arial"/>
                        </a:rPr>
                        <a:t>ЗНАЧИТЕЛЬНЫЕ заслуги и достижения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cs typeface="Arial"/>
                          <a:sym typeface="Arial"/>
                        </a:rPr>
                        <a:t>!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9700" indent="0">
                        <a:buNone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КОПИЯ НАГРАДЫ (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Минобра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ПК) </a:t>
                      </a:r>
                    </a:p>
                    <a:p>
                      <a:pPr marL="139700" indent="0">
                        <a:buNone/>
                      </a:pPr>
                      <a:r>
                        <a:rPr lang="ru-RU" sz="20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-интервал между наградами не менее трех лет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139700" indent="0">
                        <a:buNone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-«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свеженагражденные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- получат отказ!</a:t>
                      </a:r>
                    </a:p>
                    <a:p>
                      <a:pPr marL="139700" indent="0">
                        <a:buNone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ВЫПИСКА ИЗ ПРОТОКОЛА заседания педагогического совета/ общего собрания</a:t>
                      </a:r>
                    </a:p>
                    <a:p>
                      <a:pPr marL="139700" indent="0">
                        <a:buNone/>
                      </a:pPr>
                      <a:endParaRPr lang="ru-RU" sz="1200" i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9700" indent="0">
                        <a:buNone/>
                      </a:pPr>
                      <a:r>
                        <a:rPr lang="ru-RU" sz="1200" b="1" i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П.15. Число лиц, представляемых к награждению от ОО: 1 – на каждые 100 человек.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9858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/>
        </p:nvSpPr>
        <p:spPr>
          <a:xfrm>
            <a:off x="214325" y="0"/>
            <a:ext cx="8608200" cy="47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 dirty="0"/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100"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lang="ru" sz="2100" dirty="0">
              <a:solidFill>
                <a:schemeClr val="dk1"/>
              </a:solidFill>
            </a:endParaRPr>
          </a:p>
        </p:txBody>
      </p:sp>
      <p:sp>
        <p:nvSpPr>
          <p:cNvPr id="101" name="Google Shape;101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/>
            </a:r>
            <a:br>
              <a:rPr lang="ru" dirty="0"/>
            </a:br>
            <a:r>
              <a:rPr lang="ru" dirty="0"/>
              <a:t/>
            </a:r>
            <a:br>
              <a:rPr lang="ru" dirty="0"/>
            </a:br>
            <a:r>
              <a:rPr lang="ru" dirty="0"/>
              <a:t/>
            </a:r>
            <a:br>
              <a:rPr lang="ru" dirty="0"/>
            </a:br>
            <a:r>
              <a:rPr lang="ru" dirty="0"/>
              <a:t/>
            </a:r>
            <a:br>
              <a:rPr lang="ru" dirty="0"/>
            </a:br>
            <a:endParaRPr sz="2800" dirty="0">
              <a:latin typeface="Georgia" panose="02040502050405020303" pitchFamily="18" charset="0"/>
            </a:endParaRP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xmlns="" id="{F4E86E1D-117D-4F55-A435-94B762EC6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4326" y="458025"/>
            <a:ext cx="2659503" cy="4376734"/>
          </a:xfrm>
        </p:spPr>
        <p:txBody>
          <a:bodyPr/>
          <a:lstStyle/>
          <a:p>
            <a:pPr marL="139700" indent="0" algn="ctr">
              <a:buNone/>
            </a:pPr>
            <a:r>
              <a:rPr lang="ru" sz="2400" dirty="0">
                <a:solidFill>
                  <a:srgbClr val="C00000"/>
                </a:solidFill>
                <a:latin typeface="Georgia" panose="02040502050405020303" pitchFamily="18" charset="0"/>
                <a:ea typeface="Times New Roman"/>
                <a:cs typeface="Times New Roman"/>
                <a:sym typeface="Times New Roman"/>
              </a:rPr>
              <a:t>Н</a:t>
            </a:r>
            <a:r>
              <a:rPr lang="ru-RU" sz="2400" dirty="0" err="1">
                <a:solidFill>
                  <a:srgbClr val="C00000"/>
                </a:solidFill>
                <a:latin typeface="Georgia" panose="02040502050405020303" pitchFamily="18" charset="0"/>
                <a:ea typeface="Times New Roman"/>
                <a:cs typeface="Times New Roman"/>
                <a:sym typeface="Times New Roman"/>
              </a:rPr>
              <a:t>агрудный</a:t>
            </a:r>
            <a:r>
              <a:rPr lang="ru-RU" sz="2400" dirty="0">
                <a:solidFill>
                  <a:srgbClr val="C00000"/>
                </a:solidFill>
                <a:latin typeface="Georgia" panose="02040502050405020303" pitchFamily="18" charset="0"/>
                <a:ea typeface="Times New Roman"/>
                <a:cs typeface="Times New Roman"/>
                <a:sym typeface="Times New Roman"/>
              </a:rPr>
              <a:t> знак</a:t>
            </a:r>
            <a:endParaRPr lang="ru" sz="2400" dirty="0">
              <a:solidFill>
                <a:srgbClr val="C00000"/>
              </a:solidFill>
              <a:latin typeface="Georgia" panose="02040502050405020303" pitchFamily="18" charset="0"/>
              <a:ea typeface="Times New Roman"/>
              <a:cs typeface="Times New Roman"/>
              <a:sym typeface="Times New Roman"/>
            </a:endParaRPr>
          </a:p>
          <a:p>
            <a:pPr marL="139700" indent="0" algn="ctr">
              <a:buNone/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«МОЛОДОСТЬ И ПРОФЕССИОНАЛИЗМ»</a:t>
            </a:r>
          </a:p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Заслуги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сфере образования (указывать за последние 3 года)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024B263-A8B7-41C7-9F80-A35AED862EBB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3047403" y="191991"/>
            <a:ext cx="6003291" cy="4858979"/>
          </a:xfrm>
        </p:spPr>
        <p:txBody>
          <a:bodyPr/>
          <a:lstStyle/>
          <a:p>
            <a:pPr algn="ctr"/>
            <a:endParaRPr lang="ru-RU" sz="2000" dirty="0">
              <a:solidFill>
                <a:schemeClr val="tx1"/>
              </a:solidFill>
            </a:endParaRPr>
          </a:p>
          <a:p>
            <a:pPr marL="0" lvl="0" indent="0" algn="ctr">
              <a:lnSpc>
                <a:spcPct val="100000"/>
              </a:lnSpc>
              <a:buClr>
                <a:srgbClr val="000000"/>
              </a:buClr>
              <a:buSzTx/>
              <a:buNone/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КАНДИДАТЫ ДОЛЖНЫ </a:t>
            </a:r>
            <a:r>
              <a:rPr lang="ru-RU" sz="1800" b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ОДНОВРЕМЕННО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СООТСТВЕТСТВОВАТЬ ТРЕБОВАНИЯМ: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139700" indent="0" algn="ctr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 marL="139700" indent="0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Стаж </a:t>
            </a:r>
            <a:r>
              <a:rPr lang="ru-RU" sz="1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3 лет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ОО</a:t>
            </a:r>
          </a:p>
          <a:p>
            <a:pPr marL="596900" indent="-457200" algn="ctr">
              <a:buFont typeface="+mj-lt"/>
              <a:buAutoNum type="arabicPeriod"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ClrTx/>
              <a:buSzTx/>
              <a:buNone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 ДОКУМЕНТОВ:</a:t>
            </a:r>
          </a:p>
          <a:p>
            <a:pPr marL="85725" lvl="0" indent="0">
              <a:buClrTx/>
              <a:buSzTx/>
              <a:buNone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ХОДАТАЙСТВО о награждении ОО</a:t>
            </a:r>
          </a:p>
          <a:p>
            <a:pPr marL="85725" lvl="0" indent="0">
              <a:buClrTx/>
              <a:buSzTx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НАГРАДНОЙ ЛИСТ (А4, по форме), </a:t>
            </a:r>
          </a:p>
          <a:p>
            <a:pPr marL="85725" lvl="0" indent="0">
              <a:buClrTx/>
              <a:buSzTx/>
              <a:buNone/>
            </a:pPr>
            <a:r>
              <a:rPr lang="ru-RU" sz="1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по форме предоставляется в формате ВОРД на проверку – Шеиной С.А.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85725" lvl="0" indent="0">
              <a:buClrTx/>
              <a:buSzTx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ВЫПИСКА ИЗ ПРОТОКОЛА педагогического совета/ общего собрания + копия в ПДФ</a:t>
            </a:r>
          </a:p>
          <a:p>
            <a:pPr marL="85725" lvl="0" indent="0">
              <a:buClrTx/>
              <a:buSzTx/>
              <a:buNone/>
            </a:pPr>
            <a:endParaRPr lang="ru-RU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lvl="0" indent="0">
              <a:buClrTx/>
              <a:buSzTx/>
              <a:buNone/>
            </a:pPr>
            <a:r>
              <a:rPr lang="ru-RU" sz="1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П.15. Число лиц, представляемых к награждению от ОО: 1 – на каждые 100 человек.</a:t>
            </a:r>
          </a:p>
          <a:p>
            <a:pPr marL="85725" lvl="0" indent="0">
              <a:buClrTx/>
              <a:buSzTx/>
              <a:buNone/>
            </a:pPr>
            <a:endParaRPr lang="ru-RU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9700" indent="0" algn="ctr">
              <a:buNone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1764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8"/>
          <p:cNvGraphicFramePr/>
          <p:nvPr>
            <p:extLst>
              <p:ext uri="{D42A27DB-BD31-4B8C-83A1-F6EECF244321}">
                <p14:modId xmlns:p14="http://schemas.microsoft.com/office/powerpoint/2010/main" xmlns="" val="2825501444"/>
              </p:ext>
            </p:extLst>
          </p:nvPr>
        </p:nvGraphicFramePr>
        <p:xfrm>
          <a:off x="0" y="0"/>
          <a:ext cx="9144000" cy="5364450"/>
        </p:xfrm>
        <a:graphic>
          <a:graphicData uri="http://schemas.openxmlformats.org/drawingml/2006/table">
            <a:tbl>
              <a:tblPr>
                <a:noFill/>
                <a:tableStyleId>{F2F5A04C-262C-4B03-9008-B7AFEFD362B0}</a:tableStyleId>
              </a:tblPr>
              <a:tblGrid>
                <a:gridCol w="26561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78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175891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400" dirty="0">
                          <a:solidFill>
                            <a:srgbClr val="C00000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Н</a:t>
                      </a:r>
                      <a:r>
                        <a:rPr lang="ru-RU" sz="2400" dirty="0" err="1">
                          <a:solidFill>
                            <a:srgbClr val="C00000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агрудный</a:t>
                      </a:r>
                      <a:r>
                        <a:rPr lang="ru-RU" sz="2400" dirty="0">
                          <a:solidFill>
                            <a:srgbClr val="C00000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 знак</a:t>
                      </a:r>
                      <a:endParaRPr lang="ru" sz="2400" dirty="0">
                        <a:solidFill>
                          <a:srgbClr val="C00000"/>
                        </a:solidFill>
                        <a:latin typeface="Georgia" panose="02040502050405020303" pitchFamily="18" charset="0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400" dirty="0">
                          <a:solidFill>
                            <a:srgbClr val="C00000"/>
                          </a:solidFill>
                          <a:latin typeface="Georgia" panose="02040502050405020303" pitchFamily="18" charset="0"/>
                          <a:ea typeface="Times New Roman"/>
                          <a:cs typeface="Times New Roman"/>
                          <a:sym typeface="Times New Roman"/>
                        </a:rPr>
                        <a:t>«ЗА ВЕРНОСТЬ ПРОФЕССИИ»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" sz="2400" dirty="0">
                        <a:solidFill>
                          <a:srgbClr val="FFFF00"/>
                        </a:solidFill>
                        <a:latin typeface="Georgia" panose="02040502050405020303" pitchFamily="18" charset="0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8575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М</a:t>
                      </a:r>
                      <a:r>
                        <a:rPr lang="ru" sz="16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ноголетний и п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л</a:t>
                      </a:r>
                      <a:r>
                        <a:rPr lang="ru" sz="16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одоворный  труд в ОО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(</a:t>
                      </a:r>
                      <a:r>
                        <a:rPr lang="ru-RU" sz="1600" b="1" u="sng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указывать за последние 3 года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)</a:t>
                      </a:r>
                    </a:p>
                    <a:p>
                      <a:pPr marL="28575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М</a:t>
                      </a:r>
                      <a:r>
                        <a:rPr lang="ru" sz="16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ноголетний труд  по обеспечению образовательной деятельности</a:t>
                      </a:r>
                    </a:p>
                    <a:p>
                      <a:pPr marL="28575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endParaRPr lang="ru" sz="16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  <a:sym typeface="Times New Roman"/>
                      </a:endParaRP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П.15. Число лиц, представляемых к награждению от ОО: </a:t>
                      </a:r>
                    </a:p>
                    <a:p>
                      <a:pPr marL="13970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– на каждые 100 человек.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ru" sz="16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КАНДИДАТЫ ДОЛЖНЫ </a:t>
                      </a:r>
                      <a:r>
                        <a:rPr kumimoji="0" lang="ru-RU" sz="1800" b="1" i="0" u="sng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ОДНОВРЕМЕННО</a:t>
                      </a: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СООТСТВЕТСТВОВАТЬ ТРЕБОВАНИЯМ: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Arial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 - не менее 3 лет в ОО и </a:t>
                      </a:r>
                      <a:r>
                        <a:rPr lang="ru-RU" sz="1800" u="sng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35 лет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сфере образования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ru" sz="1800" b="0" i="0" u="sng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"/>
                          <a:cs typeface="Times New Roman" panose="02020603050405020304" pitchFamily="18" charset="0"/>
                          <a:sym typeface="Times New Roman"/>
                        </a:rPr>
                        <a:t>2. Почетная грамота</a:t>
                      </a:r>
                      <a:r>
                        <a:rPr kumimoji="0" lang="ru" sz="1800" b="0" i="0" u="sng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  <a:ea typeface="Roboto"/>
                          <a:cs typeface="Times New Roman"/>
                          <a:sym typeface="Times New Roman"/>
                        </a:rPr>
                        <a:t>/ Почетное звание/ Нагрудный знак 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 требуется, если стаж более 40 лет)</a:t>
                      </a:r>
                    </a:p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ПАКЕТ ДОКУМЕНТОВ:</a:t>
                      </a:r>
                    </a:p>
                    <a:p>
                      <a:pPr marL="85725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ХОДАТАЙСТВО о награждении ОО</a:t>
                      </a:r>
                    </a:p>
                    <a:p>
                      <a:pPr marL="85725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НАГРАДНОЙ ЛИСТ (А4, по форме), </a:t>
                      </a:r>
                    </a:p>
                    <a:p>
                      <a:pPr marL="85725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СТРОГО по форме предоставляется в формате ВОРД на проверку – Шеиной С.А.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</a:p>
                    <a:p>
                      <a:pPr marL="85725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КОПИЯ НАГРАДЫ РФ (заверенная руководителем ОО) + копия в ПДФ</a:t>
                      </a:r>
                    </a:p>
                    <a:p>
                      <a:pPr marL="85725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ВЫПИСКА ИЗ ПРОТОКОЛА педагогического совета/ общего собрания + копия в ПДФ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  <a:cs typeface="Arial"/>
                        </a:rPr>
                        <a:t>!!! Награждение возможно не менее, чем через 3 года после награждения ПОЧЕТНОЙ ГРАМОТОЙ РФ!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1706</TotalTime>
  <Words>2068</Words>
  <Application>Microsoft Office PowerPoint</Application>
  <PresentationFormat>Экран (16:9)</PresentationFormat>
  <Paragraphs>279</Paragraphs>
  <Slides>16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Trebuchet MS</vt:lpstr>
      <vt:lpstr>Wingdings 3</vt:lpstr>
      <vt:lpstr>Times New Roman</vt:lpstr>
      <vt:lpstr>Wingdings</vt:lpstr>
      <vt:lpstr>Roboto</vt:lpstr>
      <vt:lpstr>Georgia</vt:lpstr>
      <vt:lpstr>Аспект</vt:lpstr>
      <vt:lpstr>ПРОЦЕДУРА НАГРАЖДЕНИЯ РУКОВОДИТЕЛЕЙ И ПЕДАГОГОВ ОБРАЗОВАТЕЛЬНЫХ ОРГАНИЗАЦИЙ</vt:lpstr>
      <vt:lpstr>  </vt:lpstr>
      <vt:lpstr>ПОЧЕТНАЯ ГРАМОТА/ БЛАГОДАРСТВЕННОЕ ПИСЬМО  УПРАВЛЕНИЯ ОБРАЗОВАНИЯ  Приказ от 17.02.2021 № 04-01-03-114 «Об утверждении Положений о Почетной грамоте  и Благодарственном письме Управления образования»</vt:lpstr>
      <vt:lpstr>Слайд 4</vt:lpstr>
      <vt:lpstr>«ДОСКА ПОЧЕТА» МО «ГОРОД БЕРЕЗНИКИ» ПЕРМСКОГО КРАЯ</vt:lpstr>
      <vt:lpstr>Слайд 6</vt:lpstr>
      <vt:lpstr>Слайд 7</vt:lpstr>
      <vt:lpstr>     </vt:lpstr>
      <vt:lpstr>Слайд 9</vt:lpstr>
      <vt:lpstr>                                  Нагрудный знак  «ПОЧЕТНЫЙ НАСТАВНИК»</vt:lpstr>
      <vt:lpstr>Слайд 11</vt:lpstr>
      <vt:lpstr>Слайд 12</vt:lpstr>
      <vt:lpstr>Слайд 13</vt:lpstr>
      <vt:lpstr>Слайд 14</vt:lpstr>
      <vt:lpstr>                       Оформление документов</vt:lpstr>
      <vt:lpstr>На понимание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Награждение ведомственными наградами Министерства просвещения РФ</dc:title>
  <dc:creator>Шеина Светлана Анатольевна</dc:creator>
  <cp:lastModifiedBy>Пользователь</cp:lastModifiedBy>
  <cp:revision>101</cp:revision>
  <dcterms:modified xsi:type="dcterms:W3CDTF">2024-12-02T13:05:33Z</dcterms:modified>
</cp:coreProperties>
</file>