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61" r:id="rId2"/>
    <p:sldId id="259" r:id="rId3"/>
    <p:sldId id="265" r:id="rId4"/>
    <p:sldId id="258" r:id="rId5"/>
    <p:sldId id="260" r:id="rId6"/>
    <p:sldId id="262" r:id="rId7"/>
    <p:sldId id="256" r:id="rId8"/>
    <p:sldId id="257" r:id="rId9"/>
    <p:sldId id="263" r:id="rId10"/>
    <p:sldId id="264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3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F81EC1-7DDF-4960-A049-46320CC7F06C}" type="datetimeFigureOut">
              <a:rPr lang="ru-RU" smtClean="0"/>
              <a:pPr/>
              <a:t>вт 23.04.24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8101B4-CF36-454D-9D45-1811EC566BF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вт 23.04.24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вт 23.04.24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вт 23.04.24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вт 23.04.24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вт 23.04.24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вт 23.04.24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вт 23.04.24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вт 23.04.24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вт 23.04.24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вт 23.04.24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вт 23.04.24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вт 23.04.24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gjkbyfkthybl.wixsite.com/historyberezniki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s://gjkbyfkthybl.wixsite.com/historyberezniki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s://gjkbyfkthybl.wixsite.com/historyberezniki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alldaydesing.net/uploads/posts/2014-08/1408339186_02dtwlve8rcin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470" y="190082"/>
            <a:ext cx="1944216" cy="2284453"/>
          </a:xfrm>
          <a:prstGeom prst="rect">
            <a:avLst/>
          </a:prstGeom>
          <a:noFill/>
        </p:spPr>
      </p:pic>
      <p:sp>
        <p:nvSpPr>
          <p:cNvPr id="1026" name="AutoShape 2" descr="https://1.bp.blogspot.com/-ew_L9LZckzE/XbyDdTEXjII/AAAAAAAAJjM/gOzntg9M6iYW-GMVOsqv2TbreRbbfKFmgCLcBGAsYHQ/s1600/DJI_0348-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2195736" y="1500862"/>
            <a:ext cx="6336704" cy="415498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Роль краеведения в формировании личности  на примере программы  интерактивного пространства </a:t>
            </a: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"Увлекательное краеведение»</a:t>
            </a:r>
            <a:endParaRPr lang="ru-RU" sz="24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b="1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b="1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b="1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Автор программы:</a:t>
            </a:r>
          </a:p>
          <a:p>
            <a:pPr algn="r"/>
            <a:r>
              <a:rPr lang="ru-RU" b="1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Зданович Е.В.,</a:t>
            </a:r>
          </a:p>
          <a:p>
            <a:pPr algn="r"/>
            <a:r>
              <a:rPr lang="ru-RU" b="1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учитель  истории </a:t>
            </a:r>
          </a:p>
          <a:p>
            <a:pPr algn="r"/>
            <a:r>
              <a:rPr lang="ru-RU" b="1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 обществознания</a:t>
            </a:r>
          </a:p>
          <a:p>
            <a:pPr algn="r"/>
            <a:r>
              <a:rPr lang="ru-RU" b="1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высшей категории    </a:t>
            </a:r>
          </a:p>
          <a:p>
            <a:pPr algn="r"/>
            <a:r>
              <a:rPr lang="ru-RU" dirty="0"/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987824" y="499313"/>
            <a:ext cx="43924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МАОУ «СОШ С УИОП №3»</a:t>
            </a:r>
          </a:p>
          <a:p>
            <a:pPr algn="ctr"/>
            <a:r>
              <a:rPr lang="ru-RU" b="1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МУЗЕЙ «</a:t>
            </a:r>
            <a:r>
              <a:rPr lang="ru-RU" b="1" dirty="0" err="1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ФизикУМ</a:t>
            </a:r>
            <a:r>
              <a:rPr lang="ru-RU" b="1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»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35896" y="6358686"/>
            <a:ext cx="302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БЕРЕЗНИКИ, 2023</a:t>
            </a:r>
          </a:p>
        </p:txBody>
      </p:sp>
      <p:pic>
        <p:nvPicPr>
          <p:cNvPr id="8" name="Picture 2">
            <a:extLst>
              <a:ext uri="{FF2B5EF4-FFF2-40B4-BE49-F238E27FC236}">
                <a16:creationId xmlns="" xmlns:a16="http://schemas.microsoft.com/office/drawing/2014/main" id="{DC66E375-73FC-DB04-5525-5BFA9C5A08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5066" y="87675"/>
            <a:ext cx="1075153" cy="107515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МУЗЕЙ МАОУ &quot;СОШ С УИОП №3&quot; ФизикУм">
            <a:extLst>
              <a:ext uri="{FF2B5EF4-FFF2-40B4-BE49-F238E27FC236}">
                <a16:creationId xmlns="" xmlns:a16="http://schemas.microsoft.com/office/drawing/2014/main" id="{10BA4F72-9B41-2D84-BD75-B094CB2DB0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8320" y="160338"/>
            <a:ext cx="934765" cy="92888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alldaydesing.net/uploads/posts/2014-08/1408339186_02dtwlve8rcinig.jpg">
            <a:extLst>
              <a:ext uri="{FF2B5EF4-FFF2-40B4-BE49-F238E27FC236}">
                <a16:creationId xmlns="" xmlns:a16="http://schemas.microsoft.com/office/drawing/2014/main" id="{391FFE3B-21E4-90D3-8D9B-632A1A0475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88640"/>
            <a:ext cx="1944216" cy="2284453"/>
          </a:xfrm>
          <a:prstGeom prst="rect">
            <a:avLst/>
          </a:prstGeom>
          <a:noFill/>
        </p:spPr>
      </p:pic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43ACA29D-369A-FAFD-1B48-57FFBE018B5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3935071"/>
            <a:ext cx="3851920" cy="25047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F5442589-242E-66C5-206D-7E05E82F61A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966" y="2564904"/>
            <a:ext cx="1873340" cy="262254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C6216591-B63E-6B55-4DDA-E7BD8AE1652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2040" y="3254914"/>
            <a:ext cx="2221049" cy="31409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>
            <a:extLst>
              <a:ext uri="{FF2B5EF4-FFF2-40B4-BE49-F238E27FC236}">
                <a16:creationId xmlns="" xmlns:a16="http://schemas.microsoft.com/office/drawing/2014/main" id="{0E65319F-12D8-7990-7595-1172FC9C4C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3470" y="1916832"/>
            <a:ext cx="2088232" cy="206084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="" xmlns:a16="http://schemas.microsoft.com/office/drawing/2014/main" id="{367E12A5-0043-7B3B-AF82-75973F13FE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715834"/>
            <a:ext cx="1839293" cy="216034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E56D1D7B-C268-63A0-9739-D798EA7685F7}"/>
              </a:ext>
            </a:extLst>
          </p:cNvPr>
          <p:cNvSpPr txBox="1"/>
          <p:nvPr/>
        </p:nvSpPr>
        <p:spPr>
          <a:xfrm>
            <a:off x="2483768" y="476672"/>
            <a:ext cx="57606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РЕАЛИЗАЦИИ ПРОГРАММЫ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«Увлекательное краеведение» - </a:t>
            </a:r>
          </a:p>
          <a:p>
            <a:pPr algn="ctr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наши совместные с учащимися достижения</a:t>
            </a:r>
          </a:p>
          <a:p>
            <a:pPr algn="ctr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 2020-2023 гг.</a:t>
            </a:r>
          </a:p>
        </p:txBody>
      </p:sp>
    </p:spTree>
    <p:extLst>
      <p:ext uri="{BB962C8B-B14F-4D97-AF65-F5344CB8AC3E}">
        <p14:creationId xmlns="" xmlns:p14="http://schemas.microsoft.com/office/powerpoint/2010/main" val="34391662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436096" y="2636912"/>
            <a:ext cx="3240360" cy="3970318"/>
          </a:xfrm>
          <a:prstGeom prst="rect">
            <a:avLst/>
          </a:prstGeom>
          <a:noFill/>
          <a:ln w="57150">
            <a:solidFill>
              <a:schemeClr val="bg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Любовь к родному краю, родной культуре, к родному селу или городу, к родной речи начинается с малого – с любви к своей семье, к своему жилищу. Постепенно расширяясь, эта любовь переходит в любовь к своей стране, к её истории, её прошлому и настоящему, а затем ко всему человечеству, к человеческой культуре.</a:t>
            </a:r>
          </a:p>
          <a:p>
            <a:pPr algn="r"/>
            <a:r>
              <a:rPr lang="ru-RU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Д. С. Лихачев</a:t>
            </a:r>
          </a:p>
        </p:txBody>
      </p:sp>
      <p:pic>
        <p:nvPicPr>
          <p:cNvPr id="3" name="Picture 2" descr="http://alldaydesing.net/uploads/posts/2014-08/1408339186_02dtwlve8rcin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19848"/>
            <a:ext cx="1944216" cy="2284453"/>
          </a:xfrm>
          <a:prstGeom prst="rect">
            <a:avLst/>
          </a:prstGeom>
          <a:noFill/>
        </p:spPr>
      </p:pic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7829" y="2708920"/>
            <a:ext cx="4720399" cy="26642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146" name="Picture 2">
            <a:extLst>
              <a:ext uri="{FF2B5EF4-FFF2-40B4-BE49-F238E27FC236}">
                <a16:creationId xmlns="" xmlns:a16="http://schemas.microsoft.com/office/drawing/2014/main" id="{EAE1C9A7-A7BA-6E26-AF15-6DF908FFCB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7777" y="119848"/>
            <a:ext cx="2376264" cy="14369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148" name="Picture 4">
            <a:extLst>
              <a:ext uri="{FF2B5EF4-FFF2-40B4-BE49-F238E27FC236}">
                <a16:creationId xmlns="" xmlns:a16="http://schemas.microsoft.com/office/drawing/2014/main" id="{D9E218AF-DEB2-8FA1-13CF-CB5209AFA0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2339" y="306147"/>
            <a:ext cx="2233730" cy="13531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150" name="Picture 6">
            <a:extLst>
              <a:ext uri="{FF2B5EF4-FFF2-40B4-BE49-F238E27FC236}">
                <a16:creationId xmlns="" xmlns:a16="http://schemas.microsoft.com/office/drawing/2014/main" id="{B44D2B8F-F3B4-7FF4-E36D-F9B395D6C8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410" y="559349"/>
            <a:ext cx="1915181" cy="13710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EDB07840-BCDD-50D0-E870-0728180C9712}"/>
              </a:ext>
            </a:extLst>
          </p:cNvPr>
          <p:cNvSpPr txBox="1"/>
          <p:nvPr/>
        </p:nvSpPr>
        <p:spPr>
          <a:xfrm>
            <a:off x="467544" y="332656"/>
            <a:ext cx="79928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ЦЕЛЬ  ПРО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</a:t>
            </a:r>
            <a:r>
              <a:rPr lang="ru-RU" sz="1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РАММЫ  </a:t>
            </a:r>
            <a:r>
              <a:rPr lang="ru-RU" sz="1800" b="1" dirty="0">
                <a:solidFill>
                  <a:schemeClr val="accent4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«УВЛЕКАТЕЛЬНОЕ КРАЕВЕДЕНИЕ»  - </a:t>
            </a:r>
            <a:r>
              <a:rPr lang="ru-RU" sz="1800" dirty="0">
                <a:solidFill>
                  <a:schemeClr val="accent4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формирование воспитательного и познавательного ИНТЕРАКТИВНОГО  пространства </a:t>
            </a:r>
            <a:r>
              <a:rPr lang="ru-RU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для </a:t>
            </a:r>
            <a:r>
              <a:rPr lang="ru-RU" sz="1800" dirty="0">
                <a:solidFill>
                  <a:schemeClr val="accent4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получения и обобщения знаний </a:t>
            </a:r>
          </a:p>
          <a:p>
            <a:pPr algn="ctr"/>
            <a:r>
              <a:rPr lang="ru-RU" sz="1800" dirty="0">
                <a:solidFill>
                  <a:schemeClr val="accent4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 ИСТОРИИ ПЕРМСКОГО КРАЯ</a:t>
            </a:r>
            <a:endParaRPr lang="ru-RU" sz="1800" dirty="0">
              <a:solidFill>
                <a:schemeClr val="accent4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2090D882-A235-E81A-98B9-B4FD92C569F2}"/>
              </a:ext>
            </a:extLst>
          </p:cNvPr>
          <p:cNvSpPr txBox="1"/>
          <p:nvPr/>
        </p:nvSpPr>
        <p:spPr>
          <a:xfrm>
            <a:off x="395536" y="1556792"/>
            <a:ext cx="8064896" cy="42832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ru-RU" sz="1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ЗАДАЧИ ПРОГРАММЫ : </a:t>
            </a:r>
            <a:endParaRPr lang="ru-RU" sz="1600" b="1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1500" dirty="0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собрать  и систематизировать  материал краеведческого содержания ( г. Березники и Усольского района);</a:t>
            </a:r>
            <a:endParaRPr lang="ru-RU" sz="1500" dirty="0">
              <a:solidFill>
                <a:schemeClr val="accent5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1500" dirty="0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разместить  собранные материалы  на сайте «Увлекательное краеведение»</a:t>
            </a:r>
            <a:r>
              <a:rPr lang="en-US" sz="1500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hlinkClick r:id="rId2"/>
              </a:rPr>
              <a:t> https://gjkbyfkthybl.wixsite.com/historyberezniki</a:t>
            </a:r>
            <a:endParaRPr lang="ru-RU" sz="1500" i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500" dirty="0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 своевременно их редактировать;</a:t>
            </a:r>
            <a:endParaRPr lang="ru-RU" sz="1500" dirty="0">
              <a:solidFill>
                <a:schemeClr val="accent5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1500" dirty="0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 распространить данные о сайте «Увлекательное краеведение» среди уча</a:t>
            </a:r>
            <a:r>
              <a:rPr lang="ru-RU" sz="15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щ</a:t>
            </a:r>
            <a:r>
              <a:rPr lang="ru-RU" sz="1500" dirty="0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ихся для практического применения учащимися 5-7,8,11 классов при подготовке к ВПР, олимпиадам, конкурсам краеведческого компонента;</a:t>
            </a:r>
            <a:endParaRPr lang="ru-RU" sz="1500" dirty="0">
              <a:solidFill>
                <a:schemeClr val="accent5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1500" dirty="0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создать учебный   тренажер краеведческого содержания (на примере города Березники);</a:t>
            </a:r>
            <a:endParaRPr lang="ru-RU" sz="1500" dirty="0">
              <a:solidFill>
                <a:schemeClr val="accent5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1500" dirty="0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разработать цикл курсов  внеурочной деятельности «Моя малая Родина» 5  класс,  «Мой край» 6 класс, «Музейное дело» 7-9 класс.; </a:t>
            </a:r>
            <a:endParaRPr lang="ru-RU" sz="1500" dirty="0">
              <a:solidFill>
                <a:schemeClr val="accent5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1500" dirty="0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  организовать проведение интерактивных экскурсий на базе музея «</a:t>
            </a:r>
            <a:r>
              <a:rPr lang="ru-RU" sz="1500" dirty="0" err="1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ФизикУМ</a:t>
            </a:r>
            <a:r>
              <a:rPr lang="ru-RU" sz="1500" dirty="0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 : «Бабушкин сундук» «Новый год в чемодане» и др.;</a:t>
            </a:r>
            <a:endParaRPr lang="ru-RU" sz="1500" dirty="0">
              <a:solidFill>
                <a:schemeClr val="accent5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1500" dirty="0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 способствовать организации и проведению мероприятий  по гражданско-патриотической тематике: «День героя» «День памяти жертв политических репрессий» и др.</a:t>
            </a:r>
            <a:r>
              <a:rPr lang="ru-RU" sz="15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1500" dirty="0">
                <a:solidFill>
                  <a:schemeClr val="accent5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ru-RU" sz="1500" dirty="0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расширять знания о крае через организацию поездок обучающихся по родному краю.</a:t>
            </a:r>
            <a:endParaRPr lang="ru-RU" sz="1500" dirty="0">
              <a:solidFill>
                <a:schemeClr val="accent5">
                  <a:lumMod val="75000"/>
                </a:schemeClr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391244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2627784" y="654617"/>
            <a:ext cx="6080624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Программа</a:t>
            </a: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«Увлекательное краеведение» </a:t>
            </a: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включает в себя </a:t>
            </a:r>
            <a:r>
              <a:rPr lang="ru-RU" sz="2000" b="1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следующие </a:t>
            </a: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модули: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2123728" y="4895291"/>
            <a:ext cx="648072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</a:t>
            </a: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739848" y="1498127"/>
            <a:ext cx="6152632" cy="45243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i="1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МОДУЛЬ 1 Учебный  тренажер краеведческого содержания</a:t>
            </a:r>
            <a:r>
              <a:rPr lang="ru-RU" i="1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(на примере города Березники)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800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hlinkClick r:id="rId2"/>
              </a:rPr>
              <a:t>https://gjkbyfkthybl.wixsite.com/historyberezniki</a:t>
            </a:r>
            <a:endParaRPr lang="ru-RU" sz="1800" b="1" i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i="1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МОДУЛЬ 2 Создание курсов внеурочной деятельности </a:t>
            </a:r>
            <a:r>
              <a:rPr lang="ru-RU" i="1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«Моя малая Родина» 5  класс,  «Мой край» 6 класс, «Музейное дело» 7-9 класс,</a:t>
            </a:r>
            <a:r>
              <a:rPr lang="ru-RU" sz="1800" b="1" i="1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«Я  - патриот России» 10-11 классы</a:t>
            </a:r>
            <a:r>
              <a:rPr lang="ru-RU" i="1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; </a:t>
            </a:r>
            <a:endParaRPr lang="ru-RU" sz="800" i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i="1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МОДУЛЬ 3 Проведение интерактивных экскурсий на базе музея «</a:t>
            </a:r>
            <a:r>
              <a:rPr lang="ru-RU" b="1" i="1" dirty="0" err="1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ФизикУМ</a:t>
            </a:r>
            <a:r>
              <a:rPr lang="ru-RU" b="1" i="1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»</a:t>
            </a:r>
            <a:r>
              <a:rPr lang="ru-RU" i="1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«Бабушкин сундук» «Новый год в чемодане» и др.;</a:t>
            </a:r>
            <a:endParaRPr lang="ru-RU" sz="800" i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i="1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МОДУЛЬ 4  Организация и проведение мероприятий  по гражданско-патриотической тематике</a:t>
            </a:r>
            <a:r>
              <a:rPr lang="ru-RU" i="1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«День героя» «День памяти жертв политических репрессий»,              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i="1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«Молодым о подвигах отцов» и др.;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i="1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МОДУЛЬ </a:t>
            </a:r>
            <a:r>
              <a:rPr lang="ru-RU" b="1" i="1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5</a:t>
            </a:r>
            <a:r>
              <a:rPr lang="ru-RU" i="1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b="1" i="1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Организация поездок обучающихся</a:t>
            </a:r>
            <a:r>
              <a:rPr lang="ru-RU" i="1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по родному краю</a:t>
            </a:r>
            <a:r>
              <a:rPr lang="ru-RU" sz="800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.</a:t>
            </a:r>
            <a:endParaRPr lang="ru-RU" sz="2400" i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2" descr="http://alldaydesing.net/uploads/posts/2014-08/1408339186_02dtwlve8rcini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2" y="404664"/>
            <a:ext cx="1904160" cy="22373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987824" y="620688"/>
            <a:ext cx="509431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i="1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МОДУЛЬ 1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i="1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Учебный  тренажер краеведческого содержания (на примере города Березники)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hlinkClick r:id="rId2"/>
              </a:rPr>
              <a:t>https://gjkbyfkthybl.wixsite.com/historyberezniki</a:t>
            </a:r>
            <a:endParaRPr lang="ru-RU" sz="2400" b="1" i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sz="2400" b="1" i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 descr="http://alldaydesing.net/uploads/posts/2014-08/1408339186_02dtwlve8rcini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404664"/>
            <a:ext cx="1944216" cy="2284453"/>
          </a:xfrm>
          <a:prstGeom prst="rect">
            <a:avLst/>
          </a:prstGeom>
          <a:noFill/>
        </p:spPr>
      </p:pic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4AD71BBB-F7BE-D71D-A784-62511FA03C7B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07704" y="3140968"/>
            <a:ext cx="6442698" cy="2952328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83768" y="764704"/>
            <a:ext cx="545435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i="1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МОДУЛЬ 2 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i="1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Создание курсов внеурочной деятельности «Моя малая Родина» 5  класс,  «Мой край» 6 класс, «Музейное дело» 7-9 классы, «Я  - патриот России» 10-11 классы</a:t>
            </a:r>
            <a:endParaRPr lang="ru-RU" sz="2400" b="1" i="1" dirty="0">
              <a:solidFill>
                <a:schemeClr val="accent4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 descr="http://alldaydesing.net/uploads/posts/2014-08/1408339186_02dtwlve8rcin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04664"/>
            <a:ext cx="1944216" cy="2284453"/>
          </a:xfrm>
          <a:prstGeom prst="rect">
            <a:avLst/>
          </a:prstGeom>
          <a:noFill/>
        </p:spPr>
      </p:pic>
      <p:pic>
        <p:nvPicPr>
          <p:cNvPr id="6" name="Picture 2">
            <a:extLst>
              <a:ext uri="{FF2B5EF4-FFF2-40B4-BE49-F238E27FC236}">
                <a16:creationId xmlns="" xmlns:a16="http://schemas.microsoft.com/office/drawing/2014/main" id="{884EE8C9-E477-454D-6887-D4128EF237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5" y="3073028"/>
            <a:ext cx="3642981" cy="27322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30" name="Picture 6">
            <a:extLst>
              <a:ext uri="{FF2B5EF4-FFF2-40B4-BE49-F238E27FC236}">
                <a16:creationId xmlns="" xmlns:a16="http://schemas.microsoft.com/office/drawing/2014/main" id="{CCDC7033-7C1C-B8D2-06D1-C9A2A71218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573016"/>
            <a:ext cx="3923928" cy="29429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52375" y="130503"/>
            <a:ext cx="590805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i="1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МОДУЛЬ 3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i="1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Проведение интерактивных экскурсий на базе музея «</a:t>
            </a:r>
            <a:r>
              <a:rPr lang="ru-RU" sz="2400" b="1" i="1" dirty="0" err="1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ФизикУМ</a:t>
            </a:r>
            <a:r>
              <a:rPr lang="ru-RU" sz="2400" b="1" i="1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»</a:t>
            </a:r>
            <a:r>
              <a:rPr lang="ru-RU" sz="2400" i="1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«Бабушкин сундук», «Новый год в чемодане», «История школы», К 105-летию ВЛКСМ</a:t>
            </a:r>
            <a:endParaRPr lang="ru-RU" sz="2400" i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 descr="http://alldaydesing.net/uploads/posts/2014-08/1408339186_02dtwlve8rcin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32656"/>
            <a:ext cx="2160240" cy="2284453"/>
          </a:xfrm>
          <a:prstGeom prst="rect">
            <a:avLst/>
          </a:prstGeom>
          <a:noFill/>
        </p:spPr>
      </p:pic>
      <p:pic>
        <p:nvPicPr>
          <p:cNvPr id="3074" name="Picture 2">
            <a:extLst>
              <a:ext uri="{FF2B5EF4-FFF2-40B4-BE49-F238E27FC236}">
                <a16:creationId xmlns="" xmlns:a16="http://schemas.microsoft.com/office/drawing/2014/main" id="{114DF4A5-164F-6CBB-5647-3E3642EBDC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3482" y="4664830"/>
            <a:ext cx="4308871" cy="193899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>
            <a:extLst>
              <a:ext uri="{FF2B5EF4-FFF2-40B4-BE49-F238E27FC236}">
                <a16:creationId xmlns="" xmlns:a16="http://schemas.microsoft.com/office/drawing/2014/main" id="{CD599E59-5709-F304-68BB-7C4646E41F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328" y="2708920"/>
            <a:ext cx="3528392" cy="26452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>
            <a:extLst>
              <a:ext uri="{FF2B5EF4-FFF2-40B4-BE49-F238E27FC236}">
                <a16:creationId xmlns="" xmlns:a16="http://schemas.microsoft.com/office/drawing/2014/main" id="{895CA6FA-4173-336C-3C24-5138156D92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7225" y="2390731"/>
            <a:ext cx="2160240" cy="25922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27784" y="548680"/>
            <a:ext cx="612068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400" b="1" i="1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МОДУЛЬ 4  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i="1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Организация и проведение мероприятий  по гражданско-патриотической тематике</a:t>
            </a:r>
            <a:r>
              <a:rPr lang="ru-RU" sz="2400" i="1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«День героя», «День памяти жертв политических репрессий»,              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i="1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 Молодым о подвигах отцов», «Год педагога и наставника»</a:t>
            </a:r>
          </a:p>
        </p:txBody>
      </p:sp>
      <p:pic>
        <p:nvPicPr>
          <p:cNvPr id="3" name="Picture 2" descr="http://alldaydesing.net/uploads/posts/2014-08/1408339186_02dtwlve8rcin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04664"/>
            <a:ext cx="1944216" cy="2284453"/>
          </a:xfrm>
          <a:prstGeom prst="rect">
            <a:avLst/>
          </a:prstGeom>
          <a:noFill/>
        </p:spPr>
      </p:pic>
      <p:pic>
        <p:nvPicPr>
          <p:cNvPr id="2050" name="Picture 2">
            <a:extLst>
              <a:ext uri="{FF2B5EF4-FFF2-40B4-BE49-F238E27FC236}">
                <a16:creationId xmlns="" xmlns:a16="http://schemas.microsoft.com/office/drawing/2014/main" id="{6CBE1569-2CB7-0F44-527F-69622727FA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850428"/>
            <a:ext cx="2954836" cy="295483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>
            <a:extLst>
              <a:ext uri="{FF2B5EF4-FFF2-40B4-BE49-F238E27FC236}">
                <a16:creationId xmlns="" xmlns:a16="http://schemas.microsoft.com/office/drawing/2014/main" id="{C2A5CB1B-A73F-320A-3CE6-70D917DC80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3645024"/>
            <a:ext cx="4591510" cy="25827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87824" y="282017"/>
            <a:ext cx="597666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i="1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МОДУЛЬ </a:t>
            </a:r>
            <a:r>
              <a:rPr lang="ru-RU" sz="2400" b="1" i="1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5</a:t>
            </a:r>
            <a:r>
              <a:rPr lang="ru-RU" sz="2400" i="1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i="1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Организация экскурсий и поездок обучающихся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i="1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по родному краю</a:t>
            </a:r>
            <a:endParaRPr lang="ru-RU" sz="24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http://alldaydesing.net/uploads/posts/2014-08/1408339186_02dtwlve8rcin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50634"/>
            <a:ext cx="1944216" cy="2284453"/>
          </a:xfrm>
          <a:prstGeom prst="rect">
            <a:avLst/>
          </a:prstGeom>
          <a:noFill/>
        </p:spPr>
      </p:pic>
      <p:pic>
        <p:nvPicPr>
          <p:cNvPr id="4098" name="Picture 2">
            <a:extLst>
              <a:ext uri="{FF2B5EF4-FFF2-40B4-BE49-F238E27FC236}">
                <a16:creationId xmlns="" xmlns:a16="http://schemas.microsoft.com/office/drawing/2014/main" id="{9F610272-72D7-7F4F-F48B-2AAA8FCAE3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3440" y="2533148"/>
            <a:ext cx="3717032" cy="37170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>
            <a:extLst>
              <a:ext uri="{FF2B5EF4-FFF2-40B4-BE49-F238E27FC236}">
                <a16:creationId xmlns="" xmlns:a16="http://schemas.microsoft.com/office/drawing/2014/main" id="{7BB9A4FA-1EE4-1DC2-8CF8-3A5679307B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8969" y="1969267"/>
            <a:ext cx="2732187" cy="20491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>
            <a:extLst>
              <a:ext uri="{FF2B5EF4-FFF2-40B4-BE49-F238E27FC236}">
                <a16:creationId xmlns="" xmlns:a16="http://schemas.microsoft.com/office/drawing/2014/main" id="{770A1848-3CAF-611F-C05B-73765CED1F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442" y="4018407"/>
            <a:ext cx="3264363" cy="24482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203</TotalTime>
  <Words>568</Words>
  <Application>Microsoft Office PowerPoint</Application>
  <PresentationFormat>Экран (4:3)</PresentationFormat>
  <Paragraphs>52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Открытая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Зданович Е.В</dc:creator>
  <cp:lastModifiedBy>Пользователь</cp:lastModifiedBy>
  <cp:revision>17</cp:revision>
  <dcterms:created xsi:type="dcterms:W3CDTF">2023-12-21T10:54:27Z</dcterms:created>
  <dcterms:modified xsi:type="dcterms:W3CDTF">2024-04-23T05:30:28Z</dcterms:modified>
</cp:coreProperties>
</file>