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8" r:id="rId2"/>
    <p:sldId id="258" r:id="rId3"/>
    <p:sldId id="310" r:id="rId4"/>
    <p:sldId id="296" r:id="rId5"/>
    <p:sldId id="294" r:id="rId6"/>
    <p:sldId id="297" r:id="rId7"/>
    <p:sldId id="295" r:id="rId8"/>
    <p:sldId id="259" r:id="rId9"/>
    <p:sldId id="282" r:id="rId10"/>
    <p:sldId id="300" r:id="rId11"/>
    <p:sldId id="262" r:id="rId12"/>
    <p:sldId id="285" r:id="rId13"/>
    <p:sldId id="309" r:id="rId14"/>
    <p:sldId id="266" r:id="rId15"/>
    <p:sldId id="270" r:id="rId16"/>
    <p:sldId id="261" r:id="rId17"/>
    <p:sldId id="269" r:id="rId18"/>
    <p:sldId id="302" r:id="rId19"/>
    <p:sldId id="303" r:id="rId20"/>
    <p:sldId id="307" r:id="rId21"/>
    <p:sldId id="289" r:id="rId22"/>
    <p:sldId id="275" r:id="rId23"/>
    <p:sldId id="278" r:id="rId24"/>
    <p:sldId id="276" r:id="rId25"/>
    <p:sldId id="280" r:id="rId26"/>
    <p:sldId id="304" r:id="rId27"/>
    <p:sldId id="305" r:id="rId28"/>
    <p:sldId id="306" r:id="rId29"/>
    <p:sldId id="290" r:id="rId30"/>
    <p:sldId id="286" r:id="rId31"/>
    <p:sldId id="287" r:id="rId32"/>
    <p:sldId id="268" r:id="rId33"/>
    <p:sldId id="308" r:id="rId3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F31E27C5-8E0B-4929-9A34-6B6BCB007300}">
          <p14:sldIdLst>
            <p14:sldId id="298"/>
            <p14:sldId id="258"/>
            <p14:sldId id="310"/>
            <p14:sldId id="296"/>
            <p14:sldId id="294"/>
            <p14:sldId id="297"/>
            <p14:sldId id="295"/>
            <p14:sldId id="259"/>
            <p14:sldId id="282"/>
            <p14:sldId id="300"/>
            <p14:sldId id="262"/>
            <p14:sldId id="285"/>
            <p14:sldId id="309"/>
            <p14:sldId id="266"/>
            <p14:sldId id="270"/>
            <p14:sldId id="261"/>
            <p14:sldId id="269"/>
            <p14:sldId id="302"/>
            <p14:sldId id="303"/>
            <p14:sldId id="307"/>
            <p14:sldId id="289"/>
            <p14:sldId id="275"/>
            <p14:sldId id="278"/>
            <p14:sldId id="276"/>
            <p14:sldId id="280"/>
            <p14:sldId id="304"/>
            <p14:sldId id="305"/>
            <p14:sldId id="306"/>
            <p14:sldId id="290"/>
            <p14:sldId id="286"/>
            <p14:sldId id="287"/>
            <p14:sldId id="268"/>
            <p14:sldId id="30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164A"/>
    <a:srgbClr val="441D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18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A668B4E-4B6C-4BF3-9BB3-1A47D573A062}"/>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 xmlns:a16="http://schemas.microsoft.com/office/drawing/2014/main" id="{58B0FF94-21DB-4CA2-9E3C-910DEC1F76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 xmlns:a16="http://schemas.microsoft.com/office/drawing/2014/main" id="{A3D25E25-7EFC-4228-9A25-5736D4734B84}"/>
              </a:ext>
            </a:extLst>
          </p:cNvPr>
          <p:cNvSpPr>
            <a:spLocks noGrp="1"/>
          </p:cNvSpPr>
          <p:nvPr>
            <p:ph type="dt" sz="half" idx="10"/>
          </p:nvPr>
        </p:nvSpPr>
        <p:spPr/>
        <p:txBody>
          <a:bodyPr/>
          <a:lstStyle/>
          <a:p>
            <a:fld id="{CEB3ACC5-CACC-4EDC-995A-C2DE19DD7206}" type="datetimeFigureOut">
              <a:rPr lang="ru-RU" smtClean="0"/>
              <a:t>08.02.2021</a:t>
            </a:fld>
            <a:endParaRPr lang="ru-RU"/>
          </a:p>
        </p:txBody>
      </p:sp>
      <p:sp>
        <p:nvSpPr>
          <p:cNvPr id="5" name="Нижний колонтитул 4">
            <a:extLst>
              <a:ext uri="{FF2B5EF4-FFF2-40B4-BE49-F238E27FC236}">
                <a16:creationId xmlns="" xmlns:a16="http://schemas.microsoft.com/office/drawing/2014/main" id="{EDAE9B55-BCC9-4F51-B226-D92BE13F924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D52A1018-21FF-46CB-8A97-43005B9C14F6}"/>
              </a:ext>
            </a:extLst>
          </p:cNvPr>
          <p:cNvSpPr>
            <a:spLocks noGrp="1"/>
          </p:cNvSpPr>
          <p:nvPr>
            <p:ph type="sldNum" sz="quarter" idx="12"/>
          </p:nvPr>
        </p:nvSpPr>
        <p:spPr/>
        <p:txBody>
          <a:bodyPr/>
          <a:lstStyle/>
          <a:p>
            <a:fld id="{384099C9-6D49-4196-A74B-0C1BA0359C60}" type="slidenum">
              <a:rPr lang="ru-RU" smtClean="0"/>
              <a:t>‹#›</a:t>
            </a:fld>
            <a:endParaRPr lang="ru-RU"/>
          </a:p>
        </p:txBody>
      </p:sp>
    </p:spTree>
    <p:extLst>
      <p:ext uri="{BB962C8B-B14F-4D97-AF65-F5344CB8AC3E}">
        <p14:creationId xmlns:p14="http://schemas.microsoft.com/office/powerpoint/2010/main" val="128900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E43C514-699E-4BE1-938B-4C50BECACCA6}"/>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 xmlns:a16="http://schemas.microsoft.com/office/drawing/2014/main" id="{9D143ACE-3506-4DF9-B827-E242A3374303}"/>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6C7EDF66-959A-49C7-A210-5A18351E6785}"/>
              </a:ext>
            </a:extLst>
          </p:cNvPr>
          <p:cNvSpPr>
            <a:spLocks noGrp="1"/>
          </p:cNvSpPr>
          <p:nvPr>
            <p:ph type="dt" sz="half" idx="10"/>
          </p:nvPr>
        </p:nvSpPr>
        <p:spPr/>
        <p:txBody>
          <a:bodyPr/>
          <a:lstStyle/>
          <a:p>
            <a:fld id="{CEB3ACC5-CACC-4EDC-995A-C2DE19DD7206}" type="datetimeFigureOut">
              <a:rPr lang="ru-RU" smtClean="0"/>
              <a:t>08.02.2021</a:t>
            </a:fld>
            <a:endParaRPr lang="ru-RU"/>
          </a:p>
        </p:txBody>
      </p:sp>
      <p:sp>
        <p:nvSpPr>
          <p:cNvPr id="5" name="Нижний колонтитул 4">
            <a:extLst>
              <a:ext uri="{FF2B5EF4-FFF2-40B4-BE49-F238E27FC236}">
                <a16:creationId xmlns="" xmlns:a16="http://schemas.microsoft.com/office/drawing/2014/main" id="{0BD5AB3E-68CA-48C8-9964-DDD0D4C2D1B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00A13AA8-9665-459B-91F4-D81BD8B513F6}"/>
              </a:ext>
            </a:extLst>
          </p:cNvPr>
          <p:cNvSpPr>
            <a:spLocks noGrp="1"/>
          </p:cNvSpPr>
          <p:nvPr>
            <p:ph type="sldNum" sz="quarter" idx="12"/>
          </p:nvPr>
        </p:nvSpPr>
        <p:spPr/>
        <p:txBody>
          <a:bodyPr/>
          <a:lstStyle/>
          <a:p>
            <a:fld id="{384099C9-6D49-4196-A74B-0C1BA0359C60}" type="slidenum">
              <a:rPr lang="ru-RU" smtClean="0"/>
              <a:t>‹#›</a:t>
            </a:fld>
            <a:endParaRPr lang="ru-RU"/>
          </a:p>
        </p:txBody>
      </p:sp>
    </p:spTree>
    <p:extLst>
      <p:ext uri="{BB962C8B-B14F-4D97-AF65-F5344CB8AC3E}">
        <p14:creationId xmlns:p14="http://schemas.microsoft.com/office/powerpoint/2010/main" val="3178371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EA1FEC7D-5EE9-412E-9544-D16B713D2713}"/>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 xmlns:a16="http://schemas.microsoft.com/office/drawing/2014/main" id="{D2E12093-6308-4D21-B699-E9A6E63E0015}"/>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C023297F-47B5-490A-9F25-49476DA53C83}"/>
              </a:ext>
            </a:extLst>
          </p:cNvPr>
          <p:cNvSpPr>
            <a:spLocks noGrp="1"/>
          </p:cNvSpPr>
          <p:nvPr>
            <p:ph type="dt" sz="half" idx="10"/>
          </p:nvPr>
        </p:nvSpPr>
        <p:spPr/>
        <p:txBody>
          <a:bodyPr/>
          <a:lstStyle/>
          <a:p>
            <a:fld id="{CEB3ACC5-CACC-4EDC-995A-C2DE19DD7206}" type="datetimeFigureOut">
              <a:rPr lang="ru-RU" smtClean="0"/>
              <a:t>08.02.2021</a:t>
            </a:fld>
            <a:endParaRPr lang="ru-RU"/>
          </a:p>
        </p:txBody>
      </p:sp>
      <p:sp>
        <p:nvSpPr>
          <p:cNvPr id="5" name="Нижний колонтитул 4">
            <a:extLst>
              <a:ext uri="{FF2B5EF4-FFF2-40B4-BE49-F238E27FC236}">
                <a16:creationId xmlns="" xmlns:a16="http://schemas.microsoft.com/office/drawing/2014/main" id="{EC2A1239-0809-4B2E-8A08-BCC1578B1A3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6FF9C1F8-4D92-4D87-97B8-D49FBF8B2822}"/>
              </a:ext>
            </a:extLst>
          </p:cNvPr>
          <p:cNvSpPr>
            <a:spLocks noGrp="1"/>
          </p:cNvSpPr>
          <p:nvPr>
            <p:ph type="sldNum" sz="quarter" idx="12"/>
          </p:nvPr>
        </p:nvSpPr>
        <p:spPr/>
        <p:txBody>
          <a:bodyPr/>
          <a:lstStyle/>
          <a:p>
            <a:fld id="{384099C9-6D49-4196-A74B-0C1BA0359C60}" type="slidenum">
              <a:rPr lang="ru-RU" smtClean="0"/>
              <a:t>‹#›</a:t>
            </a:fld>
            <a:endParaRPr lang="ru-RU"/>
          </a:p>
        </p:txBody>
      </p:sp>
    </p:spTree>
    <p:extLst>
      <p:ext uri="{BB962C8B-B14F-4D97-AF65-F5344CB8AC3E}">
        <p14:creationId xmlns:p14="http://schemas.microsoft.com/office/powerpoint/2010/main" val="1280697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589F229-AE42-46D0-A670-FC8FA4A2E63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8CDA48AB-273E-4F00-9772-D6C18B9C55BE}"/>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F9D09972-6ABA-4965-BDDF-E468883A471B}"/>
              </a:ext>
            </a:extLst>
          </p:cNvPr>
          <p:cNvSpPr>
            <a:spLocks noGrp="1"/>
          </p:cNvSpPr>
          <p:nvPr>
            <p:ph type="dt" sz="half" idx="10"/>
          </p:nvPr>
        </p:nvSpPr>
        <p:spPr/>
        <p:txBody>
          <a:bodyPr/>
          <a:lstStyle/>
          <a:p>
            <a:fld id="{CEB3ACC5-CACC-4EDC-995A-C2DE19DD7206}" type="datetimeFigureOut">
              <a:rPr lang="ru-RU" smtClean="0"/>
              <a:t>08.02.2021</a:t>
            </a:fld>
            <a:endParaRPr lang="ru-RU"/>
          </a:p>
        </p:txBody>
      </p:sp>
      <p:sp>
        <p:nvSpPr>
          <p:cNvPr id="5" name="Нижний колонтитул 4">
            <a:extLst>
              <a:ext uri="{FF2B5EF4-FFF2-40B4-BE49-F238E27FC236}">
                <a16:creationId xmlns="" xmlns:a16="http://schemas.microsoft.com/office/drawing/2014/main" id="{B08199AD-97DA-4985-8793-1A0D9DFB62A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E5188FCE-F55C-45EB-BE33-A27CBFECA344}"/>
              </a:ext>
            </a:extLst>
          </p:cNvPr>
          <p:cNvSpPr>
            <a:spLocks noGrp="1"/>
          </p:cNvSpPr>
          <p:nvPr>
            <p:ph type="sldNum" sz="quarter" idx="12"/>
          </p:nvPr>
        </p:nvSpPr>
        <p:spPr/>
        <p:txBody>
          <a:bodyPr/>
          <a:lstStyle/>
          <a:p>
            <a:fld id="{384099C9-6D49-4196-A74B-0C1BA0359C60}" type="slidenum">
              <a:rPr lang="ru-RU" smtClean="0"/>
              <a:t>‹#›</a:t>
            </a:fld>
            <a:endParaRPr lang="ru-RU"/>
          </a:p>
        </p:txBody>
      </p:sp>
    </p:spTree>
    <p:extLst>
      <p:ext uri="{BB962C8B-B14F-4D97-AF65-F5344CB8AC3E}">
        <p14:creationId xmlns:p14="http://schemas.microsoft.com/office/powerpoint/2010/main" val="3741399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D4F4581-756E-4C78-AFEB-49D1012166BB}"/>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 xmlns:a16="http://schemas.microsoft.com/office/drawing/2014/main" id="{3D02B40D-0CA4-4BBD-989D-6264FD200A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388CD277-3BB7-47B2-B095-22D951B62B37}"/>
              </a:ext>
            </a:extLst>
          </p:cNvPr>
          <p:cNvSpPr>
            <a:spLocks noGrp="1"/>
          </p:cNvSpPr>
          <p:nvPr>
            <p:ph type="dt" sz="half" idx="10"/>
          </p:nvPr>
        </p:nvSpPr>
        <p:spPr/>
        <p:txBody>
          <a:bodyPr/>
          <a:lstStyle/>
          <a:p>
            <a:fld id="{CEB3ACC5-CACC-4EDC-995A-C2DE19DD7206}" type="datetimeFigureOut">
              <a:rPr lang="ru-RU" smtClean="0"/>
              <a:t>08.02.2021</a:t>
            </a:fld>
            <a:endParaRPr lang="ru-RU"/>
          </a:p>
        </p:txBody>
      </p:sp>
      <p:sp>
        <p:nvSpPr>
          <p:cNvPr id="5" name="Нижний колонтитул 4">
            <a:extLst>
              <a:ext uri="{FF2B5EF4-FFF2-40B4-BE49-F238E27FC236}">
                <a16:creationId xmlns="" xmlns:a16="http://schemas.microsoft.com/office/drawing/2014/main" id="{5825AC58-E75D-43E3-8306-CBC784DD8B4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8303BB7D-540E-439D-9FBE-77DCFAC37F09}"/>
              </a:ext>
            </a:extLst>
          </p:cNvPr>
          <p:cNvSpPr>
            <a:spLocks noGrp="1"/>
          </p:cNvSpPr>
          <p:nvPr>
            <p:ph type="sldNum" sz="quarter" idx="12"/>
          </p:nvPr>
        </p:nvSpPr>
        <p:spPr/>
        <p:txBody>
          <a:bodyPr/>
          <a:lstStyle/>
          <a:p>
            <a:fld id="{384099C9-6D49-4196-A74B-0C1BA0359C60}" type="slidenum">
              <a:rPr lang="ru-RU" smtClean="0"/>
              <a:t>‹#›</a:t>
            </a:fld>
            <a:endParaRPr lang="ru-RU"/>
          </a:p>
        </p:txBody>
      </p:sp>
    </p:spTree>
    <p:extLst>
      <p:ext uri="{BB962C8B-B14F-4D97-AF65-F5344CB8AC3E}">
        <p14:creationId xmlns:p14="http://schemas.microsoft.com/office/powerpoint/2010/main" val="3379228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7C7BBBC-0C99-49A5-AC60-4621FC14C92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383B1610-5910-49D2-938F-8AC375A01ABD}"/>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 xmlns:a16="http://schemas.microsoft.com/office/drawing/2014/main" id="{27FF3CC7-02E9-4846-AF41-29B27CBEDC09}"/>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 xmlns:a16="http://schemas.microsoft.com/office/drawing/2014/main" id="{4BD5E127-1628-4163-8A10-6ECCF0957A71}"/>
              </a:ext>
            </a:extLst>
          </p:cNvPr>
          <p:cNvSpPr>
            <a:spLocks noGrp="1"/>
          </p:cNvSpPr>
          <p:nvPr>
            <p:ph type="dt" sz="half" idx="10"/>
          </p:nvPr>
        </p:nvSpPr>
        <p:spPr/>
        <p:txBody>
          <a:bodyPr/>
          <a:lstStyle/>
          <a:p>
            <a:fld id="{CEB3ACC5-CACC-4EDC-995A-C2DE19DD7206}" type="datetimeFigureOut">
              <a:rPr lang="ru-RU" smtClean="0"/>
              <a:t>08.02.2021</a:t>
            </a:fld>
            <a:endParaRPr lang="ru-RU"/>
          </a:p>
        </p:txBody>
      </p:sp>
      <p:sp>
        <p:nvSpPr>
          <p:cNvPr id="6" name="Нижний колонтитул 5">
            <a:extLst>
              <a:ext uri="{FF2B5EF4-FFF2-40B4-BE49-F238E27FC236}">
                <a16:creationId xmlns="" xmlns:a16="http://schemas.microsoft.com/office/drawing/2014/main" id="{B5617AFE-D247-464C-83EF-A86577D42DC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1B24AC7A-A7CC-48B3-B2E6-24A4015F7C84}"/>
              </a:ext>
            </a:extLst>
          </p:cNvPr>
          <p:cNvSpPr>
            <a:spLocks noGrp="1"/>
          </p:cNvSpPr>
          <p:nvPr>
            <p:ph type="sldNum" sz="quarter" idx="12"/>
          </p:nvPr>
        </p:nvSpPr>
        <p:spPr/>
        <p:txBody>
          <a:bodyPr/>
          <a:lstStyle/>
          <a:p>
            <a:fld id="{384099C9-6D49-4196-A74B-0C1BA0359C60}" type="slidenum">
              <a:rPr lang="ru-RU" smtClean="0"/>
              <a:t>‹#›</a:t>
            </a:fld>
            <a:endParaRPr lang="ru-RU"/>
          </a:p>
        </p:txBody>
      </p:sp>
    </p:spTree>
    <p:extLst>
      <p:ext uri="{BB962C8B-B14F-4D97-AF65-F5344CB8AC3E}">
        <p14:creationId xmlns:p14="http://schemas.microsoft.com/office/powerpoint/2010/main" val="490141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C120BD9-A13C-45B3-950D-666001B6F075}"/>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 xmlns:a16="http://schemas.microsoft.com/office/drawing/2014/main" id="{A3E9AC33-B18C-49F9-BF14-6EAA4953A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 xmlns:a16="http://schemas.microsoft.com/office/drawing/2014/main" id="{137D1C30-715B-44F0-AD37-754D5A36082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 xmlns:a16="http://schemas.microsoft.com/office/drawing/2014/main" id="{8B1DEB84-88BB-4452-B781-34B02B1F1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 xmlns:a16="http://schemas.microsoft.com/office/drawing/2014/main" id="{811D439A-DEF5-414D-8907-758179B9A75C}"/>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 xmlns:a16="http://schemas.microsoft.com/office/drawing/2014/main" id="{63402E44-24B2-4191-A24B-28F4C56835A0}"/>
              </a:ext>
            </a:extLst>
          </p:cNvPr>
          <p:cNvSpPr>
            <a:spLocks noGrp="1"/>
          </p:cNvSpPr>
          <p:nvPr>
            <p:ph type="dt" sz="half" idx="10"/>
          </p:nvPr>
        </p:nvSpPr>
        <p:spPr/>
        <p:txBody>
          <a:bodyPr/>
          <a:lstStyle/>
          <a:p>
            <a:fld id="{CEB3ACC5-CACC-4EDC-995A-C2DE19DD7206}" type="datetimeFigureOut">
              <a:rPr lang="ru-RU" smtClean="0"/>
              <a:t>08.02.2021</a:t>
            </a:fld>
            <a:endParaRPr lang="ru-RU"/>
          </a:p>
        </p:txBody>
      </p:sp>
      <p:sp>
        <p:nvSpPr>
          <p:cNvPr id="8" name="Нижний колонтитул 7">
            <a:extLst>
              <a:ext uri="{FF2B5EF4-FFF2-40B4-BE49-F238E27FC236}">
                <a16:creationId xmlns="" xmlns:a16="http://schemas.microsoft.com/office/drawing/2014/main" id="{A54C697E-5B6F-42F0-887A-52B37B27CAA2}"/>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 xmlns:a16="http://schemas.microsoft.com/office/drawing/2014/main" id="{E622EDA0-F1C5-4DCC-B694-9AA06807F38E}"/>
              </a:ext>
            </a:extLst>
          </p:cNvPr>
          <p:cNvSpPr>
            <a:spLocks noGrp="1"/>
          </p:cNvSpPr>
          <p:nvPr>
            <p:ph type="sldNum" sz="quarter" idx="12"/>
          </p:nvPr>
        </p:nvSpPr>
        <p:spPr/>
        <p:txBody>
          <a:bodyPr/>
          <a:lstStyle/>
          <a:p>
            <a:fld id="{384099C9-6D49-4196-A74B-0C1BA0359C60}" type="slidenum">
              <a:rPr lang="ru-RU" smtClean="0"/>
              <a:t>‹#›</a:t>
            </a:fld>
            <a:endParaRPr lang="ru-RU"/>
          </a:p>
        </p:txBody>
      </p:sp>
    </p:spTree>
    <p:extLst>
      <p:ext uri="{BB962C8B-B14F-4D97-AF65-F5344CB8AC3E}">
        <p14:creationId xmlns:p14="http://schemas.microsoft.com/office/powerpoint/2010/main" val="3340514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772CFDE-141A-4B62-B58F-8C6C20906A3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 xmlns:a16="http://schemas.microsoft.com/office/drawing/2014/main" id="{2C7A72BC-2046-4193-890A-C12D13B61FD2}"/>
              </a:ext>
            </a:extLst>
          </p:cNvPr>
          <p:cNvSpPr>
            <a:spLocks noGrp="1"/>
          </p:cNvSpPr>
          <p:nvPr>
            <p:ph type="dt" sz="half" idx="10"/>
          </p:nvPr>
        </p:nvSpPr>
        <p:spPr/>
        <p:txBody>
          <a:bodyPr/>
          <a:lstStyle/>
          <a:p>
            <a:fld id="{CEB3ACC5-CACC-4EDC-995A-C2DE19DD7206}" type="datetimeFigureOut">
              <a:rPr lang="ru-RU" smtClean="0"/>
              <a:t>08.02.2021</a:t>
            </a:fld>
            <a:endParaRPr lang="ru-RU"/>
          </a:p>
        </p:txBody>
      </p:sp>
      <p:sp>
        <p:nvSpPr>
          <p:cNvPr id="4" name="Нижний колонтитул 3">
            <a:extLst>
              <a:ext uri="{FF2B5EF4-FFF2-40B4-BE49-F238E27FC236}">
                <a16:creationId xmlns="" xmlns:a16="http://schemas.microsoft.com/office/drawing/2014/main" id="{BD8E345E-8CD8-45B6-A28B-5EDC0EA19E95}"/>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 xmlns:a16="http://schemas.microsoft.com/office/drawing/2014/main" id="{229E9468-1DB2-41ED-AF9B-1CC537E7EF89}"/>
              </a:ext>
            </a:extLst>
          </p:cNvPr>
          <p:cNvSpPr>
            <a:spLocks noGrp="1"/>
          </p:cNvSpPr>
          <p:nvPr>
            <p:ph type="sldNum" sz="quarter" idx="12"/>
          </p:nvPr>
        </p:nvSpPr>
        <p:spPr/>
        <p:txBody>
          <a:bodyPr/>
          <a:lstStyle/>
          <a:p>
            <a:fld id="{384099C9-6D49-4196-A74B-0C1BA0359C60}" type="slidenum">
              <a:rPr lang="ru-RU" smtClean="0"/>
              <a:t>‹#›</a:t>
            </a:fld>
            <a:endParaRPr lang="ru-RU"/>
          </a:p>
        </p:txBody>
      </p:sp>
    </p:spTree>
    <p:extLst>
      <p:ext uri="{BB962C8B-B14F-4D97-AF65-F5344CB8AC3E}">
        <p14:creationId xmlns:p14="http://schemas.microsoft.com/office/powerpoint/2010/main" val="125846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D8B7CE4B-37E5-41E0-9A99-2A67C405EBBB}"/>
              </a:ext>
            </a:extLst>
          </p:cNvPr>
          <p:cNvSpPr>
            <a:spLocks noGrp="1"/>
          </p:cNvSpPr>
          <p:nvPr>
            <p:ph type="dt" sz="half" idx="10"/>
          </p:nvPr>
        </p:nvSpPr>
        <p:spPr/>
        <p:txBody>
          <a:bodyPr/>
          <a:lstStyle/>
          <a:p>
            <a:fld id="{CEB3ACC5-CACC-4EDC-995A-C2DE19DD7206}" type="datetimeFigureOut">
              <a:rPr lang="ru-RU" smtClean="0"/>
              <a:t>08.02.2021</a:t>
            </a:fld>
            <a:endParaRPr lang="ru-RU"/>
          </a:p>
        </p:txBody>
      </p:sp>
      <p:sp>
        <p:nvSpPr>
          <p:cNvPr id="3" name="Нижний колонтитул 2">
            <a:extLst>
              <a:ext uri="{FF2B5EF4-FFF2-40B4-BE49-F238E27FC236}">
                <a16:creationId xmlns="" xmlns:a16="http://schemas.microsoft.com/office/drawing/2014/main" id="{7377A541-58C1-4F0E-9DAF-0A4BD5E1ED05}"/>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 xmlns:a16="http://schemas.microsoft.com/office/drawing/2014/main" id="{D0EBE5E1-14A7-4652-BD79-1CBBE6E7DAC8}"/>
              </a:ext>
            </a:extLst>
          </p:cNvPr>
          <p:cNvSpPr>
            <a:spLocks noGrp="1"/>
          </p:cNvSpPr>
          <p:nvPr>
            <p:ph type="sldNum" sz="quarter" idx="12"/>
          </p:nvPr>
        </p:nvSpPr>
        <p:spPr/>
        <p:txBody>
          <a:bodyPr/>
          <a:lstStyle/>
          <a:p>
            <a:fld id="{384099C9-6D49-4196-A74B-0C1BA0359C60}" type="slidenum">
              <a:rPr lang="ru-RU" smtClean="0"/>
              <a:t>‹#›</a:t>
            </a:fld>
            <a:endParaRPr lang="ru-RU"/>
          </a:p>
        </p:txBody>
      </p:sp>
    </p:spTree>
    <p:extLst>
      <p:ext uri="{BB962C8B-B14F-4D97-AF65-F5344CB8AC3E}">
        <p14:creationId xmlns:p14="http://schemas.microsoft.com/office/powerpoint/2010/main" val="1533063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9C5685B-D9A3-49E4-84E0-8504B77BF6B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 xmlns:a16="http://schemas.microsoft.com/office/drawing/2014/main" id="{8AC56B19-869C-4F46-8210-98062FA976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 xmlns:a16="http://schemas.microsoft.com/office/drawing/2014/main" id="{DFC20C56-161B-4C96-B31C-6D66291CE2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18132BD9-D814-4208-ACCF-4597FE97921A}"/>
              </a:ext>
            </a:extLst>
          </p:cNvPr>
          <p:cNvSpPr>
            <a:spLocks noGrp="1"/>
          </p:cNvSpPr>
          <p:nvPr>
            <p:ph type="dt" sz="half" idx="10"/>
          </p:nvPr>
        </p:nvSpPr>
        <p:spPr/>
        <p:txBody>
          <a:bodyPr/>
          <a:lstStyle/>
          <a:p>
            <a:fld id="{CEB3ACC5-CACC-4EDC-995A-C2DE19DD7206}" type="datetimeFigureOut">
              <a:rPr lang="ru-RU" smtClean="0"/>
              <a:t>08.02.2021</a:t>
            </a:fld>
            <a:endParaRPr lang="ru-RU"/>
          </a:p>
        </p:txBody>
      </p:sp>
      <p:sp>
        <p:nvSpPr>
          <p:cNvPr id="6" name="Нижний колонтитул 5">
            <a:extLst>
              <a:ext uri="{FF2B5EF4-FFF2-40B4-BE49-F238E27FC236}">
                <a16:creationId xmlns="" xmlns:a16="http://schemas.microsoft.com/office/drawing/2014/main" id="{E0AA0158-3F5B-4467-842A-BE0DB831F00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E81BF656-1A73-4C37-B5E3-3B6FB046F5F5}"/>
              </a:ext>
            </a:extLst>
          </p:cNvPr>
          <p:cNvSpPr>
            <a:spLocks noGrp="1"/>
          </p:cNvSpPr>
          <p:nvPr>
            <p:ph type="sldNum" sz="quarter" idx="12"/>
          </p:nvPr>
        </p:nvSpPr>
        <p:spPr/>
        <p:txBody>
          <a:bodyPr/>
          <a:lstStyle/>
          <a:p>
            <a:fld id="{384099C9-6D49-4196-A74B-0C1BA0359C60}" type="slidenum">
              <a:rPr lang="ru-RU" smtClean="0"/>
              <a:t>‹#›</a:t>
            </a:fld>
            <a:endParaRPr lang="ru-RU"/>
          </a:p>
        </p:txBody>
      </p:sp>
    </p:spTree>
    <p:extLst>
      <p:ext uri="{BB962C8B-B14F-4D97-AF65-F5344CB8AC3E}">
        <p14:creationId xmlns:p14="http://schemas.microsoft.com/office/powerpoint/2010/main" val="539102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7C68EAB-B30E-4731-8D54-CDABDFAC411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 xmlns:a16="http://schemas.microsoft.com/office/drawing/2014/main" id="{1F80ED09-D413-45BE-8D20-22C00589D2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 xmlns:a16="http://schemas.microsoft.com/office/drawing/2014/main" id="{B2964AFC-E419-40C3-B52B-5CE09EE28E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FE6CE23D-B377-47FA-B46E-60ECE8F5C384}"/>
              </a:ext>
            </a:extLst>
          </p:cNvPr>
          <p:cNvSpPr>
            <a:spLocks noGrp="1"/>
          </p:cNvSpPr>
          <p:nvPr>
            <p:ph type="dt" sz="half" idx="10"/>
          </p:nvPr>
        </p:nvSpPr>
        <p:spPr/>
        <p:txBody>
          <a:bodyPr/>
          <a:lstStyle/>
          <a:p>
            <a:fld id="{CEB3ACC5-CACC-4EDC-995A-C2DE19DD7206}" type="datetimeFigureOut">
              <a:rPr lang="ru-RU" smtClean="0"/>
              <a:t>08.02.2021</a:t>
            </a:fld>
            <a:endParaRPr lang="ru-RU"/>
          </a:p>
        </p:txBody>
      </p:sp>
      <p:sp>
        <p:nvSpPr>
          <p:cNvPr id="6" name="Нижний колонтитул 5">
            <a:extLst>
              <a:ext uri="{FF2B5EF4-FFF2-40B4-BE49-F238E27FC236}">
                <a16:creationId xmlns="" xmlns:a16="http://schemas.microsoft.com/office/drawing/2014/main" id="{1B0220A5-5392-4637-8BED-0BDAB45CED3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DB11B0A1-4867-4E39-BDC0-7049EEE80082}"/>
              </a:ext>
            </a:extLst>
          </p:cNvPr>
          <p:cNvSpPr>
            <a:spLocks noGrp="1"/>
          </p:cNvSpPr>
          <p:nvPr>
            <p:ph type="sldNum" sz="quarter" idx="12"/>
          </p:nvPr>
        </p:nvSpPr>
        <p:spPr/>
        <p:txBody>
          <a:bodyPr/>
          <a:lstStyle/>
          <a:p>
            <a:fld id="{384099C9-6D49-4196-A74B-0C1BA0359C60}" type="slidenum">
              <a:rPr lang="ru-RU" smtClean="0"/>
              <a:t>‹#›</a:t>
            </a:fld>
            <a:endParaRPr lang="ru-RU"/>
          </a:p>
        </p:txBody>
      </p:sp>
    </p:spTree>
    <p:extLst>
      <p:ext uri="{BB962C8B-B14F-4D97-AF65-F5344CB8AC3E}">
        <p14:creationId xmlns:p14="http://schemas.microsoft.com/office/powerpoint/2010/main" val="1807707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C3B83E3-705C-45D3-9404-036986295E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 xmlns:a16="http://schemas.microsoft.com/office/drawing/2014/main" id="{7DD6310C-F19B-4964-87CC-A451176ADD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C98B4B25-2716-4626-9C85-A7F6354BA0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B3ACC5-CACC-4EDC-995A-C2DE19DD7206}" type="datetimeFigureOut">
              <a:rPr lang="ru-RU" smtClean="0"/>
              <a:t>08.02.2021</a:t>
            </a:fld>
            <a:endParaRPr lang="ru-RU"/>
          </a:p>
        </p:txBody>
      </p:sp>
      <p:sp>
        <p:nvSpPr>
          <p:cNvPr id="5" name="Нижний колонтитул 4">
            <a:extLst>
              <a:ext uri="{FF2B5EF4-FFF2-40B4-BE49-F238E27FC236}">
                <a16:creationId xmlns="" xmlns:a16="http://schemas.microsoft.com/office/drawing/2014/main" id="{FFECE129-586E-4C5D-8BFC-F19B2C2E5A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 xmlns:a16="http://schemas.microsoft.com/office/drawing/2014/main" id="{C74C8ECF-098A-4240-BE79-282610B6E4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4099C9-6D49-4196-A74B-0C1BA0359C60}" type="slidenum">
              <a:rPr lang="ru-RU" smtClean="0"/>
              <a:t>‹#›</a:t>
            </a:fld>
            <a:endParaRPr lang="ru-RU"/>
          </a:p>
        </p:txBody>
      </p:sp>
    </p:spTree>
    <p:extLst>
      <p:ext uri="{BB962C8B-B14F-4D97-AF65-F5344CB8AC3E}">
        <p14:creationId xmlns:p14="http://schemas.microsoft.com/office/powerpoint/2010/main" val="1676660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drive.google.com/file/d/1feUfBPZITyxWLiTNr_N73m1cs7Ec50ty/view"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pos.permkrai.ru/"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epos.permkrai.ru/school/roditelyam-i-uchaschimsya/"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pos.permkrai.ru/school/roditelyam-i-uchaschimsya/"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drive.google.com/file/d/11vP3Qes9rSvYlxNa-LPq7rhkH-QvVp_6/view"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D2993E24-18A2-4126-A474-170604001FEA}"/>
              </a:ext>
            </a:extLst>
          </p:cNvPr>
          <p:cNvPicPr>
            <a:picLocks noChangeAspect="1"/>
          </p:cNvPicPr>
          <p:nvPr/>
        </p:nvPicPr>
        <p:blipFill rotWithShape="1">
          <a:blip r:embed="rId2"/>
          <a:srcRect l="8682" t="603" r="9608" b="-603"/>
          <a:stretch/>
        </p:blipFill>
        <p:spPr>
          <a:xfrm>
            <a:off x="0" y="0"/>
            <a:ext cx="12192001" cy="7162800"/>
          </a:xfrm>
          <a:prstGeom prst="rect">
            <a:avLst/>
          </a:prstGeom>
        </p:spPr>
      </p:pic>
      <p:sp>
        <p:nvSpPr>
          <p:cNvPr id="2" name="Заголовок 1">
            <a:extLst>
              <a:ext uri="{FF2B5EF4-FFF2-40B4-BE49-F238E27FC236}">
                <a16:creationId xmlns="" xmlns:a16="http://schemas.microsoft.com/office/drawing/2014/main" id="{E23765A1-A5E6-451F-BBCE-206B59C075CB}"/>
              </a:ext>
            </a:extLst>
          </p:cNvPr>
          <p:cNvSpPr>
            <a:spLocks noGrp="1"/>
          </p:cNvSpPr>
          <p:nvPr>
            <p:ph type="ctrTitle"/>
          </p:nvPr>
        </p:nvSpPr>
        <p:spPr>
          <a:xfrm>
            <a:off x="3392129" y="2123768"/>
            <a:ext cx="5029200" cy="2781271"/>
          </a:xfrm>
        </p:spPr>
        <p:txBody>
          <a:bodyPr>
            <a:noAutofit/>
          </a:bodyPr>
          <a:lstStyle/>
          <a:p>
            <a:pPr>
              <a:lnSpc>
                <a:spcPct val="107000"/>
              </a:lnSpc>
              <a:spcAft>
                <a:spcPts val="0"/>
              </a:spcAft>
            </a:pPr>
            <a:r>
              <a:rPr lang="ru-RU" sz="3600" b="1" dirty="0">
                <a:solidFill>
                  <a:srgbClr val="7030A0"/>
                </a:solidFill>
                <a:latin typeface="Times New Roman" panose="02020603050405020304" pitchFamily="18" charset="0"/>
                <a:cs typeface="Times New Roman" panose="02020603050405020304" pitchFamily="18" charset="0"/>
              </a:rPr>
              <a:t> </a:t>
            </a:r>
            <a:br>
              <a:rPr lang="ru-RU" sz="3600" b="1" dirty="0">
                <a:solidFill>
                  <a:srgbClr val="7030A0"/>
                </a:solidFill>
                <a:latin typeface="Times New Roman" panose="02020603050405020304" pitchFamily="18" charset="0"/>
                <a:cs typeface="Times New Roman" panose="02020603050405020304" pitchFamily="18" charset="0"/>
              </a:rPr>
            </a:br>
            <a:endParaRPr lang="ru-RU" sz="3600" b="1" dirty="0">
              <a:solidFill>
                <a:srgbClr val="7030A0"/>
              </a:solidFill>
              <a:latin typeface="Times New Roman" panose="02020603050405020304" pitchFamily="18" charset="0"/>
              <a:cs typeface="Times New Roman" panose="02020603050405020304" pitchFamily="18" charset="0"/>
            </a:endParaRPr>
          </a:p>
        </p:txBody>
      </p:sp>
      <p:sp>
        <p:nvSpPr>
          <p:cNvPr id="5" name="Прямоугольник 4">
            <a:extLst>
              <a:ext uri="{FF2B5EF4-FFF2-40B4-BE49-F238E27FC236}">
                <a16:creationId xmlns="" xmlns:a16="http://schemas.microsoft.com/office/drawing/2014/main" id="{657E1F76-16A0-4C7F-9D04-546F1FE52B12}"/>
              </a:ext>
            </a:extLst>
          </p:cNvPr>
          <p:cNvSpPr/>
          <p:nvPr/>
        </p:nvSpPr>
        <p:spPr>
          <a:xfrm>
            <a:off x="2848248" y="658741"/>
            <a:ext cx="4136065" cy="619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Прямоугольник 5"/>
          <p:cNvSpPr/>
          <p:nvPr/>
        </p:nvSpPr>
        <p:spPr>
          <a:xfrm>
            <a:off x="3067665" y="2123768"/>
            <a:ext cx="5710220" cy="3139321"/>
          </a:xfrm>
          <a:prstGeom prst="rect">
            <a:avLst/>
          </a:prstGeom>
        </p:spPr>
        <p:txBody>
          <a:bodyPr wrap="square">
            <a:spAutoFit/>
          </a:bodyPr>
          <a:lstStyle/>
          <a:p>
            <a:pPr algn="ctr"/>
            <a:r>
              <a:rPr lang="ru-RU" sz="3200" b="1" dirty="0">
                <a:solidFill>
                  <a:srgbClr val="7030A0"/>
                </a:solidFill>
                <a:latin typeface="Times New Roman" panose="02020603050405020304" pitchFamily="18" charset="0"/>
                <a:cs typeface="Times New Roman" panose="02020603050405020304" pitchFamily="18" charset="0"/>
              </a:rPr>
              <a:t>Родительское собрание</a:t>
            </a:r>
            <a:br>
              <a:rPr lang="ru-RU" sz="3200" b="1" dirty="0">
                <a:solidFill>
                  <a:srgbClr val="7030A0"/>
                </a:solidFill>
                <a:latin typeface="Times New Roman" panose="02020603050405020304" pitchFamily="18" charset="0"/>
                <a:cs typeface="Times New Roman" panose="02020603050405020304" pitchFamily="18" charset="0"/>
              </a:rPr>
            </a:br>
            <a:r>
              <a:rPr lang="ru-RU" sz="3200" b="1" dirty="0">
                <a:solidFill>
                  <a:srgbClr val="7030A0"/>
                </a:solidFill>
                <a:latin typeface="Times New Roman" panose="02020603050405020304" pitchFamily="18" charset="0"/>
                <a:cs typeface="Times New Roman" panose="02020603050405020304" pitchFamily="18" charset="0"/>
              </a:rPr>
              <a:t>«Функциональные возможности электронного дневника (ЭД) </a:t>
            </a:r>
            <a:r>
              <a:rPr lang="ru-RU" sz="3200" b="1" dirty="0" err="1">
                <a:solidFill>
                  <a:srgbClr val="7030A0"/>
                </a:solidFill>
                <a:latin typeface="Times New Roman" panose="02020603050405020304" pitchFamily="18" charset="0"/>
                <a:cs typeface="Times New Roman" panose="02020603050405020304" pitchFamily="18" charset="0"/>
              </a:rPr>
              <a:t>ЭПОС.Школа</a:t>
            </a:r>
            <a:r>
              <a:rPr lang="ru-RU" sz="3200" b="1" dirty="0">
                <a:solidFill>
                  <a:srgbClr val="7030A0"/>
                </a:solidFill>
                <a:latin typeface="Times New Roman" panose="02020603050405020304" pitchFamily="18" charset="0"/>
                <a:cs typeface="Times New Roman" panose="02020603050405020304" pitchFamily="18" charset="0"/>
              </a:rPr>
              <a:t>» (</a:t>
            </a:r>
            <a:r>
              <a:rPr lang="ru-RU" sz="3200" b="1" i="1" dirty="0">
                <a:solidFill>
                  <a:srgbClr val="7030A0"/>
                </a:solidFill>
                <a:latin typeface="Times New Roman" panose="02020603050405020304" pitchFamily="18" charset="0"/>
                <a:cs typeface="Times New Roman" panose="02020603050405020304" pitchFamily="18" charset="0"/>
              </a:rPr>
              <a:t>проект</a:t>
            </a:r>
            <a:r>
              <a:rPr lang="ru-RU" sz="3200" b="1" dirty="0">
                <a:solidFill>
                  <a:srgbClr val="7030A0"/>
                </a:solidFill>
                <a:latin typeface="Times New Roman" panose="02020603050405020304" pitchFamily="18" charset="0"/>
                <a:cs typeface="Times New Roman" panose="02020603050405020304" pitchFamily="18" charset="0"/>
              </a:rPr>
              <a:t>)</a:t>
            </a:r>
          </a:p>
          <a:p>
            <a:pPr algn="ctr"/>
            <a:r>
              <a:rPr lang="en-US" sz="2000" b="1" dirty="0">
                <a:solidFill>
                  <a:srgbClr val="7030A0"/>
                </a:solidFill>
                <a:latin typeface="Times New Roman" panose="02020603050405020304" pitchFamily="18" charset="0"/>
                <a:cs typeface="Times New Roman" panose="02020603050405020304" pitchFamily="18" charset="0"/>
              </a:rPr>
              <a:t>school.permkrai.ru</a:t>
            </a:r>
            <a:endParaRPr lang="ru-RU" sz="2000" b="1" dirty="0">
              <a:solidFill>
                <a:srgbClr val="7030A0"/>
              </a:solidFill>
              <a:latin typeface="Times New Roman" panose="02020603050405020304" pitchFamily="18" charset="0"/>
              <a:cs typeface="Times New Roman" panose="02020603050405020304" pitchFamily="18" charset="0"/>
            </a:endParaRPr>
          </a:p>
          <a:p>
            <a:pPr algn="ctr"/>
            <a:endParaRPr lang="ru-RU" b="1" dirty="0">
              <a:solidFill>
                <a:srgbClr val="441D61"/>
              </a:solidFill>
            </a:endParaRPr>
          </a:p>
        </p:txBody>
      </p:sp>
    </p:spTree>
    <p:extLst>
      <p:ext uri="{BB962C8B-B14F-4D97-AF65-F5344CB8AC3E}">
        <p14:creationId xmlns:p14="http://schemas.microsoft.com/office/powerpoint/2010/main" val="1267190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16942" y="191729"/>
            <a:ext cx="6037237" cy="646331"/>
          </a:xfrm>
          <a:prstGeom prst="rect">
            <a:avLst/>
          </a:prstGeom>
        </p:spPr>
        <p:txBody>
          <a:bodyPr wrap="square">
            <a:spAutoFit/>
          </a:bodyPr>
          <a:lstStyle/>
          <a:p>
            <a:pPr algn="ctr"/>
            <a:r>
              <a:rPr lang="ru-RU" sz="3600" b="1" dirty="0">
                <a:solidFill>
                  <a:srgbClr val="7030A0"/>
                </a:solidFill>
                <a:latin typeface="Times New Roman" panose="02020603050405020304" pitchFamily="18" charset="0"/>
                <a:cs typeface="Times New Roman" panose="02020603050405020304" pitchFamily="18" charset="0"/>
              </a:rPr>
              <a:t>Личные сообщения (МП)</a:t>
            </a:r>
          </a:p>
        </p:txBody>
      </p:sp>
      <p:pic>
        <p:nvPicPr>
          <p:cNvPr id="6" name="Рисунок 5"/>
          <p:cNvPicPr/>
          <p:nvPr/>
        </p:nvPicPr>
        <p:blipFill>
          <a:blip r:embed="rId2"/>
          <a:stretch>
            <a:fillRect/>
          </a:stretch>
        </p:blipFill>
        <p:spPr>
          <a:xfrm>
            <a:off x="8214851" y="970796"/>
            <a:ext cx="3630623" cy="5692877"/>
          </a:xfrm>
          <a:prstGeom prst="rect">
            <a:avLst/>
          </a:prstGeom>
          <a:ln w="28575">
            <a:solidFill>
              <a:schemeClr val="accent1"/>
            </a:solidFill>
          </a:ln>
        </p:spPr>
      </p:pic>
      <p:sp>
        <p:nvSpPr>
          <p:cNvPr id="7" name="Rectangle 1"/>
          <p:cNvSpPr>
            <a:spLocks noGrp="1" noChangeArrowheads="1"/>
          </p:cNvSpPr>
          <p:nvPr>
            <p:ph idx="1"/>
          </p:nvPr>
        </p:nvSpPr>
        <p:spPr bwMode="auto">
          <a:xfrm>
            <a:off x="309717" y="1126223"/>
            <a:ext cx="7669160" cy="3829235"/>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 мобильном приложении </a:t>
            </a:r>
            <a:r>
              <a:rPr lang="ru-RU" altLang="ru-RU" sz="2400" dirty="0">
                <a:latin typeface="Times New Roman" panose="02020603050405020304" pitchFamily="18" charset="0"/>
                <a:ea typeface="Times New Roman" panose="02020603050405020304" pitchFamily="18" charset="0"/>
                <a:cs typeface="Times New Roman" panose="02020603050405020304" pitchFamily="18" charset="0"/>
              </a:rPr>
              <a:t>есть возможность </a:t>
            </a:r>
            <a:r>
              <a:rPr lang="ru-RU" alt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только просмотреть сообщения. </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Для просмотра сообщений необходимо перейти на вкладку «Сообщения».</a:t>
            </a:r>
          </a:p>
          <a:p>
            <a:pPr marL="0" lvl="0" indent="450850" algn="just" eaLnBrk="0" fontAlgn="base" hangingPunct="0">
              <a:lnSpc>
                <a:spcPct val="100000"/>
              </a:lnSpc>
              <a:spcBef>
                <a:spcPct val="0"/>
              </a:spcBef>
              <a:spcAft>
                <a:spcPct val="0"/>
              </a:spcAft>
              <a:buNone/>
            </a:pPr>
            <a:r>
              <a:rPr lang="ru-RU" sz="2400" dirty="0">
                <a:latin typeface="Times New Roman" panose="02020603050405020304" pitchFamily="18" charset="0"/>
                <a:cs typeface="Times New Roman" panose="02020603050405020304" pitchFamily="18" charset="0"/>
              </a:rPr>
              <a:t>В правом верхнем углу диалога, который содержит непрочитанные сообщения, отобразится индикатор      .  </a:t>
            </a:r>
          </a:p>
          <a:p>
            <a:pPr marL="0" lvl="0" indent="450850" algn="just" eaLnBrk="0" fontAlgn="base" hangingPunct="0">
              <a:lnSpc>
                <a:spcPct val="100000"/>
              </a:lnSpc>
              <a:spcBef>
                <a:spcPct val="0"/>
              </a:spcBef>
              <a:spcAft>
                <a:spcPct val="0"/>
              </a:spcAft>
              <a:buNone/>
            </a:pPr>
            <a:r>
              <a:rPr lang="ru-RU" sz="2400" dirty="0">
                <a:latin typeface="Times New Roman" panose="02020603050405020304" pitchFamily="18" charset="0"/>
                <a:cs typeface="Times New Roman" panose="02020603050405020304" pitchFamily="18" charset="0"/>
              </a:rPr>
              <a:t>Для просмотра непрочитанных сообщений необходимо кликнуть на сообщение, далее отобразится форма со всеми сообщениями чата.</a:t>
            </a:r>
            <a:endParaRPr kumimoji="0" lang="ru-RU" altLang="ru-RU"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pic>
        <p:nvPicPr>
          <p:cNvPr id="1026" name="Рисунок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0" y="-45719"/>
            <a:ext cx="146908" cy="45719"/>
          </a:xfrm>
          <a:prstGeom prst="rect">
            <a:avLst/>
          </a:prstGeom>
          <a:noFill/>
          <a:extLst>
            <a:ext uri="{909E8E84-426E-40DD-AFC4-6F175D3DCCD1}">
              <a14:hiddenFill xmlns:a14="http://schemas.microsoft.com/office/drawing/2010/main">
                <a:solidFill>
                  <a:srgbClr val="FFFFFF"/>
                </a:solidFill>
              </a14:hiddenFill>
            </a:ext>
          </a:extLst>
        </p:spPr>
      </p:pic>
      <p:pic>
        <p:nvPicPr>
          <p:cNvPr id="11" name="Рисунок 10"/>
          <p:cNvPicPr/>
          <p:nvPr/>
        </p:nvPicPr>
        <p:blipFill>
          <a:blip r:embed="rId3"/>
          <a:stretch>
            <a:fillRect/>
          </a:stretch>
        </p:blipFill>
        <p:spPr>
          <a:xfrm>
            <a:off x="7219181" y="3123953"/>
            <a:ext cx="96019" cy="209182"/>
          </a:xfrm>
          <a:prstGeom prst="rect">
            <a:avLst/>
          </a:prstGeom>
        </p:spPr>
      </p:pic>
    </p:spTree>
    <p:extLst>
      <p:ext uri="{BB962C8B-B14F-4D97-AF65-F5344CB8AC3E}">
        <p14:creationId xmlns:p14="http://schemas.microsoft.com/office/powerpoint/2010/main" val="3265034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C877BB1-6157-4C8B-9E3E-4D06DDB65529}"/>
              </a:ext>
            </a:extLst>
          </p:cNvPr>
          <p:cNvSpPr>
            <a:spLocks noGrp="1"/>
          </p:cNvSpPr>
          <p:nvPr>
            <p:ph type="title"/>
          </p:nvPr>
        </p:nvSpPr>
        <p:spPr>
          <a:xfrm>
            <a:off x="1" y="191729"/>
            <a:ext cx="12192000" cy="958645"/>
          </a:xfrm>
        </p:spPr>
        <p:txBody>
          <a:bodyPr>
            <a:normAutofit fontScale="90000"/>
          </a:bodyPr>
          <a:lstStyle/>
          <a:p>
            <a:pPr algn="ctr"/>
            <a:r>
              <a:rPr lang="ru-RU" sz="3600" b="1" dirty="0">
                <a:solidFill>
                  <a:srgbClr val="7030A0"/>
                </a:solidFill>
                <a:latin typeface="Times New Roman" panose="02020603050405020304" pitchFamily="18" charset="0"/>
                <a:ea typeface="+mn-ea"/>
                <a:cs typeface="Times New Roman" panose="02020603050405020304" pitchFamily="18" charset="0"/>
              </a:rPr>
              <a:t>В разделе «Дневник» (веб-версия) представлено пять вкладок:</a:t>
            </a:r>
          </a:p>
        </p:txBody>
      </p:sp>
      <p:pic>
        <p:nvPicPr>
          <p:cNvPr id="4" name="Рисунок 3"/>
          <p:cNvPicPr>
            <a:picLocks noChangeAspect="1"/>
          </p:cNvPicPr>
          <p:nvPr/>
        </p:nvPicPr>
        <p:blipFill>
          <a:blip r:embed="rId2"/>
          <a:stretch>
            <a:fillRect/>
          </a:stretch>
        </p:blipFill>
        <p:spPr>
          <a:xfrm>
            <a:off x="1728019" y="1150374"/>
            <a:ext cx="8976770" cy="5163933"/>
          </a:xfrm>
          <a:prstGeom prst="rect">
            <a:avLst/>
          </a:prstGeom>
          <a:ln w="28575">
            <a:solidFill>
              <a:schemeClr val="accent1"/>
            </a:solidFill>
          </a:ln>
        </p:spPr>
      </p:pic>
    </p:spTree>
    <p:extLst>
      <p:ext uri="{BB962C8B-B14F-4D97-AF65-F5344CB8AC3E}">
        <p14:creationId xmlns:p14="http://schemas.microsoft.com/office/powerpoint/2010/main" val="3973477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5F55DE3-B2AB-49E6-A532-120A4F00A4AD}"/>
              </a:ext>
            </a:extLst>
          </p:cNvPr>
          <p:cNvSpPr>
            <a:spLocks noGrp="1"/>
          </p:cNvSpPr>
          <p:nvPr>
            <p:ph type="title"/>
          </p:nvPr>
        </p:nvSpPr>
        <p:spPr>
          <a:xfrm>
            <a:off x="796413" y="-206477"/>
            <a:ext cx="10557387" cy="1032387"/>
          </a:xfrm>
        </p:spPr>
        <p:txBody>
          <a:bodyPr>
            <a:normAutofit/>
          </a:bodyPr>
          <a:lstStyle/>
          <a:p>
            <a:pPr algn="ctr"/>
            <a:r>
              <a:rPr lang="ru-RU" sz="3600" b="1" dirty="0">
                <a:solidFill>
                  <a:srgbClr val="7030A0"/>
                </a:solidFill>
                <a:latin typeface="Times New Roman" panose="02020603050405020304" pitchFamily="18" charset="0"/>
                <a:cs typeface="Times New Roman" panose="02020603050405020304" pitchFamily="18" charset="0"/>
              </a:rPr>
              <a:t>Дневник</a:t>
            </a:r>
          </a:p>
        </p:txBody>
      </p:sp>
      <p:sp>
        <p:nvSpPr>
          <p:cNvPr id="3" name="Объект 2">
            <a:extLst>
              <a:ext uri="{FF2B5EF4-FFF2-40B4-BE49-F238E27FC236}">
                <a16:creationId xmlns="" xmlns:a16="http://schemas.microsoft.com/office/drawing/2014/main" id="{B3945E89-FFB7-4621-BB5E-B17E8DCF47EE}"/>
              </a:ext>
            </a:extLst>
          </p:cNvPr>
          <p:cNvSpPr>
            <a:spLocks noGrp="1"/>
          </p:cNvSpPr>
          <p:nvPr>
            <p:ph idx="1"/>
          </p:nvPr>
        </p:nvSpPr>
        <p:spPr>
          <a:xfrm>
            <a:off x="191729" y="648929"/>
            <a:ext cx="11828206" cy="1209368"/>
          </a:xfrm>
          <a:ln w="28575">
            <a:solidFill>
              <a:schemeClr val="accent1"/>
            </a:solidFill>
          </a:ln>
        </p:spPr>
        <p:txBody>
          <a:bodyPr>
            <a:normAutofit lnSpcReduction="10000"/>
          </a:bodyPr>
          <a:lstStyle/>
          <a:p>
            <a:pPr marL="0" indent="0">
              <a:buNone/>
            </a:pPr>
            <a:r>
              <a:rPr lang="ru-RU" sz="2600" dirty="0">
                <a:latin typeface="Times New Roman" panose="02020603050405020304" pitchFamily="18" charset="0"/>
                <a:cs typeface="Times New Roman" panose="02020603050405020304" pitchFamily="18" charset="0"/>
              </a:rPr>
              <a:t>Дневник позволяет ознакомиться с ходом образовательного процесса, расписанием уроков, их содержанием и полученными оценками. </a:t>
            </a:r>
          </a:p>
          <a:p>
            <a:pPr marL="0" indent="0">
              <a:buNone/>
            </a:pPr>
            <a:r>
              <a:rPr lang="ru-RU" sz="2600" dirty="0">
                <a:latin typeface="Times New Roman" panose="02020603050405020304" pitchFamily="18" charset="0"/>
                <a:cs typeface="Times New Roman" panose="02020603050405020304" pitchFamily="18" charset="0"/>
              </a:rPr>
              <a:t>Здесь же родитель ставит </a:t>
            </a:r>
            <a:r>
              <a:rPr lang="ru-RU" sz="2600" dirty="0">
                <a:solidFill>
                  <a:srgbClr val="FF0000"/>
                </a:solidFill>
                <a:latin typeface="Times New Roman" panose="02020603050405020304" pitchFamily="18" charset="0"/>
                <a:cs typeface="Times New Roman" panose="02020603050405020304" pitchFamily="18" charset="0"/>
              </a:rPr>
              <a:t>отметку о том, что ознакомлен с дневником</a:t>
            </a:r>
            <a:r>
              <a:rPr lang="ru-RU" sz="2600" dirty="0">
                <a:latin typeface="Times New Roman" panose="02020603050405020304" pitchFamily="18" charset="0"/>
                <a:cs typeface="Times New Roman" panose="02020603050405020304" pitchFamily="18" charset="0"/>
              </a:rPr>
              <a:t>.</a:t>
            </a:r>
          </a:p>
          <a:p>
            <a:pPr marL="0" indent="0">
              <a:buNone/>
            </a:pPr>
            <a:endParaRPr lang="ru-RU" dirty="0"/>
          </a:p>
        </p:txBody>
      </p:sp>
      <p:pic>
        <p:nvPicPr>
          <p:cNvPr id="4" name="Рисунок 3"/>
          <p:cNvPicPr>
            <a:picLocks noChangeAspect="1"/>
          </p:cNvPicPr>
          <p:nvPr/>
        </p:nvPicPr>
        <p:blipFill>
          <a:blip r:embed="rId2"/>
          <a:stretch>
            <a:fillRect/>
          </a:stretch>
        </p:blipFill>
        <p:spPr>
          <a:xfrm>
            <a:off x="1466850" y="1986423"/>
            <a:ext cx="9258300" cy="4743450"/>
          </a:xfrm>
          <a:prstGeom prst="rect">
            <a:avLst/>
          </a:prstGeom>
        </p:spPr>
      </p:pic>
    </p:spTree>
    <p:extLst>
      <p:ext uri="{BB962C8B-B14F-4D97-AF65-F5344CB8AC3E}">
        <p14:creationId xmlns:p14="http://schemas.microsoft.com/office/powerpoint/2010/main" val="3089501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74F79CD8-5B7E-48AC-BF2D-F93080AFCC32}"/>
              </a:ext>
            </a:extLst>
          </p:cNvPr>
          <p:cNvSpPr txBox="1"/>
          <p:nvPr/>
        </p:nvSpPr>
        <p:spPr>
          <a:xfrm>
            <a:off x="136525" y="76200"/>
            <a:ext cx="11927656" cy="6586418"/>
          </a:xfrm>
          <a:prstGeom prst="rect">
            <a:avLst/>
          </a:prstGeom>
          <a:noFill/>
          <a:ln w="28575">
            <a:solidFill>
              <a:schemeClr val="accent1"/>
            </a:solidFill>
          </a:ln>
        </p:spPr>
        <p:txBody>
          <a:bodyPr wrap="square" rtlCol="0">
            <a:spAutoFit/>
          </a:bodyPr>
          <a:lstStyle/>
          <a:p>
            <a:pPr algn="ctr"/>
            <a:r>
              <a:rPr lang="ru-RU" sz="2400" b="1" dirty="0" smtClean="0">
                <a:solidFill>
                  <a:srgbClr val="7030A0"/>
                </a:solidFill>
                <a:latin typeface="Times New Roman" panose="02020603050405020304" pitchFamily="18" charset="0"/>
                <a:cs typeface="Times New Roman" panose="02020603050405020304" pitchFamily="18" charset="0"/>
              </a:rPr>
              <a:t>Вес оценок в ЭЖД </a:t>
            </a:r>
            <a:r>
              <a:rPr lang="ru-RU" sz="2400" b="1" dirty="0" err="1" smtClean="0">
                <a:solidFill>
                  <a:srgbClr val="7030A0"/>
                </a:solidFill>
                <a:latin typeface="Times New Roman" panose="02020603050405020304" pitchFamily="18" charset="0"/>
                <a:cs typeface="Times New Roman" panose="02020603050405020304" pitchFamily="18" charset="0"/>
              </a:rPr>
              <a:t>ЭПОС.Школа</a:t>
            </a:r>
            <a:endParaRPr lang="ru-RU" sz="2400" b="1" dirty="0" smtClean="0">
              <a:solidFill>
                <a:srgbClr val="7030A0"/>
              </a:solidFill>
              <a:latin typeface="Times New Roman" panose="02020603050405020304" pitchFamily="18" charset="0"/>
              <a:cs typeface="Times New Roman" panose="02020603050405020304" pitchFamily="18" charset="0"/>
            </a:endParaRPr>
          </a:p>
          <a:p>
            <a:r>
              <a:rPr lang="ru-RU" sz="2200" dirty="0" smtClean="0">
                <a:latin typeface="Times New Roman" panose="02020603050405020304" pitchFamily="18" charset="0"/>
                <a:cs typeface="Times New Roman" panose="02020603050405020304" pitchFamily="18" charset="0"/>
              </a:rPr>
              <a:t>     При </a:t>
            </a:r>
            <a:r>
              <a:rPr lang="ru-RU" sz="2200" dirty="0">
                <a:latin typeface="Times New Roman" panose="02020603050405020304" pitchFamily="18" charset="0"/>
                <a:cs typeface="Times New Roman" panose="02020603050405020304" pitchFamily="18" charset="0"/>
              </a:rPr>
              <a:t>наведении курсора на оценку появляется подсказка, где указано, за какой вид деятельности она была поставлена.</a:t>
            </a:r>
          </a:p>
          <a:p>
            <a:r>
              <a:rPr lang="ru-RU" sz="2200" dirty="0" smtClean="0">
                <a:latin typeface="Times New Roman" panose="02020603050405020304" pitchFamily="18" charset="0"/>
                <a:cs typeface="Times New Roman" panose="02020603050405020304" pitchFamily="18" charset="0"/>
              </a:rPr>
              <a:t>     Оценка </a:t>
            </a:r>
            <a:r>
              <a:rPr lang="ru-RU" sz="2200" dirty="0">
                <a:latin typeface="Times New Roman" panose="02020603050405020304" pitchFamily="18" charset="0"/>
                <a:cs typeface="Times New Roman" panose="02020603050405020304" pitchFamily="18" charset="0"/>
              </a:rPr>
              <a:t>может быть с весом или без него</a:t>
            </a:r>
            <a:r>
              <a:rPr lang="ru-RU" sz="2200" dirty="0" smtClean="0">
                <a:latin typeface="Times New Roman" panose="02020603050405020304" pitchFamily="18" charset="0"/>
                <a:cs typeface="Times New Roman" panose="02020603050405020304" pitchFamily="18" charset="0"/>
              </a:rPr>
              <a:t>. Вес - </a:t>
            </a:r>
            <a:r>
              <a:rPr lang="ru-RU" sz="2200" dirty="0">
                <a:latin typeface="Times New Roman" panose="02020603050405020304" pitchFamily="18" charset="0"/>
                <a:cs typeface="Times New Roman" panose="02020603050405020304" pitchFamily="18" charset="0"/>
              </a:rPr>
              <a:t>это </a:t>
            </a:r>
            <a:r>
              <a:rPr lang="ru-RU" sz="2200" dirty="0" smtClean="0">
                <a:latin typeface="Times New Roman" panose="02020603050405020304" pitchFamily="18" charset="0"/>
                <a:cs typeface="Times New Roman" panose="02020603050405020304" pitchFamily="18" charset="0"/>
              </a:rPr>
              <a:t>вклад оценки за </a:t>
            </a:r>
            <a:r>
              <a:rPr lang="ru-RU" sz="2200" dirty="0">
                <a:latin typeface="Times New Roman" panose="02020603050405020304" pitchFamily="18" charset="0"/>
                <a:cs typeface="Times New Roman" panose="02020603050405020304" pitchFamily="18" charset="0"/>
              </a:rPr>
              <a:t>ту или иную работу в среднее значение (сумма всех отметок, поделенная на их количество</a:t>
            </a:r>
            <a:r>
              <a:rPr lang="ru-RU" sz="2200" dirty="0" smtClean="0">
                <a:latin typeface="Times New Roman" panose="02020603050405020304" pitchFamily="18" charset="0"/>
                <a:cs typeface="Times New Roman" panose="02020603050405020304" pitchFamily="18" charset="0"/>
              </a:rPr>
              <a:t>). Вес </a:t>
            </a:r>
            <a:r>
              <a:rPr lang="ru-RU" sz="2200" dirty="0">
                <a:latin typeface="Times New Roman" panose="02020603050405020304" pitchFamily="18" charset="0"/>
                <a:cs typeface="Times New Roman" panose="02020603050405020304" pitchFamily="18" charset="0"/>
              </a:rPr>
              <a:t>у оценки появляется, только если он больше 1. Максимальный вес оценки в дневнике может быть не более 5.</a:t>
            </a:r>
          </a:p>
          <a:p>
            <a:r>
              <a:rPr lang="ru-RU" sz="2200" dirty="0" smtClean="0">
                <a:latin typeface="Times New Roman" panose="02020603050405020304" pitchFamily="18" charset="0"/>
                <a:cs typeface="Times New Roman" panose="02020603050405020304" pitchFamily="18" charset="0"/>
              </a:rPr>
              <a:t>     </a:t>
            </a:r>
            <a:r>
              <a:rPr lang="ru-RU" sz="2200" u="sng" dirty="0" smtClean="0">
                <a:latin typeface="Times New Roman" panose="02020603050405020304" pitchFamily="18" charset="0"/>
                <a:cs typeface="Times New Roman" panose="02020603050405020304" pitchFamily="18" charset="0"/>
              </a:rPr>
              <a:t>Школа </a:t>
            </a:r>
            <a:r>
              <a:rPr lang="ru-RU" sz="2200" u="sng" dirty="0">
                <a:latin typeface="Times New Roman" panose="02020603050405020304" pitchFamily="18" charset="0"/>
                <a:cs typeface="Times New Roman" panose="02020603050405020304" pitchFamily="18" charset="0"/>
              </a:rPr>
              <a:t>самостоятельно назначает вес оценкам за тот или иной вид работ.</a:t>
            </a:r>
            <a:endParaRPr lang="ru-RU" sz="2200" dirty="0">
              <a:latin typeface="Times New Roman" panose="02020603050405020304" pitchFamily="18" charset="0"/>
              <a:cs typeface="Times New Roman" panose="02020603050405020304" pitchFamily="18" charset="0"/>
            </a:endParaRPr>
          </a:p>
          <a:p>
            <a:r>
              <a:rPr lang="ru-RU" sz="2200" dirty="0" smtClean="0">
                <a:latin typeface="Times New Roman" panose="02020603050405020304" pitchFamily="18" charset="0"/>
                <a:cs typeface="Times New Roman" panose="02020603050405020304" pitchFamily="18" charset="0"/>
              </a:rPr>
              <a:t>     Чаще </a:t>
            </a:r>
            <a:r>
              <a:rPr lang="ru-RU" sz="2200" dirty="0">
                <a:latin typeface="Times New Roman" panose="02020603050405020304" pitchFamily="18" charset="0"/>
                <a:cs typeface="Times New Roman" panose="02020603050405020304" pitchFamily="18" charset="0"/>
              </a:rPr>
              <a:t>всего наибольший вес имеют оценки за контрольные и проверочные работы</a:t>
            </a:r>
            <a:r>
              <a:rPr lang="ru-RU" sz="2200" dirty="0" smtClean="0">
                <a:latin typeface="Times New Roman" panose="02020603050405020304" pitchFamily="18" charset="0"/>
                <a:cs typeface="Times New Roman" panose="02020603050405020304" pitchFamily="18" charset="0"/>
              </a:rPr>
              <a:t>.</a:t>
            </a:r>
          </a:p>
          <a:p>
            <a:pPr algn="ctr"/>
            <a:endParaRPr lang="ru-RU" sz="2400" b="1" dirty="0">
              <a:solidFill>
                <a:srgbClr val="7030A0"/>
              </a:solidFill>
              <a:latin typeface="Times New Roman" panose="02020603050405020304" pitchFamily="18" charset="0"/>
              <a:cs typeface="Times New Roman" panose="02020603050405020304" pitchFamily="18" charset="0"/>
            </a:endParaRPr>
          </a:p>
          <a:p>
            <a:pPr algn="ctr"/>
            <a:endParaRPr lang="ru-RU" sz="2400" b="1" dirty="0" smtClean="0">
              <a:solidFill>
                <a:srgbClr val="7030A0"/>
              </a:solidFill>
              <a:latin typeface="Times New Roman" panose="02020603050405020304" pitchFamily="18" charset="0"/>
              <a:cs typeface="Times New Roman" panose="02020603050405020304" pitchFamily="18" charset="0"/>
            </a:endParaRPr>
          </a:p>
          <a:p>
            <a:pPr algn="ctr"/>
            <a:r>
              <a:rPr lang="ru-RU" sz="2400" b="1" dirty="0" smtClean="0">
                <a:solidFill>
                  <a:srgbClr val="7030A0"/>
                </a:solidFill>
                <a:latin typeface="Times New Roman" panose="02020603050405020304" pitchFamily="18" charset="0"/>
                <a:cs typeface="Times New Roman" panose="02020603050405020304" pitchFamily="18" charset="0"/>
              </a:rPr>
              <a:t>Оценка «Точка»</a:t>
            </a:r>
            <a:endParaRPr lang="ru-RU" sz="2400" b="1" dirty="0">
              <a:solidFill>
                <a:srgbClr val="7030A0"/>
              </a:solidFill>
              <a:latin typeface="Times New Roman" panose="02020603050405020304" pitchFamily="18" charset="0"/>
              <a:cs typeface="Times New Roman" panose="02020603050405020304" pitchFamily="18" charset="0"/>
            </a:endParaRPr>
          </a:p>
          <a:p>
            <a:r>
              <a:rPr lang="ru-RU" sz="2200" b="1" dirty="0" smtClean="0">
                <a:latin typeface="Times New Roman" panose="02020603050405020304" pitchFamily="18" charset="0"/>
                <a:cs typeface="Times New Roman" panose="02020603050405020304" pitchFamily="18" charset="0"/>
              </a:rPr>
              <a:t>     «</a:t>
            </a:r>
            <a:r>
              <a:rPr lang="ru-RU" sz="2200" b="1" dirty="0">
                <a:latin typeface="Times New Roman" panose="02020603050405020304" pitchFamily="18" charset="0"/>
                <a:cs typeface="Times New Roman" panose="02020603050405020304" pitchFamily="18" charset="0"/>
              </a:rPr>
              <a:t>Точка» </a:t>
            </a:r>
            <a:r>
              <a:rPr lang="ru-RU" sz="2200" dirty="0">
                <a:latin typeface="Times New Roman" panose="02020603050405020304" pitchFamily="18" charset="0"/>
                <a:cs typeface="Times New Roman" panose="02020603050405020304" pitchFamily="18" charset="0"/>
              </a:rPr>
              <a:t>является</a:t>
            </a:r>
            <a:r>
              <a:rPr lang="ru-RU" sz="2200" b="1" dirty="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специальной отметкой, которая обозначает ожидание ответа от учащегося в таких случаях, как:</a:t>
            </a:r>
          </a:p>
          <a:p>
            <a:pPr marL="342900" lvl="0" indent="-342900">
              <a:buFont typeface="Arial" panose="020B0604020202020204" pitchFamily="34" charset="0"/>
              <a:buChar char="•"/>
            </a:pPr>
            <a:r>
              <a:rPr lang="ru-RU" sz="2200" dirty="0">
                <a:latin typeface="Times New Roman" panose="02020603050405020304" pitchFamily="18" charset="0"/>
                <a:cs typeface="Times New Roman" panose="02020603050405020304" pitchFamily="18" charset="0"/>
              </a:rPr>
              <a:t>неподготовленность к уроку;</a:t>
            </a:r>
          </a:p>
          <a:p>
            <a:pPr marL="342900" lvl="0" indent="-342900">
              <a:buFont typeface="Arial" panose="020B0604020202020204" pitchFamily="34" charset="0"/>
              <a:buChar char="•"/>
            </a:pPr>
            <a:r>
              <a:rPr lang="ru-RU" sz="2200" dirty="0">
                <a:latin typeface="Times New Roman" panose="02020603050405020304" pitchFamily="18" charset="0"/>
                <a:cs typeface="Times New Roman" panose="02020603050405020304" pitchFamily="18" charset="0"/>
              </a:rPr>
              <a:t>ожидание ответа от учащегося по определённой работе или проекту;</a:t>
            </a:r>
          </a:p>
          <a:p>
            <a:pPr marL="342900" lvl="0" indent="-342900">
              <a:buFont typeface="Arial" panose="020B0604020202020204" pitchFamily="34" charset="0"/>
              <a:buChar char="•"/>
            </a:pPr>
            <a:r>
              <a:rPr lang="ru-RU" sz="2200" dirty="0">
                <a:latin typeface="Times New Roman" panose="02020603050405020304" pitchFamily="18" charset="0"/>
                <a:cs typeface="Times New Roman" panose="02020603050405020304" pitchFamily="18" charset="0"/>
              </a:rPr>
              <a:t>другие ситуации.</a:t>
            </a:r>
          </a:p>
          <a:p>
            <a:r>
              <a:rPr lang="ru-RU" sz="2200" dirty="0">
                <a:latin typeface="Times New Roman" panose="02020603050405020304" pitchFamily="18" charset="0"/>
                <a:cs typeface="Times New Roman" panose="02020603050405020304" pitchFamily="18" charset="0"/>
              </a:rPr>
              <a:t>Учитель самостоятельно задаёт период действия </a:t>
            </a:r>
            <a:r>
              <a:rPr lang="ru-RU" sz="2200" b="1" dirty="0">
                <a:latin typeface="Times New Roman" panose="02020603050405020304" pitchFamily="18" charset="0"/>
                <a:cs typeface="Times New Roman" panose="02020603050405020304" pitchFamily="18" charset="0"/>
              </a:rPr>
              <a:t>«точки». </a:t>
            </a:r>
            <a:r>
              <a:rPr lang="ru-RU" sz="2200" dirty="0">
                <a:latin typeface="Times New Roman" panose="02020603050405020304" pitchFamily="18" charset="0"/>
                <a:cs typeface="Times New Roman" panose="02020603050405020304" pitchFamily="18" charset="0"/>
              </a:rPr>
              <a:t>Посмотреть период действия точки можно, нажав на оценку. </a:t>
            </a:r>
            <a:endParaRPr lang="ru-RU" dirty="0" smtClean="0"/>
          </a:p>
          <a:p>
            <a:endParaRPr lang="ru-RU" dirty="0"/>
          </a:p>
        </p:txBody>
      </p:sp>
      <p:sp>
        <p:nvSpPr>
          <p:cNvPr id="3" name="AutoShape 2" descr="https://b.radikal.ru/b25/1912/bd/377c0fd4fba5.png"/>
          <p:cNvSpPr>
            <a:spLocks noChangeAspect="1" noChangeArrowheads="1"/>
          </p:cNvSpPr>
          <p:nvPr/>
        </p:nvSpPr>
        <p:spPr bwMode="auto">
          <a:xfrm>
            <a:off x="136525" y="-11557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3" descr="https://d.radikal.ru/d30/1912/e3/f0c7179e9d7d.png"/>
          <p:cNvSpPr>
            <a:spLocks noChangeAspect="1" noChangeArrowheads="1"/>
          </p:cNvSpPr>
          <p:nvPr/>
        </p:nvSpPr>
        <p:spPr bwMode="auto">
          <a:xfrm>
            <a:off x="136525" y="-7604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https://d.radikal.ru/d28/1912/ee/810ca684a8bf.png"/>
          <p:cNvSpPr>
            <a:spLocks noChangeAspect="1" noChangeArrowheads="1"/>
          </p:cNvSpPr>
          <p:nvPr/>
        </p:nvSpPr>
        <p:spPr bwMode="auto">
          <a:xfrm>
            <a:off x="136525" y="76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5" descr="data:image/jpeg;base64,/9j/4AAQSkZJRgABAQEAYABgAAD/2wBDAAgGBgcGBQgHBwcJCQgKDBQNDAsLDBkSEw8UHRofHh0aHBwgJC4nICIsIxwcKDcpLDAxNDQ0Hyc5PTgyPC4zNDL/2wBDAQkJCQwLDBgNDRgyIRwhMjIyMjIyMjIyMjIyMjIyMjIyMjIyMjIyMjIyMjIyMjIyMjIyMjIyMjIyMjIyMjIyMjL/wAARCAAmAC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1vUtQj02ye5kBbHCqDjcfSuVbxjf7jtgtgOwKsf61qeMf+QRF/wBdx/6C1cTXjZji6tOryQdkfQZNl+Hq4f2lSN22dD/wmOof88bX/vlv/iqlt/GNz5y/abeIxd/LBBH5k1w0+pyLrFvZxIrRMxSVz2baWAH6Z+orTrjeLxULNy31PSWXYGpzRUFpoeqo6yRrIhyrAEEdwadVTS/+QRZf9cE/9BFW6+ng+aKZ8LUjyzcV0Zz3jH/kERf9dx/6C1cNMZBC5hCmXadgY4Ge2a9H17Tn1LTDFFjzUYOgJxkjIx+prh20nUVYg2NzkekTH+leBmdKft+ZK6Pr8ir0lheRySabOOdL22udLja1iMglc7vPz5jFTkn5eO5r0iDwsiaYl/q2qW2mQPjaZyB16ZJIAJ9Kx/7L1D/nwuv+/Lf4V6J4h1jStJSxvLlrZLxw0dkLmURKCwG4kk4AAAyevYcnBrC0Y4h3qxtb11u2TjsTPCJKhO/N6O1kieC0Frp9sscyzxLEqrKvRgBwfxpabpCWkHhi2js7yG8hAIE8DAo7biW24JAGc8Z46U6vdSsrI+TqO8rvqFFFFUZhUiTyRjCuQPSiikO9hryPIcuxNNoooA//2Q=="/>
          <p:cNvSpPr>
            <a:spLocks noChangeAspect="1" noChangeArrowheads="1"/>
          </p:cNvSpPr>
          <p:nvPr/>
        </p:nvSpPr>
        <p:spPr bwMode="auto">
          <a:xfrm>
            <a:off x="123825" y="10953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3564355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5F55DE3-B2AB-49E6-A532-120A4F00A4AD}"/>
              </a:ext>
            </a:extLst>
          </p:cNvPr>
          <p:cNvSpPr>
            <a:spLocks noGrp="1"/>
          </p:cNvSpPr>
          <p:nvPr>
            <p:ph type="title"/>
          </p:nvPr>
        </p:nvSpPr>
        <p:spPr>
          <a:xfrm>
            <a:off x="838200" y="129151"/>
            <a:ext cx="10515600" cy="696759"/>
          </a:xfrm>
        </p:spPr>
        <p:txBody>
          <a:bodyPr>
            <a:normAutofit/>
          </a:bodyPr>
          <a:lstStyle/>
          <a:p>
            <a:pPr algn="ctr"/>
            <a:r>
              <a:rPr lang="ru-RU" sz="3600" b="1" dirty="0">
                <a:solidFill>
                  <a:srgbClr val="7030A0"/>
                </a:solidFill>
                <a:latin typeface="Times New Roman" panose="02020603050405020304" pitchFamily="18" charset="0"/>
                <a:cs typeface="Times New Roman" panose="02020603050405020304" pitchFamily="18" charset="0"/>
              </a:rPr>
              <a:t>Домашнее задание, классная работа</a:t>
            </a:r>
          </a:p>
        </p:txBody>
      </p:sp>
      <p:sp>
        <p:nvSpPr>
          <p:cNvPr id="3" name="Объект 2">
            <a:extLst>
              <a:ext uri="{FF2B5EF4-FFF2-40B4-BE49-F238E27FC236}">
                <a16:creationId xmlns="" xmlns:a16="http://schemas.microsoft.com/office/drawing/2014/main" id="{B3945E89-FFB7-4621-BB5E-B17E8DCF47EE}"/>
              </a:ext>
            </a:extLst>
          </p:cNvPr>
          <p:cNvSpPr>
            <a:spLocks noGrp="1"/>
          </p:cNvSpPr>
          <p:nvPr>
            <p:ph idx="1"/>
          </p:nvPr>
        </p:nvSpPr>
        <p:spPr>
          <a:xfrm>
            <a:off x="206478" y="943897"/>
            <a:ext cx="11680724" cy="1696063"/>
          </a:xfrm>
          <a:ln w="28575">
            <a:solidFill>
              <a:schemeClr val="accent1"/>
            </a:solidFill>
          </a:ln>
        </p:spPr>
        <p:txBody>
          <a:bodyPr>
            <a:normAutofit lnSpcReduction="10000"/>
          </a:bodyPr>
          <a:lstStyle/>
          <a:p>
            <a:pPr marL="0" indent="0">
              <a:buNone/>
            </a:pPr>
            <a:r>
              <a:rPr lang="ru-RU" sz="2400" dirty="0">
                <a:latin typeface="Times New Roman" panose="02020603050405020304" pitchFamily="18" charset="0"/>
                <a:cs typeface="Times New Roman" panose="02020603050405020304" pitchFamily="18" charset="0"/>
              </a:rPr>
              <a:t>В разделе «Домашнее задание, классная работа» располагается информация обо всех заданиях, которые вносят учителя до, во время либо после занятия. Наведя курсор на задание, можно увидеть запланированное время на его выполнение.</a:t>
            </a:r>
          </a:p>
          <a:p>
            <a:pPr marL="0" indent="0">
              <a:buNone/>
            </a:pPr>
            <a:r>
              <a:rPr lang="ru-RU" sz="2400" dirty="0" smtClean="0">
                <a:solidFill>
                  <a:srgbClr val="FF0000"/>
                </a:solidFill>
                <a:latin typeface="Times New Roman" panose="02020603050405020304" pitchFamily="18" charset="0"/>
                <a:cs typeface="Times New Roman" panose="02020603050405020304" pitchFamily="18" charset="0"/>
              </a:rPr>
              <a:t>Важно!</a:t>
            </a:r>
            <a:r>
              <a:rPr lang="ru-RU" sz="2400" dirty="0" smtClean="0">
                <a:latin typeface="Times New Roman" panose="02020603050405020304" pitchFamily="18" charset="0"/>
                <a:cs typeface="Times New Roman" panose="02020603050405020304" pitchFamily="18" charset="0"/>
              </a:rPr>
              <a:t> В ЭД родителя нет возможности получить или отправить выполненное ДЗ. Это функционал дневника пользователя с ролью Ученик.</a:t>
            </a:r>
            <a:endParaRPr lang="ru-RU" sz="24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473944" y="2757947"/>
            <a:ext cx="11096625" cy="3724275"/>
          </a:xfrm>
          <a:prstGeom prst="rect">
            <a:avLst/>
          </a:prstGeom>
          <a:ln w="28575">
            <a:solidFill>
              <a:schemeClr val="accent1"/>
            </a:solidFill>
          </a:ln>
        </p:spPr>
      </p:pic>
    </p:spTree>
    <p:extLst>
      <p:ext uri="{BB962C8B-B14F-4D97-AF65-F5344CB8AC3E}">
        <p14:creationId xmlns:p14="http://schemas.microsoft.com/office/powerpoint/2010/main" val="2025317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55865BD-0093-4FB6-9590-5E3A0CA1F2D2}"/>
              </a:ext>
            </a:extLst>
          </p:cNvPr>
          <p:cNvSpPr>
            <a:spLocks noGrp="1"/>
          </p:cNvSpPr>
          <p:nvPr>
            <p:ph type="title"/>
          </p:nvPr>
        </p:nvSpPr>
        <p:spPr>
          <a:xfrm>
            <a:off x="855406" y="1"/>
            <a:ext cx="10498393" cy="680588"/>
          </a:xfrm>
        </p:spPr>
        <p:txBody>
          <a:bodyPr>
            <a:normAutofit/>
          </a:bodyPr>
          <a:lstStyle/>
          <a:p>
            <a:pPr algn="ctr"/>
            <a:r>
              <a:rPr lang="ru-RU" sz="3600" b="1" dirty="0">
                <a:solidFill>
                  <a:srgbClr val="7030A0"/>
                </a:solidFill>
                <a:latin typeface="Times New Roman" panose="02020603050405020304" pitchFamily="18" charset="0"/>
                <a:cs typeface="Times New Roman" panose="02020603050405020304" pitchFamily="18" charset="0"/>
              </a:rPr>
              <a:t>Уведомление об отсутствии </a:t>
            </a:r>
          </a:p>
        </p:txBody>
      </p:sp>
      <p:sp>
        <p:nvSpPr>
          <p:cNvPr id="3" name="Объект 2">
            <a:extLst>
              <a:ext uri="{FF2B5EF4-FFF2-40B4-BE49-F238E27FC236}">
                <a16:creationId xmlns="" xmlns:a16="http://schemas.microsoft.com/office/drawing/2014/main" id="{3109F8D8-FB2F-4448-B911-FDE8C8B5BEC6}"/>
              </a:ext>
            </a:extLst>
          </p:cNvPr>
          <p:cNvSpPr>
            <a:spLocks noGrp="1"/>
          </p:cNvSpPr>
          <p:nvPr>
            <p:ph idx="1"/>
          </p:nvPr>
        </p:nvSpPr>
        <p:spPr>
          <a:xfrm>
            <a:off x="325490" y="680589"/>
            <a:ext cx="11487968" cy="1267187"/>
          </a:xfrm>
          <a:ln w="28575">
            <a:solidFill>
              <a:schemeClr val="accent1"/>
            </a:solidFill>
          </a:ln>
        </p:spPr>
        <p:txBody>
          <a:bodyPr>
            <a:normAutofit/>
          </a:bodyPr>
          <a:lstStyle/>
          <a:p>
            <a:pPr marL="0" indent="0">
              <a:buNone/>
            </a:pPr>
            <a:r>
              <a:rPr lang="ru-RU" dirty="0"/>
              <a:t>В этом разделе родитель может уведомить школу о плановом отсутствии учащегося на нескольких уроках, в определенные дни или в течение нескольких дней. </a:t>
            </a:r>
          </a:p>
          <a:p>
            <a:endParaRPr lang="ru-RU" dirty="0"/>
          </a:p>
          <a:p>
            <a:endParaRPr lang="ru-RU" dirty="0"/>
          </a:p>
          <a:p>
            <a:endParaRPr lang="ru-RU" dirty="0"/>
          </a:p>
          <a:p>
            <a:endParaRPr lang="ru-RU" dirty="0"/>
          </a:p>
          <a:p>
            <a:endParaRPr lang="ru-RU" dirty="0"/>
          </a:p>
          <a:p>
            <a:endParaRPr lang="ru-RU" dirty="0"/>
          </a:p>
          <a:p>
            <a:endParaRPr lang="ru-RU" dirty="0"/>
          </a:p>
        </p:txBody>
      </p:sp>
      <p:pic>
        <p:nvPicPr>
          <p:cNvPr id="5" name="Рисунок 4">
            <a:extLst>
              <a:ext uri="{FF2B5EF4-FFF2-40B4-BE49-F238E27FC236}">
                <a16:creationId xmlns="" xmlns:a16="http://schemas.microsoft.com/office/drawing/2014/main" id="{8A90A7E5-BDAC-48E9-8192-419893C405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658" y="2081077"/>
            <a:ext cx="6713459" cy="3128637"/>
          </a:xfrm>
          <a:prstGeom prst="rect">
            <a:avLst/>
          </a:prstGeom>
          <a:ln w="28575">
            <a:solidFill>
              <a:schemeClr val="accent1"/>
            </a:solidFill>
          </a:ln>
        </p:spPr>
      </p:pic>
      <p:pic>
        <p:nvPicPr>
          <p:cNvPr id="6" name="Рисунок 5"/>
          <p:cNvPicPr>
            <a:picLocks noChangeAspect="1"/>
          </p:cNvPicPr>
          <p:nvPr/>
        </p:nvPicPr>
        <p:blipFill>
          <a:blip r:embed="rId3"/>
          <a:stretch>
            <a:fillRect/>
          </a:stretch>
        </p:blipFill>
        <p:spPr>
          <a:xfrm>
            <a:off x="6716830" y="1656478"/>
            <a:ext cx="5413717" cy="3426249"/>
          </a:xfrm>
          <a:prstGeom prst="rect">
            <a:avLst/>
          </a:prstGeom>
          <a:ln w="28575">
            <a:solidFill>
              <a:schemeClr val="accent1"/>
            </a:solidFill>
          </a:ln>
        </p:spPr>
      </p:pic>
      <p:pic>
        <p:nvPicPr>
          <p:cNvPr id="7" name="Рисунок 6"/>
          <p:cNvPicPr>
            <a:picLocks noChangeAspect="1"/>
          </p:cNvPicPr>
          <p:nvPr/>
        </p:nvPicPr>
        <p:blipFill>
          <a:blip r:embed="rId4"/>
          <a:stretch>
            <a:fillRect/>
          </a:stretch>
        </p:blipFill>
        <p:spPr>
          <a:xfrm>
            <a:off x="4293711" y="3348264"/>
            <a:ext cx="5535648" cy="3468925"/>
          </a:xfrm>
          <a:prstGeom prst="rect">
            <a:avLst/>
          </a:prstGeom>
          <a:ln w="28575">
            <a:solidFill>
              <a:schemeClr val="accent1"/>
            </a:solidFill>
          </a:ln>
        </p:spPr>
      </p:pic>
      <p:sp>
        <p:nvSpPr>
          <p:cNvPr id="4" name="TextBox 3">
            <a:extLst>
              <a:ext uri="{FF2B5EF4-FFF2-40B4-BE49-F238E27FC236}">
                <a16:creationId xmlns="" xmlns:a16="http://schemas.microsoft.com/office/drawing/2014/main" id="{D92CE916-1BED-4C75-ACC6-005B72FD9C1C}"/>
              </a:ext>
            </a:extLst>
          </p:cNvPr>
          <p:cNvSpPr txBox="1"/>
          <p:nvPr/>
        </p:nvSpPr>
        <p:spPr>
          <a:xfrm flipH="1">
            <a:off x="221226" y="5343016"/>
            <a:ext cx="3752162" cy="1200329"/>
          </a:xfrm>
          <a:prstGeom prst="rect">
            <a:avLst/>
          </a:prstGeom>
          <a:noFill/>
          <a:ln w="28575">
            <a:solidFill>
              <a:schemeClr val="accent1"/>
            </a:solidFill>
          </a:ln>
        </p:spPr>
        <p:txBody>
          <a:bodyPr wrap="square" rtlCol="0">
            <a:spAutoFit/>
          </a:bodyPr>
          <a:lstStyle/>
          <a:p>
            <a:r>
              <a:rPr lang="ru-RU" sz="2400" dirty="0" smtClean="0">
                <a:solidFill>
                  <a:srgbClr val="FF0000"/>
                </a:solidFill>
                <a:latin typeface="Times New Roman" panose="02020603050405020304" pitchFamily="18" charset="0"/>
                <a:cs typeface="Times New Roman" panose="02020603050405020304" pitchFamily="18" charset="0"/>
              </a:rPr>
              <a:t>Важно! </a:t>
            </a:r>
            <a:r>
              <a:rPr lang="ru-RU" sz="2400" dirty="0" smtClean="0">
                <a:latin typeface="Times New Roman" panose="02020603050405020304" pitchFamily="18" charset="0"/>
                <a:cs typeface="Times New Roman" panose="02020603050405020304" pitchFamily="18" charset="0"/>
              </a:rPr>
              <a:t>В </a:t>
            </a:r>
            <a:r>
              <a:rPr lang="ru-RU" sz="2400" dirty="0">
                <a:latin typeface="Times New Roman" panose="02020603050405020304" pitchFamily="18" charset="0"/>
                <a:cs typeface="Times New Roman" panose="02020603050405020304" pitchFamily="18" charset="0"/>
              </a:rPr>
              <a:t>ЭД учащегося данная функция </a:t>
            </a:r>
            <a:r>
              <a:rPr lang="ru-RU" sz="2400" dirty="0" smtClean="0">
                <a:latin typeface="Times New Roman" panose="02020603050405020304" pitchFamily="18" charset="0"/>
                <a:cs typeface="Times New Roman" panose="02020603050405020304" pitchFamily="18" charset="0"/>
              </a:rPr>
              <a:t>отсутствует.</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9152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C877BB1-6157-4C8B-9E3E-4D06DDB65529}"/>
              </a:ext>
            </a:extLst>
          </p:cNvPr>
          <p:cNvSpPr>
            <a:spLocks noGrp="1"/>
          </p:cNvSpPr>
          <p:nvPr>
            <p:ph type="title"/>
          </p:nvPr>
        </p:nvSpPr>
        <p:spPr>
          <a:xfrm>
            <a:off x="471948" y="-368709"/>
            <a:ext cx="10881852" cy="1351936"/>
          </a:xfrm>
        </p:spPr>
        <p:txBody>
          <a:bodyPr>
            <a:normAutofit/>
          </a:bodyPr>
          <a:lstStyle/>
          <a:p>
            <a:pPr algn="ctr"/>
            <a:r>
              <a:rPr lang="ru-RU" sz="3600" b="1" dirty="0">
                <a:solidFill>
                  <a:srgbClr val="7030A0"/>
                </a:solidFill>
                <a:latin typeface="Times New Roman" panose="02020603050405020304" pitchFamily="18" charset="0"/>
                <a:cs typeface="Times New Roman" panose="02020603050405020304" pitchFamily="18" charset="0"/>
              </a:rPr>
              <a:t>Расписание уроков</a:t>
            </a:r>
          </a:p>
        </p:txBody>
      </p:sp>
      <p:sp>
        <p:nvSpPr>
          <p:cNvPr id="8" name="TextBox 7">
            <a:extLst>
              <a:ext uri="{FF2B5EF4-FFF2-40B4-BE49-F238E27FC236}">
                <a16:creationId xmlns="" xmlns:a16="http://schemas.microsoft.com/office/drawing/2014/main" id="{5EA7435A-0839-482A-ADFF-D9283231E983}"/>
              </a:ext>
            </a:extLst>
          </p:cNvPr>
          <p:cNvSpPr txBox="1"/>
          <p:nvPr/>
        </p:nvSpPr>
        <p:spPr>
          <a:xfrm>
            <a:off x="250723" y="693174"/>
            <a:ext cx="11724967" cy="1200329"/>
          </a:xfrm>
          <a:prstGeom prst="rect">
            <a:avLst/>
          </a:prstGeom>
          <a:noFill/>
          <a:ln w="28575">
            <a:solidFill>
              <a:schemeClr val="accent1"/>
            </a:solidFill>
          </a:ln>
        </p:spPr>
        <p:txBody>
          <a:bodyPr wrap="square" rtlCol="0">
            <a:spAutoFit/>
          </a:bodyPr>
          <a:lstStyle/>
          <a:p>
            <a:r>
              <a:rPr lang="ru-RU" sz="2400" dirty="0">
                <a:latin typeface="Times New Roman" panose="02020603050405020304" pitchFamily="18" charset="0"/>
                <a:cs typeface="Times New Roman" panose="02020603050405020304" pitchFamily="18" charset="0"/>
              </a:rPr>
              <a:t>В этом разделе можно узнать расписание уроков на текущую неделю, на предыдущие или будущие недели. Здесь Вы увидите время начала урока, название предмета, фамилию учителя и кабинет, в котором проходит занятие.</a:t>
            </a:r>
            <a:endParaRPr lang="ru-RU" sz="2400" dirty="0">
              <a:solidFill>
                <a:srgbClr val="FF0000"/>
              </a:solidFill>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 xmlns:a16="http://schemas.microsoft.com/office/drawing/2014/main" id="{5D14FCA5-F39E-485A-B6E3-FE844B0980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412" y="2194910"/>
            <a:ext cx="10835149" cy="4222990"/>
          </a:xfrm>
          <a:prstGeom prst="rect">
            <a:avLst/>
          </a:prstGeom>
          <a:ln w="28575">
            <a:solidFill>
              <a:schemeClr val="accent1"/>
            </a:solidFill>
          </a:ln>
        </p:spPr>
      </p:pic>
    </p:spTree>
    <p:extLst>
      <p:ext uri="{BB962C8B-B14F-4D97-AF65-F5344CB8AC3E}">
        <p14:creationId xmlns:p14="http://schemas.microsoft.com/office/powerpoint/2010/main" val="2177679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D728357-8924-4D9F-AC20-FE2CDB074A47}"/>
              </a:ext>
            </a:extLst>
          </p:cNvPr>
          <p:cNvSpPr>
            <a:spLocks noGrp="1"/>
          </p:cNvSpPr>
          <p:nvPr>
            <p:ph type="title"/>
          </p:nvPr>
        </p:nvSpPr>
        <p:spPr>
          <a:xfrm>
            <a:off x="838200" y="286467"/>
            <a:ext cx="10515600" cy="559107"/>
          </a:xfrm>
        </p:spPr>
        <p:txBody>
          <a:bodyPr>
            <a:noAutofit/>
          </a:bodyPr>
          <a:lstStyle/>
          <a:p>
            <a:pPr algn="ctr"/>
            <a:r>
              <a:rPr lang="ru-RU" sz="3600" b="1" dirty="0">
                <a:solidFill>
                  <a:srgbClr val="7030A0"/>
                </a:solidFill>
                <a:latin typeface="Times New Roman" panose="02020603050405020304" pitchFamily="18" charset="0"/>
                <a:cs typeface="Times New Roman" panose="02020603050405020304" pitchFamily="18" charset="0"/>
              </a:rPr>
              <a:t>Режим пребывания</a:t>
            </a:r>
          </a:p>
        </p:txBody>
      </p:sp>
      <p:sp>
        <p:nvSpPr>
          <p:cNvPr id="3" name="Объект 2">
            <a:extLst>
              <a:ext uri="{FF2B5EF4-FFF2-40B4-BE49-F238E27FC236}">
                <a16:creationId xmlns="" xmlns:a16="http://schemas.microsoft.com/office/drawing/2014/main" id="{D2F500C0-BC1B-4D24-8589-5F0B5AB13618}"/>
              </a:ext>
            </a:extLst>
          </p:cNvPr>
          <p:cNvSpPr>
            <a:spLocks noGrp="1"/>
          </p:cNvSpPr>
          <p:nvPr>
            <p:ph idx="1"/>
          </p:nvPr>
        </p:nvSpPr>
        <p:spPr>
          <a:xfrm>
            <a:off x="294968" y="845574"/>
            <a:ext cx="11621729" cy="1337186"/>
          </a:xfrm>
          <a:ln w="28575">
            <a:solidFill>
              <a:schemeClr val="accent1"/>
            </a:solidFill>
          </a:ln>
        </p:spPr>
        <p:txBody>
          <a:bodyPr>
            <a:normAutofit/>
          </a:bodyPr>
          <a:lstStyle/>
          <a:p>
            <a:pPr marL="0" indent="0">
              <a:buNone/>
            </a:pPr>
            <a:r>
              <a:rPr lang="ru-RU" sz="2400" dirty="0">
                <a:latin typeface="Times New Roman" panose="02020603050405020304" pitchFamily="18" charset="0"/>
                <a:cs typeface="Times New Roman" panose="02020603050405020304" pitchFamily="18" charset="0"/>
              </a:rPr>
              <a:t>В этом разделе отображаются сведения о времени проведения уроков и дополнительных занятий, времени питания, прогулок, физической активности и других форм занятости учащихся в образовательной организации.</a:t>
            </a:r>
          </a:p>
          <a:p>
            <a:endParaRPr lang="ru-RU" sz="2400" dirty="0">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 xmlns:a16="http://schemas.microsoft.com/office/drawing/2014/main" id="{572A18F7-6B92-4639-96AC-5548CD5CC3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5710" y="2330243"/>
            <a:ext cx="8634542" cy="4368171"/>
          </a:xfrm>
          <a:prstGeom prst="rect">
            <a:avLst/>
          </a:prstGeom>
          <a:ln w="28575">
            <a:solidFill>
              <a:schemeClr val="accent1"/>
            </a:solidFill>
          </a:ln>
        </p:spPr>
      </p:pic>
    </p:spTree>
    <p:extLst>
      <p:ext uri="{BB962C8B-B14F-4D97-AF65-F5344CB8AC3E}">
        <p14:creationId xmlns:p14="http://schemas.microsoft.com/office/powerpoint/2010/main" val="1967829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C877BB1-6157-4C8B-9E3E-4D06DDB65529}"/>
              </a:ext>
            </a:extLst>
          </p:cNvPr>
          <p:cNvSpPr>
            <a:spLocks noGrp="1"/>
          </p:cNvSpPr>
          <p:nvPr>
            <p:ph type="title"/>
          </p:nvPr>
        </p:nvSpPr>
        <p:spPr>
          <a:xfrm>
            <a:off x="221225" y="1"/>
            <a:ext cx="7816646" cy="825910"/>
          </a:xfrm>
        </p:spPr>
        <p:txBody>
          <a:bodyPr>
            <a:normAutofit/>
          </a:bodyPr>
          <a:lstStyle/>
          <a:p>
            <a:pPr algn="ctr"/>
            <a:r>
              <a:rPr lang="ru-RU" sz="3600" b="1" dirty="0">
                <a:solidFill>
                  <a:srgbClr val="7030A0"/>
                </a:solidFill>
                <a:latin typeface="Times New Roman" panose="02020603050405020304" pitchFamily="18" charset="0"/>
                <a:cs typeface="Times New Roman" panose="02020603050405020304" pitchFamily="18" charset="0"/>
              </a:rPr>
              <a:t>Раздел «Дневник» (МП)</a:t>
            </a:r>
          </a:p>
        </p:txBody>
      </p:sp>
      <p:sp>
        <p:nvSpPr>
          <p:cNvPr id="3" name="Прямоугольник 2"/>
          <p:cNvSpPr/>
          <p:nvPr/>
        </p:nvSpPr>
        <p:spPr>
          <a:xfrm>
            <a:off x="221225" y="1401097"/>
            <a:ext cx="8244349" cy="5078313"/>
          </a:xfrm>
          <a:prstGeom prst="rect">
            <a:avLst/>
          </a:prstGeom>
          <a:ln w="28575">
            <a:solidFill>
              <a:schemeClr val="accent1"/>
            </a:solidFill>
          </a:ln>
        </p:spPr>
        <p:txBody>
          <a:bodyPr wrap="square">
            <a:spAutoFit/>
          </a:bodyPr>
          <a:lstStyle/>
          <a:p>
            <a:pPr indent="450215" algn="just">
              <a:lnSpc>
                <a:spcPct val="150000"/>
              </a:lnSpc>
            </a:pPr>
            <a:r>
              <a:rPr lang="ru-RU" sz="2400" dirty="0">
                <a:latin typeface="Times New Roman" panose="02020603050405020304" pitchFamily="18" charset="0"/>
                <a:cs typeface="Times New Roman" panose="02020603050405020304" pitchFamily="18" charset="0"/>
              </a:rPr>
              <a:t>Данный раздел является стартовым после прохождения авторизации. </a:t>
            </a:r>
          </a:p>
          <a:p>
            <a:pPr indent="450215" algn="just">
              <a:lnSpc>
                <a:spcPct val="150000"/>
              </a:lnSpc>
            </a:pPr>
            <a:r>
              <a:rPr lang="ru-RU" sz="2400" dirty="0">
                <a:latin typeface="Times New Roman" panose="02020603050405020304" pitchFamily="18" charset="0"/>
                <a:ea typeface="Calibri" panose="020F0502020204030204" pitchFamily="34" charset="0"/>
                <a:cs typeface="Times New Roman" panose="02020603050405020304" pitchFamily="18" charset="0"/>
              </a:rPr>
              <a:t>По умолчанию дневник отображается на текущую неделю. </a:t>
            </a:r>
          </a:p>
          <a:p>
            <a:pPr indent="450215" algn="just">
              <a:lnSpc>
                <a:spcPct val="150000"/>
              </a:lnSpc>
            </a:pPr>
            <a:r>
              <a:rPr lang="ru-RU" sz="2400" dirty="0">
                <a:latin typeface="Times New Roman" panose="02020603050405020304" pitchFamily="18" charset="0"/>
                <a:ea typeface="Calibri" panose="020F0502020204030204" pitchFamily="34" charset="0"/>
                <a:cs typeface="Times New Roman" panose="02020603050405020304" pitchFamily="18" charset="0"/>
              </a:rPr>
              <a:t>Есть возможность </a:t>
            </a:r>
            <a:r>
              <a:rPr lang="ru-RU" sz="2400" dirty="0">
                <a:latin typeface="Times New Roman" panose="02020603050405020304" pitchFamily="18" charset="0"/>
                <a:cs typeface="Times New Roman" panose="02020603050405020304" pitchFamily="18" charset="0"/>
              </a:rPr>
              <a:t>установки статуса «Ознакомлен» с дневником ученика. </a:t>
            </a:r>
          </a:p>
          <a:p>
            <a:pPr indent="450215" algn="just">
              <a:lnSpc>
                <a:spcPct val="150000"/>
              </a:lnSpc>
            </a:pPr>
            <a:r>
              <a:rPr lang="ru-RU" sz="2400" dirty="0">
                <a:latin typeface="Times New Roman" panose="02020603050405020304" pitchFamily="18" charset="0"/>
                <a:cs typeface="Times New Roman" panose="02020603050405020304" pitchFamily="18" charset="0"/>
              </a:rPr>
              <a:t>Есть возможность детализировать информацию об уроке при нажатии на название урока из дневника.</a:t>
            </a:r>
          </a:p>
          <a:p>
            <a:pPr indent="450215">
              <a:lnSpc>
                <a:spcPct val="150000"/>
              </a:lnSpc>
              <a:spcAft>
                <a:spcPts val="0"/>
              </a:spcAft>
            </a:pPr>
            <a:endParaRPr lang="ru-RU" sz="24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8716297" y="136269"/>
            <a:ext cx="3286125" cy="6467475"/>
          </a:xfrm>
          <a:prstGeom prst="rect">
            <a:avLst/>
          </a:prstGeom>
        </p:spPr>
      </p:pic>
    </p:spTree>
    <p:extLst>
      <p:ext uri="{BB962C8B-B14F-4D97-AF65-F5344CB8AC3E}">
        <p14:creationId xmlns:p14="http://schemas.microsoft.com/office/powerpoint/2010/main" val="604861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C877BB1-6157-4C8B-9E3E-4D06DDB65529}"/>
              </a:ext>
            </a:extLst>
          </p:cNvPr>
          <p:cNvSpPr>
            <a:spLocks noGrp="1"/>
          </p:cNvSpPr>
          <p:nvPr>
            <p:ph type="title"/>
          </p:nvPr>
        </p:nvSpPr>
        <p:spPr>
          <a:xfrm>
            <a:off x="221224" y="1"/>
            <a:ext cx="11724969" cy="678425"/>
          </a:xfrm>
        </p:spPr>
        <p:txBody>
          <a:bodyPr>
            <a:normAutofit fontScale="90000"/>
          </a:bodyPr>
          <a:lstStyle/>
          <a:p>
            <a:pPr algn="ctr"/>
            <a:r>
              <a:rPr lang="ru-RU" sz="3600" b="1" dirty="0">
                <a:solidFill>
                  <a:srgbClr val="7030A0"/>
                </a:solidFill>
                <a:latin typeface="Times New Roman" panose="02020603050405020304" pitchFamily="18" charset="0"/>
                <a:cs typeface="Times New Roman" panose="02020603050405020304" pitchFamily="18" charset="0"/>
              </a:rPr>
              <a:t>Просмотр истории Классной работы/Домашнего задания </a:t>
            </a:r>
          </a:p>
        </p:txBody>
      </p:sp>
      <p:sp>
        <p:nvSpPr>
          <p:cNvPr id="3" name="Прямоугольник 2"/>
          <p:cNvSpPr/>
          <p:nvPr/>
        </p:nvSpPr>
        <p:spPr>
          <a:xfrm>
            <a:off x="221224" y="1120877"/>
            <a:ext cx="7211963" cy="2308324"/>
          </a:xfrm>
          <a:prstGeom prst="rect">
            <a:avLst/>
          </a:prstGeom>
          <a:ln w="28575">
            <a:solidFill>
              <a:schemeClr val="accent1"/>
            </a:solidFill>
          </a:ln>
        </p:spPr>
        <p:txBody>
          <a:bodyPr wrap="square">
            <a:spAutoFit/>
          </a:bodyPr>
          <a:lstStyle/>
          <a:p>
            <a:pPr indent="450215" algn="just">
              <a:lnSpc>
                <a:spcPct val="150000"/>
              </a:lnSpc>
            </a:pPr>
            <a:r>
              <a:rPr lang="ru-RU" sz="2400" dirty="0">
                <a:latin typeface="Times New Roman" panose="02020603050405020304" pitchFamily="18" charset="0"/>
                <a:cs typeface="Times New Roman" panose="02020603050405020304" pitchFamily="18" charset="0"/>
              </a:rPr>
              <a:t>История классной работы и домашнего задания отображает перечень заданий в течение месяца от выбранной даты урока в дневнике.</a:t>
            </a:r>
          </a:p>
          <a:p>
            <a:pPr indent="450215">
              <a:lnSpc>
                <a:spcPct val="150000"/>
              </a:lnSpc>
            </a:pPr>
            <a:endParaRPr lang="ru-RU" sz="24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7737986" y="618855"/>
            <a:ext cx="2703873" cy="5030757"/>
          </a:xfrm>
          <a:prstGeom prst="rect">
            <a:avLst/>
          </a:prstGeom>
          <a:ln w="28575">
            <a:solidFill>
              <a:schemeClr val="accent1"/>
            </a:solidFill>
          </a:ln>
        </p:spPr>
      </p:pic>
      <p:pic>
        <p:nvPicPr>
          <p:cNvPr id="7" name="Рисунок 6"/>
          <p:cNvPicPr>
            <a:picLocks noChangeAspect="1"/>
          </p:cNvPicPr>
          <p:nvPr/>
        </p:nvPicPr>
        <p:blipFill>
          <a:blip r:embed="rId3"/>
          <a:stretch>
            <a:fillRect/>
          </a:stretch>
        </p:blipFill>
        <p:spPr>
          <a:xfrm>
            <a:off x="9332040" y="1696065"/>
            <a:ext cx="2750576" cy="5030757"/>
          </a:xfrm>
          <a:prstGeom prst="rect">
            <a:avLst/>
          </a:prstGeom>
          <a:ln w="28575">
            <a:solidFill>
              <a:schemeClr val="accent1"/>
            </a:solidFill>
          </a:ln>
        </p:spPr>
      </p:pic>
    </p:spTree>
    <p:extLst>
      <p:ext uri="{BB962C8B-B14F-4D97-AF65-F5344CB8AC3E}">
        <p14:creationId xmlns:p14="http://schemas.microsoft.com/office/powerpoint/2010/main" val="3658548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 xmlns:a16="http://schemas.microsoft.com/office/drawing/2014/main" id="{F21C3401-E518-42E5-AE49-314CFD4B9A65}"/>
              </a:ext>
            </a:extLst>
          </p:cNvPr>
          <p:cNvSpPr txBox="1">
            <a:spLocks/>
          </p:cNvSpPr>
          <p:nvPr/>
        </p:nvSpPr>
        <p:spPr>
          <a:xfrm>
            <a:off x="943896" y="4484808"/>
            <a:ext cx="10515600" cy="64633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dirty="0"/>
          </a:p>
        </p:txBody>
      </p:sp>
      <p:sp>
        <p:nvSpPr>
          <p:cNvPr id="6" name="TextBox 5">
            <a:extLst>
              <a:ext uri="{FF2B5EF4-FFF2-40B4-BE49-F238E27FC236}">
                <a16:creationId xmlns="" xmlns:a16="http://schemas.microsoft.com/office/drawing/2014/main" id="{7E3E2148-0763-47FD-82D4-ABFBB64D5E5B}"/>
              </a:ext>
            </a:extLst>
          </p:cNvPr>
          <p:cNvSpPr txBox="1"/>
          <p:nvPr/>
        </p:nvSpPr>
        <p:spPr>
          <a:xfrm>
            <a:off x="0" y="0"/>
            <a:ext cx="1219200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200" b="1" i="0" u="none"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Что есть Электронная Пермская Образовательная Система</a:t>
            </a:r>
            <a:endParaRPr kumimoji="0" lang="ru-RU" sz="3200" b="0" i="0" u="none" strike="noStrike" kern="1200" cap="none" spc="0" normalizeH="0" baseline="0" noProof="0" dirty="0">
              <a:ln>
                <a:noFill/>
              </a:ln>
              <a:solidFill>
                <a:prstClr val="black"/>
              </a:solidFill>
              <a:effectLst/>
              <a:uLnTx/>
              <a:uFillTx/>
              <a:latin typeface="Calibri" panose="020F0502020204030204"/>
              <a:ea typeface="+mn-ea"/>
            </a:endParaRPr>
          </a:p>
        </p:txBody>
      </p:sp>
      <p:pic>
        <p:nvPicPr>
          <p:cNvPr id="3" name="Рисунок 2"/>
          <p:cNvPicPr>
            <a:picLocks noChangeAspect="1"/>
          </p:cNvPicPr>
          <p:nvPr/>
        </p:nvPicPr>
        <p:blipFill>
          <a:blip r:embed="rId2"/>
          <a:stretch>
            <a:fillRect/>
          </a:stretch>
        </p:blipFill>
        <p:spPr>
          <a:xfrm>
            <a:off x="1548581" y="840658"/>
            <a:ext cx="9107110" cy="5136238"/>
          </a:xfrm>
          <a:prstGeom prst="rect">
            <a:avLst/>
          </a:prstGeom>
          <a:ln w="28575">
            <a:solidFill>
              <a:schemeClr val="accent1"/>
            </a:solidFill>
          </a:ln>
        </p:spPr>
      </p:pic>
      <p:pic>
        <p:nvPicPr>
          <p:cNvPr id="7" name="Рисунок 6"/>
          <p:cNvPicPr>
            <a:picLocks noChangeAspect="1"/>
          </p:cNvPicPr>
          <p:nvPr/>
        </p:nvPicPr>
        <p:blipFill>
          <a:blip r:embed="rId3"/>
          <a:stretch>
            <a:fillRect/>
          </a:stretch>
        </p:blipFill>
        <p:spPr>
          <a:xfrm>
            <a:off x="10009853" y="1213288"/>
            <a:ext cx="476250" cy="228600"/>
          </a:xfrm>
          <a:prstGeom prst="rect">
            <a:avLst/>
          </a:prstGeom>
        </p:spPr>
      </p:pic>
      <p:sp>
        <p:nvSpPr>
          <p:cNvPr id="8" name="Прямоугольник 7"/>
          <p:cNvSpPr/>
          <p:nvPr/>
        </p:nvSpPr>
        <p:spPr>
          <a:xfrm>
            <a:off x="1784555" y="5131140"/>
            <a:ext cx="9527458" cy="1877437"/>
          </a:xfrm>
          <a:prstGeom prst="rect">
            <a:avLst/>
          </a:prstGeom>
        </p:spPr>
        <p:txBody>
          <a:bodyPr wrap="square">
            <a:spAutoFit/>
          </a:bodyPr>
          <a:lstStyle/>
          <a:p>
            <a:endParaRPr lang="ru-RU" dirty="0" smtClean="0"/>
          </a:p>
          <a:p>
            <a:endParaRPr lang="ru-RU" dirty="0"/>
          </a:p>
          <a:p>
            <a:endParaRPr lang="ru-RU" dirty="0" smtClean="0"/>
          </a:p>
          <a:p>
            <a:endParaRPr lang="ru-RU" dirty="0"/>
          </a:p>
          <a:p>
            <a:r>
              <a:rPr lang="ru-RU" sz="2000" b="1" dirty="0" smtClean="0">
                <a:latin typeface="Times New Roman" panose="02020603050405020304" pitchFamily="18" charset="0"/>
                <a:cs typeface="Times New Roman" panose="02020603050405020304" pitchFamily="18" charset="0"/>
                <a:hlinkClick r:id="rId4"/>
              </a:rPr>
              <a:t>https</a:t>
            </a:r>
            <a:r>
              <a:rPr lang="ru-RU" sz="2000" b="1" dirty="0">
                <a:latin typeface="Times New Roman" panose="02020603050405020304" pitchFamily="18" charset="0"/>
                <a:cs typeface="Times New Roman" panose="02020603050405020304" pitchFamily="18" charset="0"/>
                <a:hlinkClick r:id="rId4"/>
              </a:rPr>
              <a:t>://</a:t>
            </a:r>
            <a:r>
              <a:rPr lang="ru-RU" sz="2000" b="1" dirty="0" smtClean="0">
                <a:latin typeface="Times New Roman" panose="02020603050405020304" pitchFamily="18" charset="0"/>
                <a:cs typeface="Times New Roman" panose="02020603050405020304" pitchFamily="18" charset="0"/>
                <a:hlinkClick r:id="rId4"/>
              </a:rPr>
              <a:t>drive.google.com/file/d/1feUfBPZITyxWLiTNr_N73m1cs7Ec50ty/view</a:t>
            </a:r>
            <a:endParaRPr lang="ru-RU" sz="2000" b="1" dirty="0" smtClean="0">
              <a:latin typeface="Times New Roman" panose="02020603050405020304" pitchFamily="18" charset="0"/>
              <a:cs typeface="Times New Roman" panose="02020603050405020304" pitchFamily="18" charset="0"/>
            </a:endParaRPr>
          </a:p>
          <a:p>
            <a:endParaRPr lang="ru-RU" sz="2400" dirty="0"/>
          </a:p>
        </p:txBody>
      </p:sp>
    </p:spTree>
    <p:extLst>
      <p:ext uri="{BB962C8B-B14F-4D97-AF65-F5344CB8AC3E}">
        <p14:creationId xmlns:p14="http://schemas.microsoft.com/office/powerpoint/2010/main" val="1345819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C877BB1-6157-4C8B-9E3E-4D06DDB65529}"/>
              </a:ext>
            </a:extLst>
          </p:cNvPr>
          <p:cNvSpPr>
            <a:spLocks noGrp="1"/>
          </p:cNvSpPr>
          <p:nvPr>
            <p:ph type="title"/>
          </p:nvPr>
        </p:nvSpPr>
        <p:spPr>
          <a:xfrm>
            <a:off x="221224" y="0"/>
            <a:ext cx="11201914" cy="723013"/>
          </a:xfrm>
        </p:spPr>
        <p:txBody>
          <a:bodyPr>
            <a:normAutofit/>
          </a:bodyPr>
          <a:lstStyle/>
          <a:p>
            <a:pPr algn="ctr"/>
            <a:r>
              <a:rPr lang="ru-RU" sz="3600" b="1" dirty="0">
                <a:solidFill>
                  <a:srgbClr val="7030A0"/>
                </a:solidFill>
                <a:latin typeface="Times New Roman" panose="02020603050405020304" pitchFamily="18" charset="0"/>
                <a:cs typeface="Times New Roman" panose="02020603050405020304" pitchFamily="18" charset="0"/>
              </a:rPr>
              <a:t>Календарь</a:t>
            </a:r>
          </a:p>
        </p:txBody>
      </p:sp>
      <p:sp>
        <p:nvSpPr>
          <p:cNvPr id="3" name="Прямоугольник 2"/>
          <p:cNvSpPr/>
          <p:nvPr/>
        </p:nvSpPr>
        <p:spPr>
          <a:xfrm>
            <a:off x="221224" y="1120877"/>
            <a:ext cx="7211963" cy="2795958"/>
          </a:xfrm>
          <a:prstGeom prst="rect">
            <a:avLst/>
          </a:prstGeom>
          <a:ln w="28575">
            <a:solidFill>
              <a:schemeClr val="accent1"/>
            </a:solidFill>
          </a:ln>
        </p:spPr>
        <p:txBody>
          <a:bodyPr wrap="square">
            <a:spAutoFit/>
          </a:bodyPr>
          <a:lstStyle/>
          <a:p>
            <a:pPr indent="450215" algn="just">
              <a:lnSpc>
                <a:spcPct val="150000"/>
              </a:lnSpc>
            </a:pPr>
            <a:r>
              <a:rPr lang="ru-RU" sz="2400" dirty="0">
                <a:latin typeface="Times New Roman" panose="02020603050405020304" pitchFamily="18" charset="0"/>
                <a:cs typeface="Times New Roman" panose="02020603050405020304" pitchFamily="18" charset="0"/>
              </a:rPr>
              <a:t>Раздел «Календарь» позволяет просмотреть пропуски занятий, узнать о событиях и мероприятиях в ОО и создать уведомление об отсутствии учащегося.</a:t>
            </a:r>
          </a:p>
          <a:p>
            <a:pPr indent="450215">
              <a:lnSpc>
                <a:spcPct val="150000"/>
              </a:lnSpc>
            </a:pPr>
            <a:endParaRPr lang="ru-RU" sz="24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8032340" y="563972"/>
            <a:ext cx="3559892" cy="6104463"/>
          </a:xfrm>
          <a:prstGeom prst="rect">
            <a:avLst/>
          </a:prstGeom>
          <a:ln w="28575">
            <a:solidFill>
              <a:schemeClr val="accent1"/>
            </a:solidFill>
          </a:ln>
        </p:spPr>
      </p:pic>
    </p:spTree>
    <p:extLst>
      <p:ext uri="{BB962C8B-B14F-4D97-AF65-F5344CB8AC3E}">
        <p14:creationId xmlns:p14="http://schemas.microsoft.com/office/powerpoint/2010/main" val="2030602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C877BB1-6157-4C8B-9E3E-4D06DDB65529}"/>
              </a:ext>
            </a:extLst>
          </p:cNvPr>
          <p:cNvSpPr>
            <a:spLocks noGrp="1"/>
          </p:cNvSpPr>
          <p:nvPr>
            <p:ph type="title"/>
          </p:nvPr>
        </p:nvSpPr>
        <p:spPr>
          <a:xfrm>
            <a:off x="0" y="-353961"/>
            <a:ext cx="11813458" cy="2044649"/>
          </a:xfrm>
        </p:spPr>
        <p:txBody>
          <a:bodyPr>
            <a:normAutofit/>
          </a:bodyPr>
          <a:lstStyle/>
          <a:p>
            <a:pPr algn="ctr"/>
            <a:r>
              <a:rPr lang="ru-RU" sz="3600" b="1" dirty="0">
                <a:solidFill>
                  <a:srgbClr val="7030A0"/>
                </a:solidFill>
                <a:latin typeface="Times New Roman" panose="02020603050405020304" pitchFamily="18" charset="0"/>
                <a:cs typeface="Times New Roman" panose="02020603050405020304" pitchFamily="18" charset="0"/>
              </a:rPr>
              <a:t>В разделе «Оценки» (веб-версия) </a:t>
            </a:r>
            <a:br>
              <a:rPr lang="ru-RU" sz="3600" b="1" dirty="0">
                <a:solidFill>
                  <a:srgbClr val="7030A0"/>
                </a:solidFill>
                <a:latin typeface="Times New Roman" panose="02020603050405020304" pitchFamily="18" charset="0"/>
                <a:cs typeface="Times New Roman" panose="02020603050405020304" pitchFamily="18" charset="0"/>
              </a:rPr>
            </a:br>
            <a:r>
              <a:rPr lang="ru-RU" sz="3600" b="1" dirty="0">
                <a:solidFill>
                  <a:srgbClr val="7030A0"/>
                </a:solidFill>
                <a:latin typeface="Times New Roman" panose="02020603050405020304" pitchFamily="18" charset="0"/>
                <a:cs typeface="Times New Roman" panose="02020603050405020304" pitchFamily="18" charset="0"/>
              </a:rPr>
              <a:t>представлено четыре вкладки:</a:t>
            </a:r>
          </a:p>
        </p:txBody>
      </p:sp>
      <p:pic>
        <p:nvPicPr>
          <p:cNvPr id="3" name="Рисунок 2"/>
          <p:cNvPicPr>
            <a:picLocks noChangeAspect="1"/>
          </p:cNvPicPr>
          <p:nvPr/>
        </p:nvPicPr>
        <p:blipFill>
          <a:blip r:embed="rId2"/>
          <a:stretch>
            <a:fillRect/>
          </a:stretch>
        </p:blipFill>
        <p:spPr>
          <a:xfrm>
            <a:off x="1252076" y="1528302"/>
            <a:ext cx="10086975" cy="4686300"/>
          </a:xfrm>
          <a:prstGeom prst="rect">
            <a:avLst/>
          </a:prstGeom>
        </p:spPr>
      </p:pic>
    </p:spTree>
    <p:extLst>
      <p:ext uri="{BB962C8B-B14F-4D97-AF65-F5344CB8AC3E}">
        <p14:creationId xmlns:p14="http://schemas.microsoft.com/office/powerpoint/2010/main" val="2512082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803127B-E9DA-49FF-A524-02CEABE65B27}"/>
              </a:ext>
            </a:extLst>
          </p:cNvPr>
          <p:cNvSpPr>
            <a:spLocks noGrp="1"/>
          </p:cNvSpPr>
          <p:nvPr>
            <p:ph type="title"/>
          </p:nvPr>
        </p:nvSpPr>
        <p:spPr>
          <a:xfrm>
            <a:off x="604685" y="1"/>
            <a:ext cx="10658168" cy="766916"/>
          </a:xfrm>
        </p:spPr>
        <p:txBody>
          <a:bodyPr>
            <a:normAutofit/>
          </a:bodyPr>
          <a:lstStyle/>
          <a:p>
            <a:pPr algn="ctr"/>
            <a:r>
              <a:rPr lang="ru-RU" sz="3600" b="1" dirty="0">
                <a:solidFill>
                  <a:srgbClr val="7030A0"/>
                </a:solidFill>
                <a:latin typeface="Times New Roman" panose="02020603050405020304" pitchFamily="18" charset="0"/>
                <a:cs typeface="Times New Roman" panose="02020603050405020304" pitchFamily="18" charset="0"/>
              </a:rPr>
              <a:t>Все оценки</a:t>
            </a:r>
          </a:p>
        </p:txBody>
      </p:sp>
      <p:sp>
        <p:nvSpPr>
          <p:cNvPr id="3" name="Объект 2">
            <a:extLst>
              <a:ext uri="{FF2B5EF4-FFF2-40B4-BE49-F238E27FC236}">
                <a16:creationId xmlns="" xmlns:a16="http://schemas.microsoft.com/office/drawing/2014/main" id="{CFAD6783-01F7-4D47-9BB7-4B83AB9662DB}"/>
              </a:ext>
            </a:extLst>
          </p:cNvPr>
          <p:cNvSpPr>
            <a:spLocks noGrp="1"/>
          </p:cNvSpPr>
          <p:nvPr>
            <p:ph idx="1"/>
          </p:nvPr>
        </p:nvSpPr>
        <p:spPr>
          <a:xfrm>
            <a:off x="383458" y="766917"/>
            <a:ext cx="11400503" cy="634180"/>
          </a:xfrm>
          <a:ln w="28575">
            <a:solidFill>
              <a:schemeClr val="accent1"/>
            </a:solidFill>
          </a:ln>
        </p:spPr>
        <p:txBody>
          <a:bodyPr>
            <a:normAutofit/>
          </a:bodyPr>
          <a:lstStyle/>
          <a:p>
            <a:pPr marL="0" indent="0">
              <a:buNone/>
            </a:pPr>
            <a:r>
              <a:rPr lang="ru-RU" sz="2400" dirty="0">
                <a:latin typeface="Times New Roman" panose="02020603050405020304" pitchFamily="18" charset="0"/>
                <a:cs typeface="Times New Roman" panose="02020603050405020304" pitchFamily="18" charset="0"/>
              </a:rPr>
              <a:t>Раздел показывает все оценки за текущий учебный или аттестационный период. </a:t>
            </a:r>
          </a:p>
        </p:txBody>
      </p:sp>
      <p:pic>
        <p:nvPicPr>
          <p:cNvPr id="7" name="Рисунок 6">
            <a:extLst>
              <a:ext uri="{FF2B5EF4-FFF2-40B4-BE49-F238E27FC236}">
                <a16:creationId xmlns="" xmlns:a16="http://schemas.microsoft.com/office/drawing/2014/main" id="{6840B9E6-04DB-4664-8411-4964111673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6406" y="1533833"/>
            <a:ext cx="7646670" cy="4963628"/>
          </a:xfrm>
          <a:prstGeom prst="rect">
            <a:avLst/>
          </a:prstGeom>
          <a:ln w="28575">
            <a:solidFill>
              <a:schemeClr val="accent1"/>
            </a:solidFill>
          </a:ln>
        </p:spPr>
      </p:pic>
    </p:spTree>
    <p:extLst>
      <p:ext uri="{BB962C8B-B14F-4D97-AF65-F5344CB8AC3E}">
        <p14:creationId xmlns:p14="http://schemas.microsoft.com/office/powerpoint/2010/main" val="1432787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8920631-4478-4051-8AE0-3971801B2565}"/>
              </a:ext>
            </a:extLst>
          </p:cNvPr>
          <p:cNvSpPr>
            <a:spLocks noGrp="1"/>
          </p:cNvSpPr>
          <p:nvPr>
            <p:ph type="title"/>
          </p:nvPr>
        </p:nvSpPr>
        <p:spPr>
          <a:xfrm>
            <a:off x="838200" y="122470"/>
            <a:ext cx="10515600" cy="568940"/>
          </a:xfrm>
        </p:spPr>
        <p:txBody>
          <a:bodyPr>
            <a:noAutofit/>
          </a:bodyPr>
          <a:lstStyle/>
          <a:p>
            <a:pPr algn="ctr"/>
            <a:r>
              <a:rPr lang="ru-RU" sz="3600" b="1" dirty="0">
                <a:solidFill>
                  <a:srgbClr val="7030A0"/>
                </a:solidFill>
                <a:latin typeface="Times New Roman" panose="02020603050405020304" pitchFamily="18" charset="0"/>
                <a:cs typeface="Times New Roman" panose="02020603050405020304" pitchFamily="18" charset="0"/>
              </a:rPr>
              <a:t>Итоговые оценки</a:t>
            </a:r>
          </a:p>
        </p:txBody>
      </p:sp>
      <p:sp>
        <p:nvSpPr>
          <p:cNvPr id="3" name="Объект 2">
            <a:extLst>
              <a:ext uri="{FF2B5EF4-FFF2-40B4-BE49-F238E27FC236}">
                <a16:creationId xmlns="" xmlns:a16="http://schemas.microsoft.com/office/drawing/2014/main" id="{9AE32E20-F181-42C8-9671-385A490CF8E9}"/>
              </a:ext>
            </a:extLst>
          </p:cNvPr>
          <p:cNvSpPr>
            <a:spLocks noGrp="1"/>
          </p:cNvSpPr>
          <p:nvPr>
            <p:ph idx="1"/>
          </p:nvPr>
        </p:nvSpPr>
        <p:spPr>
          <a:xfrm>
            <a:off x="280219" y="691410"/>
            <a:ext cx="11695472" cy="1835480"/>
          </a:xfrm>
          <a:ln w="28575">
            <a:solidFill>
              <a:schemeClr val="accent1"/>
            </a:solidFill>
          </a:ln>
        </p:spPr>
        <p:txBody>
          <a:bodyPr>
            <a:normAutofit/>
          </a:bodyPr>
          <a:lstStyle/>
          <a:p>
            <a:pPr marL="0" indent="0" algn="just">
              <a:buNone/>
            </a:pPr>
            <a:r>
              <a:rPr lang="ru-RU" sz="2400" dirty="0">
                <a:latin typeface="Times New Roman" panose="02020603050405020304" pitchFamily="18" charset="0"/>
                <a:cs typeface="Times New Roman" panose="02020603050405020304" pitchFamily="18" charset="0"/>
              </a:rPr>
              <a:t>В этом разделе отображаются оценки за промежуточную аттестацию по предметам. Количество оценок зависит от количества периодов промежуточной аттестации, которое устанавливается согласно локальному нормативному акту школы. По каждому предмету свое количество аттестационных периодов, которые могут совпадать или не совпадать по всем предметам.</a:t>
            </a:r>
          </a:p>
        </p:txBody>
      </p:sp>
      <p:pic>
        <p:nvPicPr>
          <p:cNvPr id="5" name="Рисунок 4">
            <a:extLst>
              <a:ext uri="{FF2B5EF4-FFF2-40B4-BE49-F238E27FC236}">
                <a16:creationId xmlns="" xmlns:a16="http://schemas.microsoft.com/office/drawing/2014/main" id="{23859219-37F1-440A-BE03-01A4957910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7222" y="2604877"/>
            <a:ext cx="5888908" cy="3022060"/>
          </a:xfrm>
          <a:prstGeom prst="rect">
            <a:avLst/>
          </a:prstGeom>
          <a:ln w="28575">
            <a:solidFill>
              <a:schemeClr val="accent1"/>
            </a:solidFill>
          </a:ln>
        </p:spPr>
      </p:pic>
      <p:sp>
        <p:nvSpPr>
          <p:cNvPr id="6" name="Прямоугольник 5">
            <a:extLst>
              <a:ext uri="{FF2B5EF4-FFF2-40B4-BE49-F238E27FC236}">
                <a16:creationId xmlns="" xmlns:a16="http://schemas.microsoft.com/office/drawing/2014/main" id="{46A3B81B-F813-4516-A77B-13FA716D3CEF}"/>
              </a:ext>
            </a:extLst>
          </p:cNvPr>
          <p:cNvSpPr/>
          <p:nvPr/>
        </p:nvSpPr>
        <p:spPr>
          <a:xfrm>
            <a:off x="280219" y="5704924"/>
            <a:ext cx="11695472" cy="830999"/>
          </a:xfrm>
          <a:prstGeom prst="rect">
            <a:avLst/>
          </a:prstGeom>
          <a:ln w="28575">
            <a:solidFill>
              <a:schemeClr val="accent1"/>
            </a:solidFill>
          </a:ln>
        </p:spPr>
        <p:txBody>
          <a:bodyPr wrap="square">
            <a:spAutoFit/>
          </a:bodyPr>
          <a:lstStyle/>
          <a:p>
            <a:r>
              <a:rPr lang="ru-RU" sz="2400" dirty="0">
                <a:latin typeface="Times New Roman" panose="02020603050405020304" pitchFamily="18" charset="0"/>
                <a:cs typeface="Times New Roman" panose="02020603050405020304" pitchFamily="18" charset="0"/>
              </a:rPr>
              <a:t>Отображение итоговых оценок носит исключительно информационный характер. Все оценки за аттестационный период выставляются педагогами школы.</a:t>
            </a:r>
          </a:p>
        </p:txBody>
      </p:sp>
    </p:spTree>
    <p:extLst>
      <p:ext uri="{BB962C8B-B14F-4D97-AF65-F5344CB8AC3E}">
        <p14:creationId xmlns:p14="http://schemas.microsoft.com/office/powerpoint/2010/main" val="3341526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803127B-E9DA-49FF-A524-02CEABE65B27}"/>
              </a:ext>
            </a:extLst>
          </p:cNvPr>
          <p:cNvSpPr>
            <a:spLocks noGrp="1"/>
          </p:cNvSpPr>
          <p:nvPr>
            <p:ph type="title"/>
          </p:nvPr>
        </p:nvSpPr>
        <p:spPr>
          <a:xfrm>
            <a:off x="604685" y="1"/>
            <a:ext cx="10749116" cy="619431"/>
          </a:xfrm>
        </p:spPr>
        <p:txBody>
          <a:bodyPr>
            <a:normAutofit/>
          </a:bodyPr>
          <a:lstStyle/>
          <a:p>
            <a:pPr algn="ctr"/>
            <a:r>
              <a:rPr lang="ru-RU" sz="3600" b="1" dirty="0">
                <a:solidFill>
                  <a:srgbClr val="7030A0"/>
                </a:solidFill>
                <a:latin typeface="Times New Roman" panose="02020603050405020304" pitchFamily="18" charset="0"/>
                <a:cs typeface="Times New Roman" panose="02020603050405020304" pitchFamily="18" charset="0"/>
              </a:rPr>
              <a:t>Динамика успеваемости</a:t>
            </a:r>
          </a:p>
        </p:txBody>
      </p:sp>
      <p:sp>
        <p:nvSpPr>
          <p:cNvPr id="3" name="Объект 2">
            <a:extLst>
              <a:ext uri="{FF2B5EF4-FFF2-40B4-BE49-F238E27FC236}">
                <a16:creationId xmlns="" xmlns:a16="http://schemas.microsoft.com/office/drawing/2014/main" id="{CFAD6783-01F7-4D47-9BB7-4B83AB9662DB}"/>
              </a:ext>
            </a:extLst>
          </p:cNvPr>
          <p:cNvSpPr>
            <a:spLocks noGrp="1"/>
          </p:cNvSpPr>
          <p:nvPr>
            <p:ph idx="1"/>
          </p:nvPr>
        </p:nvSpPr>
        <p:spPr>
          <a:xfrm>
            <a:off x="225048" y="619432"/>
            <a:ext cx="11691649" cy="870155"/>
          </a:xfrm>
          <a:ln w="28575">
            <a:solidFill>
              <a:schemeClr val="accent1"/>
            </a:solidFill>
          </a:ln>
        </p:spPr>
        <p:txBody>
          <a:bodyPr>
            <a:normAutofit/>
          </a:bodyPr>
          <a:lstStyle/>
          <a:p>
            <a:pPr marL="0" indent="0">
              <a:buNone/>
            </a:pPr>
            <a:r>
              <a:rPr lang="ru-RU" sz="2400" dirty="0">
                <a:latin typeface="Times New Roman" panose="02020603050405020304" pitchFamily="18" charset="0"/>
                <a:cs typeface="Times New Roman" panose="02020603050405020304" pitchFamily="18" charset="0"/>
              </a:rPr>
              <a:t>Раздел позволяет увидеть изменения среднего значения оценок по каждому предмету по неделям.</a:t>
            </a:r>
          </a:p>
        </p:txBody>
      </p:sp>
      <p:pic>
        <p:nvPicPr>
          <p:cNvPr id="5" name="Рисунок 4">
            <a:extLst>
              <a:ext uri="{FF2B5EF4-FFF2-40B4-BE49-F238E27FC236}">
                <a16:creationId xmlns="" xmlns:a16="http://schemas.microsoft.com/office/drawing/2014/main" id="{9C8232ED-D0F0-40FF-83B8-E698564D3C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048" y="1673942"/>
            <a:ext cx="7750506" cy="3949956"/>
          </a:xfrm>
          <a:prstGeom prst="rect">
            <a:avLst/>
          </a:prstGeom>
          <a:ln w="28575">
            <a:solidFill>
              <a:schemeClr val="accent1"/>
            </a:solidFill>
          </a:ln>
        </p:spPr>
      </p:pic>
      <p:pic>
        <p:nvPicPr>
          <p:cNvPr id="6" name="Рисунок 5">
            <a:extLst>
              <a:ext uri="{FF2B5EF4-FFF2-40B4-BE49-F238E27FC236}">
                <a16:creationId xmlns="" xmlns:a16="http://schemas.microsoft.com/office/drawing/2014/main" id="{A348E7B0-FBB6-49C0-91B2-A16121DA44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4702" y="1863952"/>
            <a:ext cx="6062250" cy="4581677"/>
          </a:xfrm>
          <a:prstGeom prst="rect">
            <a:avLst/>
          </a:prstGeom>
          <a:ln w="28575">
            <a:solidFill>
              <a:schemeClr val="accent1"/>
            </a:solidFill>
          </a:ln>
        </p:spPr>
      </p:pic>
    </p:spTree>
    <p:extLst>
      <p:ext uri="{BB962C8B-B14F-4D97-AF65-F5344CB8AC3E}">
        <p14:creationId xmlns:p14="http://schemas.microsoft.com/office/powerpoint/2010/main" val="3368419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8920631-4478-4051-8AE0-3971801B2565}"/>
              </a:ext>
            </a:extLst>
          </p:cNvPr>
          <p:cNvSpPr>
            <a:spLocks noGrp="1"/>
          </p:cNvSpPr>
          <p:nvPr>
            <p:ph type="title"/>
          </p:nvPr>
        </p:nvSpPr>
        <p:spPr>
          <a:xfrm>
            <a:off x="1074175" y="139846"/>
            <a:ext cx="10515600" cy="657431"/>
          </a:xfrm>
        </p:spPr>
        <p:txBody>
          <a:bodyPr>
            <a:normAutofit/>
          </a:bodyPr>
          <a:lstStyle/>
          <a:p>
            <a:pPr algn="ctr"/>
            <a:r>
              <a:rPr lang="ru-RU" sz="3600" b="1" dirty="0">
                <a:solidFill>
                  <a:srgbClr val="7030A0"/>
                </a:solidFill>
                <a:latin typeface="Times New Roman" panose="02020603050405020304" pitchFamily="18" charset="0"/>
                <a:cs typeface="Times New Roman" panose="02020603050405020304" pitchFamily="18" charset="0"/>
              </a:rPr>
              <a:t>Непрохождение промежуточной аттестации</a:t>
            </a:r>
          </a:p>
        </p:txBody>
      </p:sp>
      <p:sp>
        <p:nvSpPr>
          <p:cNvPr id="3" name="Объект 2">
            <a:extLst>
              <a:ext uri="{FF2B5EF4-FFF2-40B4-BE49-F238E27FC236}">
                <a16:creationId xmlns="" xmlns:a16="http://schemas.microsoft.com/office/drawing/2014/main" id="{9AE32E20-F181-42C8-9671-385A490CF8E9}"/>
              </a:ext>
            </a:extLst>
          </p:cNvPr>
          <p:cNvSpPr>
            <a:spLocks noGrp="1"/>
          </p:cNvSpPr>
          <p:nvPr>
            <p:ph idx="1"/>
          </p:nvPr>
        </p:nvSpPr>
        <p:spPr>
          <a:xfrm>
            <a:off x="324465" y="988142"/>
            <a:ext cx="11665973" cy="781664"/>
          </a:xfrm>
          <a:ln w="28575">
            <a:solidFill>
              <a:schemeClr val="accent1"/>
            </a:solidFill>
          </a:ln>
        </p:spPr>
        <p:txBody>
          <a:bodyPr>
            <a:normAutofit/>
          </a:bodyPr>
          <a:lstStyle/>
          <a:p>
            <a:pPr marL="0" indent="0">
              <a:buNone/>
            </a:pPr>
            <a:r>
              <a:rPr lang="ru-RU" sz="2400" dirty="0">
                <a:latin typeface="Times New Roman" panose="02020603050405020304" pitchFamily="18" charset="0"/>
                <a:cs typeface="Times New Roman" panose="02020603050405020304" pitchFamily="18" charset="0"/>
              </a:rPr>
              <a:t>Данный раздел предоставляет возможность родителям просматривать, по каким предметам у учащегося имеются задолженности по аттестации. </a:t>
            </a:r>
            <a:endParaRPr lang="ru-RU" sz="2400" dirty="0">
              <a:solidFill>
                <a:srgbClr val="FF0000"/>
              </a:solidFill>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 xmlns:a16="http://schemas.microsoft.com/office/drawing/2014/main" id="{09BD83E5-148B-410D-B1FA-2EA0931AA8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148" y="2027308"/>
            <a:ext cx="8573729" cy="4362329"/>
          </a:xfrm>
          <a:prstGeom prst="rect">
            <a:avLst/>
          </a:prstGeom>
          <a:ln w="28575">
            <a:solidFill>
              <a:schemeClr val="accent1"/>
            </a:solidFill>
          </a:ln>
        </p:spPr>
      </p:pic>
    </p:spTree>
    <p:extLst>
      <p:ext uri="{BB962C8B-B14F-4D97-AF65-F5344CB8AC3E}">
        <p14:creationId xmlns:p14="http://schemas.microsoft.com/office/powerpoint/2010/main" val="2730418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C877BB1-6157-4C8B-9E3E-4D06DDB65529}"/>
              </a:ext>
            </a:extLst>
          </p:cNvPr>
          <p:cNvSpPr>
            <a:spLocks noGrp="1"/>
          </p:cNvSpPr>
          <p:nvPr>
            <p:ph type="title"/>
          </p:nvPr>
        </p:nvSpPr>
        <p:spPr>
          <a:xfrm>
            <a:off x="221225" y="1"/>
            <a:ext cx="7816646" cy="825910"/>
          </a:xfrm>
        </p:spPr>
        <p:txBody>
          <a:bodyPr>
            <a:normAutofit/>
          </a:bodyPr>
          <a:lstStyle/>
          <a:p>
            <a:pPr algn="ctr"/>
            <a:r>
              <a:rPr lang="ru-RU" sz="3600" b="1" dirty="0">
                <a:solidFill>
                  <a:srgbClr val="7030A0"/>
                </a:solidFill>
                <a:latin typeface="Times New Roman" panose="02020603050405020304" pitchFamily="18" charset="0"/>
                <a:cs typeface="Times New Roman" panose="02020603050405020304" pitchFamily="18" charset="0"/>
              </a:rPr>
              <a:t>Раздел «Успеваемость» (МП)</a:t>
            </a:r>
          </a:p>
        </p:txBody>
      </p:sp>
      <p:sp>
        <p:nvSpPr>
          <p:cNvPr id="3" name="Прямоугольник 2"/>
          <p:cNvSpPr/>
          <p:nvPr/>
        </p:nvSpPr>
        <p:spPr>
          <a:xfrm>
            <a:off x="221226" y="1342103"/>
            <a:ext cx="7226710" cy="2308324"/>
          </a:xfrm>
          <a:prstGeom prst="rect">
            <a:avLst/>
          </a:prstGeom>
          <a:ln w="28575">
            <a:solidFill>
              <a:schemeClr val="accent1"/>
            </a:solidFill>
          </a:ln>
        </p:spPr>
        <p:txBody>
          <a:bodyPr wrap="square">
            <a:spAutoFit/>
          </a:bodyPr>
          <a:lstStyle/>
          <a:p>
            <a:pPr algn="just"/>
            <a:r>
              <a:rPr lang="ru-RU" sz="2400" dirty="0">
                <a:latin typeface="Times New Roman" panose="02020603050405020304" pitchFamily="18" charset="0"/>
                <a:cs typeface="Times New Roman" panose="02020603050405020304" pitchFamily="18" charset="0"/>
              </a:rPr>
              <a:t>Раздел «Успеваемость» позволяет отследить общую и итоговую успеваемость ученика по предметам. Раздел «Успеваемость» состоит из функциональных блоков:</a:t>
            </a:r>
          </a:p>
          <a:p>
            <a:pPr marL="342900" lvl="0" indent="-342900" algn="just">
              <a:buFont typeface="Arial" panose="020B0604020202020204" pitchFamily="34" charset="0"/>
              <a:buChar char="•"/>
            </a:pPr>
            <a:r>
              <a:rPr lang="ru-RU" sz="2400" dirty="0">
                <a:latin typeface="Times New Roman" panose="02020603050405020304" pitchFamily="18" charset="0"/>
                <a:cs typeface="Times New Roman" panose="02020603050405020304" pitchFamily="18" charset="0"/>
              </a:rPr>
              <a:t>«Все оценки»;</a:t>
            </a:r>
          </a:p>
          <a:p>
            <a:pPr marL="342900" lvl="0" indent="-342900" algn="just">
              <a:buFont typeface="Arial" panose="020B0604020202020204" pitchFamily="34" charset="0"/>
              <a:buChar char="•"/>
            </a:pPr>
            <a:r>
              <a:rPr lang="ru-RU" sz="2400" dirty="0">
                <a:latin typeface="Times New Roman" panose="02020603050405020304" pitchFamily="18" charset="0"/>
                <a:cs typeface="Times New Roman" panose="02020603050405020304" pitchFamily="18" charset="0"/>
              </a:rPr>
              <a:t>«Итоговые оценки».</a:t>
            </a:r>
          </a:p>
        </p:txBody>
      </p:sp>
      <p:pic>
        <p:nvPicPr>
          <p:cNvPr id="4" name="Рисунок 3"/>
          <p:cNvPicPr>
            <a:picLocks noChangeAspect="1"/>
          </p:cNvPicPr>
          <p:nvPr/>
        </p:nvPicPr>
        <p:blipFill>
          <a:blip r:embed="rId2"/>
          <a:stretch>
            <a:fillRect/>
          </a:stretch>
        </p:blipFill>
        <p:spPr>
          <a:xfrm>
            <a:off x="7846142" y="215566"/>
            <a:ext cx="3746089" cy="6455524"/>
          </a:xfrm>
          <a:prstGeom prst="rect">
            <a:avLst/>
          </a:prstGeom>
          <a:ln w="28575">
            <a:solidFill>
              <a:schemeClr val="accent1"/>
            </a:solidFill>
          </a:ln>
        </p:spPr>
      </p:pic>
    </p:spTree>
    <p:extLst>
      <p:ext uri="{BB962C8B-B14F-4D97-AF65-F5344CB8AC3E}">
        <p14:creationId xmlns:p14="http://schemas.microsoft.com/office/powerpoint/2010/main" val="1926454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C877BB1-6157-4C8B-9E3E-4D06DDB65529}"/>
              </a:ext>
            </a:extLst>
          </p:cNvPr>
          <p:cNvSpPr>
            <a:spLocks noGrp="1"/>
          </p:cNvSpPr>
          <p:nvPr>
            <p:ph type="title"/>
          </p:nvPr>
        </p:nvSpPr>
        <p:spPr>
          <a:xfrm>
            <a:off x="221225" y="1"/>
            <a:ext cx="7816646" cy="1106128"/>
          </a:xfrm>
        </p:spPr>
        <p:txBody>
          <a:bodyPr>
            <a:normAutofit/>
          </a:bodyPr>
          <a:lstStyle/>
          <a:p>
            <a:pPr algn="ctr"/>
            <a:r>
              <a:rPr lang="ru-RU" sz="3600" b="1" dirty="0">
                <a:solidFill>
                  <a:srgbClr val="7030A0"/>
                </a:solidFill>
                <a:latin typeface="Times New Roman" panose="02020603050405020304" pitchFamily="18" charset="0"/>
                <a:cs typeface="Times New Roman" panose="02020603050405020304" pitchFamily="18" charset="0"/>
              </a:rPr>
              <a:t>«Все оценки» (МП)</a:t>
            </a:r>
          </a:p>
        </p:txBody>
      </p:sp>
      <p:sp>
        <p:nvSpPr>
          <p:cNvPr id="3" name="Прямоугольник 2"/>
          <p:cNvSpPr/>
          <p:nvPr/>
        </p:nvSpPr>
        <p:spPr>
          <a:xfrm>
            <a:off x="221225" y="1342102"/>
            <a:ext cx="7964129" cy="2677656"/>
          </a:xfrm>
          <a:prstGeom prst="rect">
            <a:avLst/>
          </a:prstGeom>
          <a:ln w="28575">
            <a:solidFill>
              <a:schemeClr val="accent1"/>
            </a:solidFill>
          </a:ln>
        </p:spPr>
        <p:txBody>
          <a:bodyPr wrap="square">
            <a:spAutoFit/>
          </a:bodyPr>
          <a:lstStyle/>
          <a:p>
            <a:pPr algn="just"/>
            <a:r>
              <a:rPr lang="ru-RU" sz="2400" dirty="0">
                <a:latin typeface="Times New Roman" panose="02020603050405020304" pitchFamily="18" charset="0"/>
                <a:cs typeface="Times New Roman" panose="02020603050405020304" pitchFamily="18" charset="0"/>
              </a:rPr>
              <a:t>Функциональный блок «Все оценки» позволяет отследить общую успеваемость ученика по предметам за выбранный период обучения. Для просмотра всех оценок за аттестационный период по определенному предмету необходимо нажать на строку выбранного предмета. Отобразится детализация по уроку за аттестационный период.</a:t>
            </a:r>
          </a:p>
        </p:txBody>
      </p:sp>
      <p:pic>
        <p:nvPicPr>
          <p:cNvPr id="5" name="Рисунок 4"/>
          <p:cNvPicPr>
            <a:picLocks noChangeAspect="1"/>
          </p:cNvPicPr>
          <p:nvPr/>
        </p:nvPicPr>
        <p:blipFill>
          <a:blip r:embed="rId2"/>
          <a:stretch>
            <a:fillRect/>
          </a:stretch>
        </p:blipFill>
        <p:spPr>
          <a:xfrm>
            <a:off x="8401358" y="418411"/>
            <a:ext cx="3603830" cy="6210374"/>
          </a:xfrm>
          <a:prstGeom prst="rect">
            <a:avLst/>
          </a:prstGeom>
          <a:ln w="28575">
            <a:solidFill>
              <a:schemeClr val="accent1"/>
            </a:solidFill>
          </a:ln>
        </p:spPr>
      </p:pic>
    </p:spTree>
    <p:extLst>
      <p:ext uri="{BB962C8B-B14F-4D97-AF65-F5344CB8AC3E}">
        <p14:creationId xmlns:p14="http://schemas.microsoft.com/office/powerpoint/2010/main" val="840217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C877BB1-6157-4C8B-9E3E-4D06DDB65529}"/>
              </a:ext>
            </a:extLst>
          </p:cNvPr>
          <p:cNvSpPr>
            <a:spLocks noGrp="1"/>
          </p:cNvSpPr>
          <p:nvPr>
            <p:ph type="title"/>
          </p:nvPr>
        </p:nvSpPr>
        <p:spPr>
          <a:xfrm>
            <a:off x="221225" y="1"/>
            <a:ext cx="7816646" cy="1106128"/>
          </a:xfrm>
        </p:spPr>
        <p:txBody>
          <a:bodyPr>
            <a:normAutofit/>
          </a:bodyPr>
          <a:lstStyle/>
          <a:p>
            <a:pPr algn="ctr"/>
            <a:r>
              <a:rPr lang="ru-RU" sz="3600" b="1" dirty="0">
                <a:solidFill>
                  <a:srgbClr val="7030A0"/>
                </a:solidFill>
                <a:latin typeface="Times New Roman" panose="02020603050405020304" pitchFamily="18" charset="0"/>
                <a:cs typeface="Times New Roman" panose="02020603050405020304" pitchFamily="18" charset="0"/>
              </a:rPr>
              <a:t>«Итоговые оценки» (МП)</a:t>
            </a:r>
          </a:p>
        </p:txBody>
      </p:sp>
      <p:sp>
        <p:nvSpPr>
          <p:cNvPr id="3" name="Прямоугольник 2"/>
          <p:cNvSpPr/>
          <p:nvPr/>
        </p:nvSpPr>
        <p:spPr>
          <a:xfrm>
            <a:off x="221225" y="1342102"/>
            <a:ext cx="7964129" cy="2677656"/>
          </a:xfrm>
          <a:prstGeom prst="rect">
            <a:avLst/>
          </a:prstGeom>
          <a:ln w="28575">
            <a:solidFill>
              <a:schemeClr val="accent1"/>
            </a:solidFill>
          </a:ln>
        </p:spPr>
        <p:txBody>
          <a:bodyPr wrap="square">
            <a:spAutoFit/>
          </a:bodyPr>
          <a:lstStyle/>
          <a:p>
            <a:pPr algn="just"/>
            <a:r>
              <a:rPr lang="ru-RU" sz="2400" dirty="0">
                <a:latin typeface="Times New Roman" panose="02020603050405020304" pitchFamily="18" charset="0"/>
                <a:cs typeface="Times New Roman" panose="02020603050405020304" pitchFamily="18" charset="0"/>
              </a:rPr>
              <a:t>Функциональный блок «Все оценки» позволяет отследить общую успеваемость ученика по предметам за выбранный период обучения. Для просмотра всех оценок за аттестационный период по определенному предмету необходимо нажать на строку выбранного предмета. Отобразится детализация по уроку за аттестационный период.</a:t>
            </a:r>
          </a:p>
        </p:txBody>
      </p:sp>
      <p:pic>
        <p:nvPicPr>
          <p:cNvPr id="4" name="Рисунок 3"/>
          <p:cNvPicPr>
            <a:picLocks noChangeAspect="1"/>
          </p:cNvPicPr>
          <p:nvPr/>
        </p:nvPicPr>
        <p:blipFill>
          <a:blip r:embed="rId2"/>
          <a:stretch>
            <a:fillRect/>
          </a:stretch>
        </p:blipFill>
        <p:spPr>
          <a:xfrm>
            <a:off x="8516072" y="678426"/>
            <a:ext cx="3454547" cy="5952818"/>
          </a:xfrm>
          <a:prstGeom prst="rect">
            <a:avLst/>
          </a:prstGeom>
          <a:ln w="28575">
            <a:solidFill>
              <a:schemeClr val="accent1"/>
            </a:solidFill>
          </a:ln>
        </p:spPr>
      </p:pic>
    </p:spTree>
    <p:extLst>
      <p:ext uri="{BB962C8B-B14F-4D97-AF65-F5344CB8AC3E}">
        <p14:creationId xmlns:p14="http://schemas.microsoft.com/office/powerpoint/2010/main" val="17233117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C877BB1-6157-4C8B-9E3E-4D06DDB65529}"/>
              </a:ext>
            </a:extLst>
          </p:cNvPr>
          <p:cNvSpPr>
            <a:spLocks noGrp="1"/>
          </p:cNvSpPr>
          <p:nvPr>
            <p:ph type="title"/>
          </p:nvPr>
        </p:nvSpPr>
        <p:spPr>
          <a:xfrm>
            <a:off x="0" y="0"/>
            <a:ext cx="11973206" cy="1049193"/>
          </a:xfrm>
        </p:spPr>
        <p:txBody>
          <a:bodyPr>
            <a:normAutofit/>
          </a:bodyPr>
          <a:lstStyle/>
          <a:p>
            <a:pPr algn="ctr"/>
            <a:r>
              <a:rPr lang="ru-RU" sz="3600" b="1" dirty="0">
                <a:solidFill>
                  <a:srgbClr val="7030A0"/>
                </a:solidFill>
                <a:latin typeface="Times New Roman" panose="02020603050405020304" pitchFamily="18" charset="0"/>
                <a:cs typeface="Times New Roman" panose="02020603050405020304" pitchFamily="18" charset="0"/>
              </a:rPr>
              <a:t>В разделе «Образование» представлено три вкладки:</a:t>
            </a:r>
          </a:p>
        </p:txBody>
      </p:sp>
      <p:pic>
        <p:nvPicPr>
          <p:cNvPr id="4" name="Рисунок 3"/>
          <p:cNvPicPr>
            <a:picLocks noChangeAspect="1"/>
          </p:cNvPicPr>
          <p:nvPr/>
        </p:nvPicPr>
        <p:blipFill>
          <a:blip r:embed="rId2"/>
          <a:stretch>
            <a:fillRect/>
          </a:stretch>
        </p:blipFill>
        <p:spPr>
          <a:xfrm>
            <a:off x="412110" y="1218739"/>
            <a:ext cx="11397277" cy="4779503"/>
          </a:xfrm>
          <a:prstGeom prst="rect">
            <a:avLst/>
          </a:prstGeom>
          <a:ln w="28575">
            <a:solidFill>
              <a:schemeClr val="accent1"/>
            </a:solidFill>
          </a:ln>
        </p:spPr>
      </p:pic>
    </p:spTree>
    <p:extLst>
      <p:ext uri="{BB962C8B-B14F-4D97-AF65-F5344CB8AC3E}">
        <p14:creationId xmlns:p14="http://schemas.microsoft.com/office/powerpoint/2010/main" val="1693500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 xmlns:a16="http://schemas.microsoft.com/office/drawing/2014/main" id="{F21C3401-E518-42E5-AE49-314CFD4B9A65}"/>
              </a:ext>
            </a:extLst>
          </p:cNvPr>
          <p:cNvSpPr txBox="1">
            <a:spLocks/>
          </p:cNvSpPr>
          <p:nvPr/>
        </p:nvSpPr>
        <p:spPr>
          <a:xfrm>
            <a:off x="943896" y="4484808"/>
            <a:ext cx="10515600" cy="64633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dirty="0"/>
          </a:p>
        </p:txBody>
      </p:sp>
      <p:pic>
        <p:nvPicPr>
          <p:cNvPr id="4" name="Рисунок 3"/>
          <p:cNvPicPr>
            <a:picLocks noChangeAspect="1"/>
          </p:cNvPicPr>
          <p:nvPr/>
        </p:nvPicPr>
        <p:blipFill>
          <a:blip r:embed="rId2"/>
          <a:stretch>
            <a:fillRect/>
          </a:stretch>
        </p:blipFill>
        <p:spPr>
          <a:xfrm>
            <a:off x="390638" y="1020382"/>
            <a:ext cx="11613521" cy="5721145"/>
          </a:xfrm>
          <a:prstGeom prst="rect">
            <a:avLst/>
          </a:prstGeom>
          <a:ln w="28575">
            <a:solidFill>
              <a:schemeClr val="accent1"/>
            </a:solidFill>
          </a:ln>
        </p:spPr>
      </p:pic>
      <p:sp>
        <p:nvSpPr>
          <p:cNvPr id="6" name="TextBox 5">
            <a:extLst>
              <a:ext uri="{FF2B5EF4-FFF2-40B4-BE49-F238E27FC236}">
                <a16:creationId xmlns="" xmlns:a16="http://schemas.microsoft.com/office/drawing/2014/main" id="{7E3E2148-0763-47FD-82D4-ABFBB64D5E5B}"/>
              </a:ext>
            </a:extLst>
          </p:cNvPr>
          <p:cNvSpPr txBox="1"/>
          <p:nvPr/>
        </p:nvSpPr>
        <p:spPr>
          <a:xfrm>
            <a:off x="943896" y="0"/>
            <a:ext cx="9877903"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Информационный портал «ЭПОС</a:t>
            </a:r>
            <a:r>
              <a:rPr kumimoji="0" lang="ru-RU" sz="3600" b="1" i="0" u="none"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a:t>
            </a:r>
          </a:p>
          <a:p>
            <a:pPr lvl="0" algn="ctr">
              <a:defRPr/>
            </a:pPr>
            <a:r>
              <a:rPr lang="en-US" sz="2000" b="1" dirty="0">
                <a:solidFill>
                  <a:srgbClr val="7030A0"/>
                </a:solidFill>
                <a:latin typeface="Times New Roman" panose="02020603050405020304" pitchFamily="18" charset="0"/>
                <a:cs typeface="Times New Roman" panose="02020603050405020304" pitchFamily="18" charset="0"/>
                <a:hlinkClick r:id="rId3"/>
              </a:rPr>
              <a:t>https://epos.permkrai.ru</a:t>
            </a:r>
            <a:r>
              <a:rPr lang="en-US" sz="2000" b="1" dirty="0" smtClean="0">
                <a:solidFill>
                  <a:srgbClr val="7030A0"/>
                </a:solidFill>
                <a:latin typeface="Times New Roman" panose="02020603050405020304" pitchFamily="18" charset="0"/>
                <a:cs typeface="Times New Roman" panose="02020603050405020304" pitchFamily="18" charset="0"/>
                <a:hlinkClick r:id="rId3"/>
              </a:rPr>
              <a:t>/</a:t>
            </a:r>
            <a:endParaRPr lang="ru-RU" sz="2000" b="1" dirty="0" smtClean="0">
              <a:solidFill>
                <a:srgbClr val="7030A0"/>
              </a:solidFill>
              <a:latin typeface="Times New Roman" panose="02020603050405020304" pitchFamily="18" charset="0"/>
              <a:cs typeface="Times New Roman" panose="02020603050405020304" pitchFamily="18" charset="0"/>
            </a:endParaRPr>
          </a:p>
          <a:p>
            <a:pPr lvl="0" algn="ctr">
              <a:defRPr/>
            </a:pPr>
            <a:endParaRPr kumimoji="0" lang="ru-RU" sz="2400" b="1" i="0" u="none" strike="noStrike" kern="1200" cap="none" spc="0" normalizeH="0" baseline="0" noProof="0" dirty="0">
              <a:ln>
                <a:noFill/>
              </a:ln>
              <a:solidFill>
                <a:srgbClr val="7030A0"/>
              </a:solidFill>
              <a:effectLst/>
              <a:uLnTx/>
              <a:uFillTx/>
              <a:latin typeface="Calibri" panose="020F0502020204030204"/>
            </a:endParaRPr>
          </a:p>
        </p:txBody>
      </p:sp>
    </p:spTree>
    <p:extLst>
      <p:ext uri="{BB962C8B-B14F-4D97-AF65-F5344CB8AC3E}">
        <p14:creationId xmlns:p14="http://schemas.microsoft.com/office/powerpoint/2010/main" val="1163914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301AFC3-58E8-4E0D-BF7D-0C55B792DFF3}"/>
              </a:ext>
            </a:extLst>
          </p:cNvPr>
          <p:cNvSpPr>
            <a:spLocks noGrp="1"/>
          </p:cNvSpPr>
          <p:nvPr>
            <p:ph type="title"/>
          </p:nvPr>
        </p:nvSpPr>
        <p:spPr>
          <a:xfrm>
            <a:off x="838200" y="171091"/>
            <a:ext cx="10515600" cy="369683"/>
          </a:xfrm>
        </p:spPr>
        <p:txBody>
          <a:bodyPr>
            <a:noAutofit/>
          </a:bodyPr>
          <a:lstStyle/>
          <a:p>
            <a:pPr algn="ctr"/>
            <a:r>
              <a:rPr lang="ru-RU" sz="3600" b="1" dirty="0">
                <a:solidFill>
                  <a:srgbClr val="7030A0"/>
                </a:solidFill>
                <a:latin typeface="Times New Roman" panose="02020603050405020304" pitchFamily="18" charset="0"/>
                <a:cs typeface="Times New Roman" panose="02020603050405020304" pitchFamily="18" charset="0"/>
              </a:rPr>
              <a:t>Рабочие программы</a:t>
            </a:r>
          </a:p>
        </p:txBody>
      </p:sp>
      <p:sp>
        <p:nvSpPr>
          <p:cNvPr id="3" name="Объект 2">
            <a:extLst>
              <a:ext uri="{FF2B5EF4-FFF2-40B4-BE49-F238E27FC236}">
                <a16:creationId xmlns="" xmlns:a16="http://schemas.microsoft.com/office/drawing/2014/main" id="{FCEDFE92-4480-4E7A-9118-657A67DA0E33}"/>
              </a:ext>
            </a:extLst>
          </p:cNvPr>
          <p:cNvSpPr>
            <a:spLocks noGrp="1"/>
          </p:cNvSpPr>
          <p:nvPr>
            <p:ph idx="1"/>
          </p:nvPr>
        </p:nvSpPr>
        <p:spPr>
          <a:xfrm>
            <a:off x="383458" y="722670"/>
            <a:ext cx="11488994" cy="1120877"/>
          </a:xfrm>
          <a:ln w="28575">
            <a:solidFill>
              <a:schemeClr val="accent1"/>
            </a:solidFill>
          </a:ln>
        </p:spPr>
        <p:txBody>
          <a:bodyPr>
            <a:noAutofit/>
          </a:bodyPr>
          <a:lstStyle/>
          <a:p>
            <a:pPr marL="0" indent="0" algn="just">
              <a:buNone/>
            </a:pPr>
            <a:r>
              <a:rPr lang="ru-RU" sz="2400" dirty="0">
                <a:latin typeface="Times New Roman" panose="02020603050405020304" pitchFamily="18" charset="0"/>
                <a:cs typeface="Times New Roman" panose="02020603050405020304" pitchFamily="18" charset="0"/>
              </a:rPr>
              <a:t>В этом разделе представлена информация о тематическом содержании предметов, которые изучает Ваш ребенок и сколько часов в учебном году на него отведено. </a:t>
            </a:r>
            <a:endParaRPr lang="ru-RU" sz="2400" dirty="0">
              <a:solidFill>
                <a:srgbClr val="FF0000"/>
              </a:solidFill>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 xmlns:a16="http://schemas.microsoft.com/office/drawing/2014/main" id="{F230F235-7CD3-4993-BC15-D7C02537C1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348" y="2648939"/>
            <a:ext cx="7204857" cy="3306075"/>
          </a:xfrm>
          <a:prstGeom prst="rect">
            <a:avLst/>
          </a:prstGeom>
          <a:ln w="28575">
            <a:solidFill>
              <a:schemeClr val="accent1"/>
            </a:solidFill>
          </a:ln>
        </p:spPr>
      </p:pic>
      <p:pic>
        <p:nvPicPr>
          <p:cNvPr id="6" name="Рисунок 5">
            <a:extLst>
              <a:ext uri="{FF2B5EF4-FFF2-40B4-BE49-F238E27FC236}">
                <a16:creationId xmlns="" xmlns:a16="http://schemas.microsoft.com/office/drawing/2014/main" id="{2334D847-9A76-4C90-8426-C7BAFA43EA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9750" y="2206487"/>
            <a:ext cx="5801031" cy="2909802"/>
          </a:xfrm>
          <a:prstGeom prst="rect">
            <a:avLst/>
          </a:prstGeom>
          <a:ln w="28575">
            <a:solidFill>
              <a:schemeClr val="accent1"/>
            </a:solidFill>
          </a:ln>
        </p:spPr>
      </p:pic>
    </p:spTree>
    <p:extLst>
      <p:ext uri="{BB962C8B-B14F-4D97-AF65-F5344CB8AC3E}">
        <p14:creationId xmlns:p14="http://schemas.microsoft.com/office/powerpoint/2010/main" val="22350326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F8AF7F7-06E3-49BB-9159-817D8239B2B6}"/>
              </a:ext>
            </a:extLst>
          </p:cNvPr>
          <p:cNvSpPr>
            <a:spLocks noGrp="1"/>
          </p:cNvSpPr>
          <p:nvPr>
            <p:ph type="title"/>
          </p:nvPr>
        </p:nvSpPr>
        <p:spPr>
          <a:xfrm>
            <a:off x="671052" y="207809"/>
            <a:ext cx="10515600" cy="637765"/>
          </a:xfrm>
        </p:spPr>
        <p:txBody>
          <a:bodyPr>
            <a:normAutofit/>
          </a:bodyPr>
          <a:lstStyle/>
          <a:p>
            <a:pPr algn="ctr"/>
            <a:r>
              <a:rPr lang="ru-RU" sz="3600" b="1" dirty="0">
                <a:solidFill>
                  <a:srgbClr val="7030A0"/>
                </a:solidFill>
                <a:latin typeface="Times New Roman" panose="02020603050405020304" pitchFamily="18" charset="0"/>
                <a:cs typeface="Times New Roman" panose="02020603050405020304" pitchFamily="18" charset="0"/>
              </a:rPr>
              <a:t>Учебный план</a:t>
            </a:r>
          </a:p>
        </p:txBody>
      </p:sp>
      <p:sp>
        <p:nvSpPr>
          <p:cNvPr id="3" name="Объект 2">
            <a:extLst>
              <a:ext uri="{FF2B5EF4-FFF2-40B4-BE49-F238E27FC236}">
                <a16:creationId xmlns="" xmlns:a16="http://schemas.microsoft.com/office/drawing/2014/main" id="{DB93E597-5C43-4270-8486-7587A0D2170B}"/>
              </a:ext>
            </a:extLst>
          </p:cNvPr>
          <p:cNvSpPr>
            <a:spLocks noGrp="1"/>
          </p:cNvSpPr>
          <p:nvPr>
            <p:ph idx="1"/>
          </p:nvPr>
        </p:nvSpPr>
        <p:spPr>
          <a:xfrm>
            <a:off x="353961" y="845574"/>
            <a:ext cx="11488994" cy="1056968"/>
          </a:xfrm>
          <a:ln w="28575">
            <a:solidFill>
              <a:schemeClr val="accent1"/>
            </a:solidFill>
          </a:ln>
        </p:spPr>
        <p:txBody>
          <a:bodyPr>
            <a:normAutofit/>
          </a:bodyPr>
          <a:lstStyle/>
          <a:p>
            <a:pPr marL="0" indent="0">
              <a:buNone/>
            </a:pPr>
            <a:r>
              <a:rPr lang="ru-RU" sz="2400" dirty="0">
                <a:latin typeface="Times New Roman" panose="02020603050405020304" pitchFamily="18" charset="0"/>
                <a:cs typeface="Times New Roman" panose="02020603050405020304" pitchFamily="18" charset="0"/>
              </a:rPr>
              <a:t>В этом разделе отображается информация о перечне предметов, трудоемкости и распределении учебных часов в течение года.</a:t>
            </a:r>
          </a:p>
        </p:txBody>
      </p:sp>
      <p:pic>
        <p:nvPicPr>
          <p:cNvPr id="5" name="Рисунок 4">
            <a:extLst>
              <a:ext uri="{FF2B5EF4-FFF2-40B4-BE49-F238E27FC236}">
                <a16:creationId xmlns="" xmlns:a16="http://schemas.microsoft.com/office/drawing/2014/main" id="{5FD7B79F-FD16-4844-8155-C16F0615A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1993" y="1730478"/>
            <a:ext cx="10274710" cy="4685181"/>
          </a:xfrm>
          <a:prstGeom prst="rect">
            <a:avLst/>
          </a:prstGeom>
          <a:ln w="28575">
            <a:solidFill>
              <a:schemeClr val="accent1"/>
            </a:solidFill>
          </a:ln>
        </p:spPr>
      </p:pic>
    </p:spTree>
    <p:extLst>
      <p:ext uri="{BB962C8B-B14F-4D97-AF65-F5344CB8AC3E}">
        <p14:creationId xmlns:p14="http://schemas.microsoft.com/office/powerpoint/2010/main" val="31347942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A78A619-954D-41B9-B50B-8CB6AEF58710}"/>
              </a:ext>
            </a:extLst>
          </p:cNvPr>
          <p:cNvSpPr>
            <a:spLocks noGrp="1"/>
          </p:cNvSpPr>
          <p:nvPr>
            <p:ph type="title"/>
          </p:nvPr>
        </p:nvSpPr>
        <p:spPr>
          <a:xfrm>
            <a:off x="838200" y="129151"/>
            <a:ext cx="10515600" cy="677094"/>
          </a:xfrm>
        </p:spPr>
        <p:txBody>
          <a:bodyPr>
            <a:normAutofit/>
          </a:bodyPr>
          <a:lstStyle/>
          <a:p>
            <a:pPr algn="ctr"/>
            <a:r>
              <a:rPr lang="ru-RU" sz="3600" b="1" dirty="0">
                <a:solidFill>
                  <a:srgbClr val="7030A0"/>
                </a:solidFill>
                <a:latin typeface="Times New Roman" panose="02020603050405020304" pitchFamily="18" charset="0"/>
                <a:cs typeface="Times New Roman" panose="02020603050405020304" pitchFamily="18" charset="0"/>
              </a:rPr>
              <a:t>Календарный учебный график </a:t>
            </a:r>
          </a:p>
        </p:txBody>
      </p:sp>
      <p:sp>
        <p:nvSpPr>
          <p:cNvPr id="3" name="Объект 2">
            <a:extLst>
              <a:ext uri="{FF2B5EF4-FFF2-40B4-BE49-F238E27FC236}">
                <a16:creationId xmlns="" xmlns:a16="http://schemas.microsoft.com/office/drawing/2014/main" id="{66FA523F-6ED8-43EB-B8F2-126B132BB0FB}"/>
              </a:ext>
            </a:extLst>
          </p:cNvPr>
          <p:cNvSpPr>
            <a:spLocks noGrp="1"/>
          </p:cNvSpPr>
          <p:nvPr>
            <p:ph idx="1"/>
          </p:nvPr>
        </p:nvSpPr>
        <p:spPr>
          <a:xfrm>
            <a:off x="280219" y="988142"/>
            <a:ext cx="11592233" cy="1165123"/>
          </a:xfrm>
          <a:ln w="28575">
            <a:solidFill>
              <a:schemeClr val="accent1"/>
            </a:solidFill>
          </a:ln>
        </p:spPr>
        <p:txBody>
          <a:bodyPr>
            <a:normAutofit/>
          </a:bodyPr>
          <a:lstStyle/>
          <a:p>
            <a:pPr marL="0" indent="0">
              <a:buNone/>
            </a:pPr>
            <a:r>
              <a:rPr lang="ru-RU" sz="2400" dirty="0">
                <a:latin typeface="Times New Roman" panose="02020603050405020304" pitchFamily="18" charset="0"/>
                <a:cs typeface="Times New Roman" panose="02020603050405020304" pitchFamily="18" charset="0"/>
              </a:rPr>
              <a:t>Этот раздел содержит информацию о чередовании учебных и каникулярных периодов, каждый из которых выделен отдельным цветом. Здесь же отмечены выходные и праздничные дни.</a:t>
            </a:r>
          </a:p>
        </p:txBody>
      </p:sp>
      <p:pic>
        <p:nvPicPr>
          <p:cNvPr id="5" name="Рисунок 4">
            <a:extLst>
              <a:ext uri="{FF2B5EF4-FFF2-40B4-BE49-F238E27FC236}">
                <a16:creationId xmlns="" xmlns:a16="http://schemas.microsoft.com/office/drawing/2014/main" id="{9825EE67-140A-42D2-97B2-7FC7BDDA8C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5432" y="1981200"/>
            <a:ext cx="8711381" cy="4369636"/>
          </a:xfrm>
          <a:prstGeom prst="rect">
            <a:avLst/>
          </a:prstGeom>
          <a:ln w="28575">
            <a:solidFill>
              <a:schemeClr val="accent1"/>
            </a:solidFill>
          </a:ln>
        </p:spPr>
      </p:pic>
    </p:spTree>
    <p:extLst>
      <p:ext uri="{BB962C8B-B14F-4D97-AF65-F5344CB8AC3E}">
        <p14:creationId xmlns:p14="http://schemas.microsoft.com/office/powerpoint/2010/main" val="14834514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9CD9EEA-B850-4EB4-9B5A-10D56DEF7D60}"/>
              </a:ext>
            </a:extLst>
          </p:cNvPr>
          <p:cNvSpPr txBox="1"/>
          <p:nvPr/>
        </p:nvSpPr>
        <p:spPr>
          <a:xfrm>
            <a:off x="147484" y="1268361"/>
            <a:ext cx="7540573" cy="4431983"/>
          </a:xfrm>
          <a:prstGeom prst="rect">
            <a:avLst/>
          </a:prstGeom>
          <a:noFill/>
          <a:ln w="28575">
            <a:solidFill>
              <a:schemeClr val="accent1"/>
            </a:solidFill>
          </a:ln>
        </p:spPr>
        <p:txBody>
          <a:bodyPr wrap="square" rtlCol="0">
            <a:spAutoFit/>
          </a:bodyPr>
          <a:lstStyle/>
          <a:p>
            <a:r>
              <a:rPr lang="ru-RU" sz="2200" b="1" dirty="0">
                <a:latin typeface="Times New Roman" panose="02020603050405020304" pitchFamily="18" charset="0"/>
                <a:cs typeface="Times New Roman" panose="02020603050405020304" pitchFamily="18" charset="0"/>
              </a:rPr>
              <a:t>Что такое Помощник?</a:t>
            </a:r>
          </a:p>
          <a:p>
            <a:r>
              <a:rPr lang="ru-RU" sz="2200" b="1" dirty="0">
                <a:latin typeface="Times New Roman" panose="02020603050405020304" pitchFamily="18" charset="0"/>
                <a:cs typeface="Times New Roman" panose="02020603050405020304" pitchFamily="18" charset="0"/>
              </a:rPr>
              <a:t>Помощник</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Smartius</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Guide</a:t>
            </a:r>
            <a:r>
              <a:rPr lang="ru-RU" sz="2200" dirty="0">
                <a:latin typeface="Times New Roman" panose="02020603050405020304" pitchFamily="18" charset="0"/>
                <a:cs typeface="Times New Roman" panose="02020603050405020304" pitchFamily="18" charset="0"/>
              </a:rPr>
              <a:t>) – это лучший друг для пользователей сайта </a:t>
            </a:r>
            <a:r>
              <a:rPr lang="ru-RU" sz="2200" dirty="0" err="1">
                <a:latin typeface="Times New Roman" panose="02020603050405020304" pitchFamily="18" charset="0"/>
                <a:cs typeface="Times New Roman" panose="02020603050405020304" pitchFamily="18" charset="0"/>
              </a:rPr>
              <a:t>ЭПОС.Школа</a:t>
            </a:r>
            <a:r>
              <a:rPr lang="ru-RU" sz="2200" dirty="0">
                <a:latin typeface="Times New Roman" panose="02020603050405020304" pitchFamily="18" charset="0"/>
                <a:cs typeface="Times New Roman" panose="02020603050405020304" pitchFamily="18" charset="0"/>
              </a:rPr>
              <a:t>, который включает в себя следующие возможности:</a:t>
            </a:r>
          </a:p>
          <a:p>
            <a:r>
              <a:rPr lang="ru-RU" sz="2200" dirty="0">
                <a:latin typeface="Times New Roman" panose="02020603050405020304" pitchFamily="18" charset="0"/>
                <a:cs typeface="Times New Roman" panose="02020603050405020304" pitchFamily="18" charset="0"/>
              </a:rPr>
              <a:t>1.       Курсы-инструкции – краткое описание возможностей Системы и как с ней работать.</a:t>
            </a:r>
          </a:p>
          <a:p>
            <a:r>
              <a:rPr lang="ru-RU" sz="2200" dirty="0">
                <a:latin typeface="Times New Roman" panose="02020603050405020304" pitchFamily="18" charset="0"/>
                <a:cs typeface="Times New Roman" panose="02020603050405020304" pitchFamily="18" charset="0"/>
              </a:rPr>
              <a:t>Будьте внимательны, на разных страницах сформирован свой набор курсов-инструкций. </a:t>
            </a:r>
            <a:endParaRPr lang="ru-RU" sz="2200" dirty="0" smtClean="0">
              <a:latin typeface="Times New Roman" panose="02020603050405020304" pitchFamily="18" charset="0"/>
              <a:cs typeface="Times New Roman" panose="02020603050405020304" pitchFamily="18" charset="0"/>
            </a:endParaRPr>
          </a:p>
          <a:p>
            <a:r>
              <a:rPr lang="ru-RU" sz="2200" dirty="0">
                <a:latin typeface="Times New Roman" panose="02020603050405020304" pitchFamily="18" charset="0"/>
                <a:cs typeface="Times New Roman" panose="02020603050405020304" pitchFamily="18" charset="0"/>
              </a:rPr>
              <a:t>2.       Подсказки – анимированная точка с символом в любом месте сайта (цвет и символ могут быть разными). При нажатии на символ откроется всплывающая подсказка или Помощник с нужным курсом-инструкцией</a:t>
            </a:r>
            <a:r>
              <a:rPr lang="ru-RU" sz="2200" dirty="0" smtClean="0">
                <a:latin typeface="Times New Roman" panose="02020603050405020304" pitchFamily="18" charset="0"/>
                <a:cs typeface="Times New Roman" panose="02020603050405020304" pitchFamily="18" charset="0"/>
              </a:rPr>
              <a:t>.</a:t>
            </a:r>
          </a:p>
          <a:p>
            <a:endParaRPr lang="ru-RU" dirty="0"/>
          </a:p>
        </p:txBody>
      </p:sp>
      <p:pic>
        <p:nvPicPr>
          <p:cNvPr id="2" name="Рисунок 1"/>
          <p:cNvPicPr>
            <a:picLocks noChangeAspect="1"/>
          </p:cNvPicPr>
          <p:nvPr/>
        </p:nvPicPr>
        <p:blipFill>
          <a:blip r:embed="rId2"/>
          <a:stretch>
            <a:fillRect/>
          </a:stretch>
        </p:blipFill>
        <p:spPr>
          <a:xfrm>
            <a:off x="565209" y="266392"/>
            <a:ext cx="11118740" cy="839737"/>
          </a:xfrm>
          <a:prstGeom prst="rect">
            <a:avLst/>
          </a:prstGeom>
          <a:ln w="28575">
            <a:solidFill>
              <a:schemeClr val="accent1"/>
            </a:solidFill>
          </a:ln>
        </p:spPr>
      </p:pic>
      <p:pic>
        <p:nvPicPr>
          <p:cNvPr id="3" name="Рисунок 2"/>
          <p:cNvPicPr>
            <a:picLocks noChangeAspect="1"/>
          </p:cNvPicPr>
          <p:nvPr/>
        </p:nvPicPr>
        <p:blipFill>
          <a:blip r:embed="rId3"/>
          <a:stretch>
            <a:fillRect/>
          </a:stretch>
        </p:blipFill>
        <p:spPr>
          <a:xfrm>
            <a:off x="7835541" y="1874275"/>
            <a:ext cx="4219575" cy="4495800"/>
          </a:xfrm>
          <a:prstGeom prst="rect">
            <a:avLst/>
          </a:prstGeom>
          <a:ln w="28575">
            <a:solidFill>
              <a:schemeClr val="accent1"/>
            </a:solidFill>
          </a:ln>
        </p:spPr>
      </p:pic>
    </p:spTree>
    <p:extLst>
      <p:ext uri="{BB962C8B-B14F-4D97-AF65-F5344CB8AC3E}">
        <p14:creationId xmlns:p14="http://schemas.microsoft.com/office/powerpoint/2010/main" val="3754380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 xmlns:a16="http://schemas.microsoft.com/office/drawing/2014/main" id="{F21C3401-E518-42E5-AE49-314CFD4B9A65}"/>
              </a:ext>
            </a:extLst>
          </p:cNvPr>
          <p:cNvSpPr txBox="1">
            <a:spLocks/>
          </p:cNvSpPr>
          <p:nvPr/>
        </p:nvSpPr>
        <p:spPr>
          <a:xfrm>
            <a:off x="899650" y="4455311"/>
            <a:ext cx="10515600" cy="64633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dirty="0"/>
          </a:p>
        </p:txBody>
      </p:sp>
      <p:pic>
        <p:nvPicPr>
          <p:cNvPr id="2" name="Рисунок 1"/>
          <p:cNvPicPr>
            <a:picLocks noChangeAspect="1"/>
          </p:cNvPicPr>
          <p:nvPr/>
        </p:nvPicPr>
        <p:blipFill>
          <a:blip r:embed="rId2"/>
          <a:stretch>
            <a:fillRect/>
          </a:stretch>
        </p:blipFill>
        <p:spPr>
          <a:xfrm>
            <a:off x="2254613" y="1602881"/>
            <a:ext cx="7367341" cy="5048641"/>
          </a:xfrm>
          <a:prstGeom prst="rect">
            <a:avLst/>
          </a:prstGeom>
          <a:ln w="28575">
            <a:solidFill>
              <a:schemeClr val="accent1"/>
            </a:solidFill>
          </a:ln>
        </p:spPr>
      </p:pic>
      <p:sp>
        <p:nvSpPr>
          <p:cNvPr id="4" name="TextBox 3">
            <a:extLst>
              <a:ext uri="{FF2B5EF4-FFF2-40B4-BE49-F238E27FC236}">
                <a16:creationId xmlns="" xmlns:a16="http://schemas.microsoft.com/office/drawing/2014/main" id="{8369FFB8-17F3-43F9-87C0-9F1905E1BA7A}"/>
              </a:ext>
            </a:extLst>
          </p:cNvPr>
          <p:cNvSpPr txBox="1"/>
          <p:nvPr/>
        </p:nvSpPr>
        <p:spPr>
          <a:xfrm>
            <a:off x="116959" y="-3087"/>
            <a:ext cx="11642650"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Рубрики портала «ЭПОС».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Где найти ответы на возможные </a:t>
            </a:r>
            <a:r>
              <a:rPr kumimoji="0" lang="ru-RU" sz="3600" b="1" i="0" u="none"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вопросы</a:t>
            </a:r>
          </a:p>
          <a:p>
            <a:pPr lvl="0" algn="ctr">
              <a:defRPr/>
            </a:pPr>
            <a:r>
              <a:rPr lang="en-US" sz="2000" b="1" dirty="0">
                <a:solidFill>
                  <a:srgbClr val="7030A0"/>
                </a:solidFill>
                <a:latin typeface="Times New Roman" panose="02020603050405020304" pitchFamily="18" charset="0"/>
                <a:cs typeface="Times New Roman" panose="02020603050405020304" pitchFamily="18" charset="0"/>
                <a:hlinkClick r:id="rId3"/>
              </a:rPr>
              <a:t>https://epos.permkrai.ru/school/roditelyam-i-uchaschimsya</a:t>
            </a:r>
            <a:r>
              <a:rPr lang="en-US" sz="2000" b="1" dirty="0" smtClean="0">
                <a:solidFill>
                  <a:srgbClr val="7030A0"/>
                </a:solidFill>
                <a:latin typeface="Times New Roman" panose="02020603050405020304" pitchFamily="18" charset="0"/>
                <a:cs typeface="Times New Roman" panose="02020603050405020304" pitchFamily="18" charset="0"/>
                <a:hlinkClick r:id="rId3"/>
              </a:rPr>
              <a:t>/</a:t>
            </a:r>
            <a:endParaRPr lang="ru-RU" sz="2000" b="1" dirty="0" smtClean="0">
              <a:solidFill>
                <a:srgbClr val="7030A0"/>
              </a:solidFill>
              <a:latin typeface="Times New Roman" panose="02020603050405020304" pitchFamily="18" charset="0"/>
              <a:cs typeface="Times New Roman" panose="02020603050405020304" pitchFamily="18" charset="0"/>
            </a:endParaRPr>
          </a:p>
          <a:p>
            <a:pPr lvl="0" algn="ctr">
              <a:defRPr/>
            </a:pPr>
            <a:r>
              <a:rPr kumimoji="0" lang="ru-RU" sz="2400" b="1" i="0" u="none" strike="noStrike" kern="1200" cap="none" spc="0" normalizeH="0" baseline="0" noProof="0" dirty="0" smtClean="0">
                <a:ln>
                  <a:noFill/>
                </a:ln>
                <a:solidFill>
                  <a:srgbClr val="7030A0"/>
                </a:solidFill>
                <a:effectLst/>
                <a:uLnTx/>
                <a:uFillTx/>
                <a:latin typeface="Times New Roman" panose="02020603050405020304" pitchFamily="18" charset="0"/>
                <a:cs typeface="Times New Roman" panose="02020603050405020304" pitchFamily="18" charset="0"/>
              </a:rPr>
              <a:t> </a:t>
            </a:r>
            <a:endParaRPr kumimoji="0" lang="ru-RU" sz="2400" b="0"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3529914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 xmlns:a16="http://schemas.microsoft.com/office/drawing/2014/main" id="{F21C3401-E518-42E5-AE49-314CFD4B9A65}"/>
              </a:ext>
            </a:extLst>
          </p:cNvPr>
          <p:cNvSpPr txBox="1">
            <a:spLocks/>
          </p:cNvSpPr>
          <p:nvPr/>
        </p:nvSpPr>
        <p:spPr>
          <a:xfrm>
            <a:off x="943896" y="4484808"/>
            <a:ext cx="10515600" cy="64633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dirty="0"/>
          </a:p>
        </p:txBody>
      </p:sp>
      <p:pic>
        <p:nvPicPr>
          <p:cNvPr id="2" name="Рисунок 1"/>
          <p:cNvPicPr>
            <a:picLocks noChangeAspect="1"/>
          </p:cNvPicPr>
          <p:nvPr/>
        </p:nvPicPr>
        <p:blipFill rotWithShape="1">
          <a:blip r:embed="rId2"/>
          <a:srcRect b="8465"/>
          <a:stretch/>
        </p:blipFill>
        <p:spPr>
          <a:xfrm>
            <a:off x="943896" y="1605050"/>
            <a:ext cx="10170375" cy="5065335"/>
          </a:xfrm>
          <a:prstGeom prst="rect">
            <a:avLst/>
          </a:prstGeom>
          <a:ln w="28575">
            <a:solidFill>
              <a:schemeClr val="accent1"/>
            </a:solidFill>
          </a:ln>
        </p:spPr>
      </p:pic>
      <p:sp>
        <p:nvSpPr>
          <p:cNvPr id="4" name="TextBox 3">
            <a:extLst>
              <a:ext uri="{FF2B5EF4-FFF2-40B4-BE49-F238E27FC236}">
                <a16:creationId xmlns="" xmlns:a16="http://schemas.microsoft.com/office/drawing/2014/main" id="{F09F4788-BC63-4C39-A1BC-4C10E60E80B9}"/>
              </a:ext>
            </a:extLst>
          </p:cNvPr>
          <p:cNvSpPr txBox="1"/>
          <p:nvPr/>
        </p:nvSpPr>
        <p:spPr>
          <a:xfrm>
            <a:off x="116959" y="-3087"/>
            <a:ext cx="11642650"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Рубрики портала «ЭПОС».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Видеоролики и презентации о разделах </a:t>
            </a:r>
            <a:r>
              <a:rPr kumimoji="0" lang="ru-RU" sz="3600" b="1" i="0" u="none"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ЭД</a:t>
            </a:r>
          </a:p>
          <a:p>
            <a:pPr lvl="0" algn="ctr">
              <a:defRPr/>
            </a:pPr>
            <a:r>
              <a:rPr lang="en-US" sz="2000" b="1" dirty="0">
                <a:solidFill>
                  <a:prstClr val="black"/>
                </a:solidFill>
                <a:hlinkClick r:id="rId3"/>
              </a:rPr>
              <a:t>https://epos.permkrai.ru/school/roditelyam-i-uchaschimsya</a:t>
            </a:r>
            <a:r>
              <a:rPr lang="en-US" sz="2000" b="1" dirty="0" smtClean="0">
                <a:solidFill>
                  <a:prstClr val="black"/>
                </a:solidFill>
                <a:hlinkClick r:id="rId3"/>
              </a:rPr>
              <a:t>/</a:t>
            </a:r>
            <a:endParaRPr lang="ru-RU" sz="2000" b="1" dirty="0" smtClean="0">
              <a:solidFill>
                <a:prstClr val="black"/>
              </a:solidFill>
            </a:endParaRPr>
          </a:p>
          <a:p>
            <a:pPr lvl="0" algn="ctr">
              <a:defRPr/>
            </a:pPr>
            <a:endParaRPr kumimoji="0" lang="ru-RU" sz="2400" b="1"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4206633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C877BB1-6157-4C8B-9E3E-4D06DDB65529}"/>
              </a:ext>
            </a:extLst>
          </p:cNvPr>
          <p:cNvSpPr>
            <a:spLocks noGrp="1"/>
          </p:cNvSpPr>
          <p:nvPr>
            <p:ph type="title"/>
          </p:nvPr>
        </p:nvSpPr>
        <p:spPr>
          <a:xfrm>
            <a:off x="840658" y="368710"/>
            <a:ext cx="10530347" cy="1061884"/>
          </a:xfrm>
        </p:spPr>
        <p:txBody>
          <a:bodyPr>
            <a:normAutofit fontScale="90000"/>
          </a:bodyPr>
          <a:lstStyle/>
          <a:p>
            <a:pPr algn="ctr"/>
            <a:r>
              <a:rPr lang="ru-RU" sz="3600" b="1" dirty="0">
                <a:solidFill>
                  <a:srgbClr val="7030A0"/>
                </a:solidFill>
                <a:latin typeface="Times New Roman" panose="02020603050405020304" pitchFamily="18" charset="0"/>
                <a:ea typeface="+mn-ea"/>
                <a:cs typeface="Times New Roman" panose="02020603050405020304" pitchFamily="18" charset="0"/>
              </a:rPr>
              <a:t>Зачем </a:t>
            </a:r>
            <a:r>
              <a:rPr lang="ru-RU" sz="3600" b="1" dirty="0" err="1">
                <a:solidFill>
                  <a:srgbClr val="7030A0"/>
                </a:solidFill>
                <a:latin typeface="Times New Roman" panose="02020603050405020304" pitchFamily="18" charset="0"/>
                <a:ea typeface="+mn-ea"/>
                <a:cs typeface="Times New Roman" panose="02020603050405020304" pitchFamily="18" charset="0"/>
              </a:rPr>
              <a:t>ЭПОС.Школа</a:t>
            </a:r>
            <a:r>
              <a:rPr lang="ru-RU" sz="3600" b="1" dirty="0">
                <a:solidFill>
                  <a:srgbClr val="7030A0"/>
                </a:solidFill>
                <a:latin typeface="Times New Roman" panose="02020603050405020304" pitchFamily="18" charset="0"/>
                <a:ea typeface="+mn-ea"/>
                <a:cs typeface="Times New Roman" panose="02020603050405020304" pitchFamily="18" charset="0"/>
              </a:rPr>
              <a:t> предлагает разные личные кабинеты для родителей и учащихся</a:t>
            </a:r>
            <a:r>
              <a:rPr lang="ru-RU" sz="3600" b="1" dirty="0" smtClean="0">
                <a:solidFill>
                  <a:srgbClr val="7030A0"/>
                </a:solidFill>
                <a:latin typeface="Times New Roman" panose="02020603050405020304" pitchFamily="18" charset="0"/>
                <a:ea typeface="+mn-ea"/>
                <a:cs typeface="Times New Roman" panose="02020603050405020304" pitchFamily="18" charset="0"/>
              </a:rPr>
              <a:t>?</a:t>
            </a:r>
            <a:br>
              <a:rPr lang="ru-RU" sz="3600" b="1" dirty="0" smtClean="0">
                <a:solidFill>
                  <a:srgbClr val="7030A0"/>
                </a:solidFill>
                <a:latin typeface="Times New Roman" panose="02020603050405020304" pitchFamily="18" charset="0"/>
                <a:ea typeface="+mn-ea"/>
                <a:cs typeface="Times New Roman" panose="02020603050405020304" pitchFamily="18" charset="0"/>
              </a:rPr>
            </a:br>
            <a:r>
              <a:rPr lang="en-US" sz="2200" b="1" dirty="0">
                <a:solidFill>
                  <a:srgbClr val="7030A0"/>
                </a:solidFill>
                <a:latin typeface="Times New Roman" panose="02020603050405020304" pitchFamily="18" charset="0"/>
                <a:ea typeface="+mn-ea"/>
                <a:cs typeface="Times New Roman" panose="02020603050405020304" pitchFamily="18" charset="0"/>
                <a:hlinkClick r:id="rId2"/>
              </a:rPr>
              <a:t>https://</a:t>
            </a:r>
            <a:r>
              <a:rPr lang="en-US" sz="2200" b="1" dirty="0" smtClean="0">
                <a:solidFill>
                  <a:srgbClr val="7030A0"/>
                </a:solidFill>
                <a:latin typeface="Times New Roman" panose="02020603050405020304" pitchFamily="18" charset="0"/>
                <a:ea typeface="+mn-ea"/>
                <a:cs typeface="Times New Roman" panose="02020603050405020304" pitchFamily="18" charset="0"/>
                <a:hlinkClick r:id="rId2"/>
              </a:rPr>
              <a:t>drive.google.com/file/d/11vP3Qes9rSvYlxNa-LPq7rhkH-QvVp_6/view</a:t>
            </a:r>
            <a:r>
              <a:rPr lang="ru-RU" sz="2200" b="1" dirty="0" smtClean="0">
                <a:solidFill>
                  <a:srgbClr val="7030A0"/>
                </a:solidFill>
                <a:latin typeface="Times New Roman" panose="02020603050405020304" pitchFamily="18" charset="0"/>
                <a:ea typeface="+mn-ea"/>
                <a:cs typeface="Times New Roman" panose="02020603050405020304" pitchFamily="18" charset="0"/>
              </a:rPr>
              <a:t/>
            </a:r>
            <a:br>
              <a:rPr lang="ru-RU" sz="2200" b="1" dirty="0" smtClean="0">
                <a:solidFill>
                  <a:srgbClr val="7030A0"/>
                </a:solidFill>
                <a:latin typeface="Times New Roman" panose="02020603050405020304" pitchFamily="18" charset="0"/>
                <a:ea typeface="+mn-ea"/>
                <a:cs typeface="Times New Roman" panose="02020603050405020304" pitchFamily="18" charset="0"/>
              </a:rPr>
            </a:br>
            <a:endParaRPr lang="ru-RU" sz="2200" b="1" dirty="0">
              <a:solidFill>
                <a:srgbClr val="7030A0"/>
              </a:solidFill>
              <a:latin typeface="Times New Roman" panose="02020603050405020304" pitchFamily="18" charset="0"/>
              <a:ea typeface="+mn-ea"/>
              <a:cs typeface="Times New Roman" panose="02020603050405020304" pitchFamily="18" charset="0"/>
            </a:endParaRPr>
          </a:p>
        </p:txBody>
      </p:sp>
      <p:sp>
        <p:nvSpPr>
          <p:cNvPr id="3" name="Объект 2">
            <a:extLst>
              <a:ext uri="{FF2B5EF4-FFF2-40B4-BE49-F238E27FC236}">
                <a16:creationId xmlns="" xmlns:a16="http://schemas.microsoft.com/office/drawing/2014/main" id="{03B1C512-F797-4249-9D07-4C905045F32B}"/>
              </a:ext>
            </a:extLst>
          </p:cNvPr>
          <p:cNvSpPr>
            <a:spLocks noGrp="1"/>
          </p:cNvSpPr>
          <p:nvPr>
            <p:ph idx="1"/>
          </p:nvPr>
        </p:nvSpPr>
        <p:spPr>
          <a:xfrm>
            <a:off x="353959" y="1976284"/>
            <a:ext cx="11518493" cy="3908322"/>
          </a:xfrm>
          <a:ln w="28575">
            <a:solidFill>
              <a:schemeClr val="accent1"/>
            </a:solidFill>
          </a:ln>
        </p:spPr>
        <p:txBody>
          <a:bodyPr>
            <a:normAutofit/>
          </a:bodyPr>
          <a:lstStyle/>
          <a:p>
            <a:pPr marL="0" indent="0">
              <a:buNone/>
            </a:pPr>
            <a:r>
              <a:rPr lang="ru-RU" dirty="0">
                <a:latin typeface="Times New Roman" panose="02020603050405020304" pitchFamily="18" charset="0"/>
                <a:cs typeface="Times New Roman" panose="02020603050405020304" pitchFamily="18" charset="0"/>
              </a:rPr>
              <a:t>Личные кабинеты учащихся и их родителей/законных представителей различаются набором возможностей. Поэтому у учащихся и родителей/законных представителей отличаются учётные данные, то есть у каждого – свой личный кабинет.</a:t>
            </a:r>
          </a:p>
        </p:txBody>
      </p:sp>
      <p:sp>
        <p:nvSpPr>
          <p:cNvPr id="4" name="Прямоугольник 3">
            <a:extLst>
              <a:ext uri="{FF2B5EF4-FFF2-40B4-BE49-F238E27FC236}">
                <a16:creationId xmlns="" xmlns:a16="http://schemas.microsoft.com/office/drawing/2014/main" id="{C0878A4B-4A21-4765-9477-206209C18B7A}"/>
              </a:ext>
            </a:extLst>
          </p:cNvPr>
          <p:cNvSpPr/>
          <p:nvPr/>
        </p:nvSpPr>
        <p:spPr>
          <a:xfrm>
            <a:off x="353959" y="4041058"/>
            <a:ext cx="11518493" cy="1386348"/>
          </a:xfrm>
          <a:prstGeom prst="rect">
            <a:avLst/>
          </a:prstGeom>
        </p:spPr>
        <p:txBody>
          <a:bodyPr vert="horz" lIns="91440" tIns="45720" rIns="91440" bIns="45720" rtlCol="0">
            <a:normAutofit/>
          </a:bodyPr>
          <a:lstStyle/>
          <a:p>
            <a:pPr>
              <a:lnSpc>
                <a:spcPct val="90000"/>
              </a:lnSpc>
              <a:spcBef>
                <a:spcPts val="1000"/>
              </a:spcBef>
            </a:pPr>
            <a:r>
              <a:rPr lang="ru-RU" sz="2800" dirty="0">
                <a:latin typeface="Times New Roman" panose="02020603050405020304" pitchFamily="18" charset="0"/>
                <a:cs typeface="Times New Roman" panose="02020603050405020304" pitchFamily="18" charset="0"/>
              </a:rPr>
              <a:t>Не допускайте попадания Ваших учётных данных третьим лицам – не передавайте их на чужие сайты, не публикуйте свои учётные данные в социальных сетях, не сообщайте их по телефону.</a:t>
            </a:r>
          </a:p>
        </p:txBody>
      </p:sp>
      <p:sp>
        <p:nvSpPr>
          <p:cNvPr id="5" name="Заголовок 1">
            <a:extLst>
              <a:ext uri="{FF2B5EF4-FFF2-40B4-BE49-F238E27FC236}">
                <a16:creationId xmlns="" xmlns:a16="http://schemas.microsoft.com/office/drawing/2014/main" id="{F21C3401-E518-42E5-AE49-314CFD4B9A65}"/>
              </a:ext>
            </a:extLst>
          </p:cNvPr>
          <p:cNvSpPr txBox="1">
            <a:spLocks/>
          </p:cNvSpPr>
          <p:nvPr/>
        </p:nvSpPr>
        <p:spPr>
          <a:xfrm>
            <a:off x="353960" y="2138516"/>
            <a:ext cx="11105538" cy="26989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dirty="0" smtClean="0">
              <a:solidFill>
                <a:srgbClr val="FF0000"/>
              </a:solidFill>
              <a:latin typeface="Times New Roman" panose="02020603050405020304" pitchFamily="18" charset="0"/>
              <a:cs typeface="Times New Roman" panose="02020603050405020304" pitchFamily="18" charset="0"/>
            </a:endParaRPr>
          </a:p>
          <a:p>
            <a:r>
              <a:rPr lang="ru-RU" dirty="0" smtClean="0">
                <a:solidFill>
                  <a:srgbClr val="FF0000"/>
                </a:solidFill>
                <a:latin typeface="Times New Roman" panose="02020603050405020304" pitchFamily="18" charset="0"/>
                <a:cs typeface="Times New Roman" panose="02020603050405020304" pitchFamily="18" charset="0"/>
              </a:rPr>
              <a:t>Важно</a:t>
            </a:r>
            <a:r>
              <a:rPr lang="ru-RU"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61668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 xmlns:a16="http://schemas.microsoft.com/office/drawing/2014/main" id="{F21C3401-E518-42E5-AE49-314CFD4B9A65}"/>
              </a:ext>
            </a:extLst>
          </p:cNvPr>
          <p:cNvSpPr txBox="1">
            <a:spLocks/>
          </p:cNvSpPr>
          <p:nvPr/>
        </p:nvSpPr>
        <p:spPr>
          <a:xfrm>
            <a:off x="943896" y="4484808"/>
            <a:ext cx="10515600" cy="64633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dirty="0"/>
          </a:p>
        </p:txBody>
      </p:sp>
      <p:pic>
        <p:nvPicPr>
          <p:cNvPr id="3" name="Рисунок 2"/>
          <p:cNvPicPr>
            <a:picLocks noChangeAspect="1"/>
          </p:cNvPicPr>
          <p:nvPr/>
        </p:nvPicPr>
        <p:blipFill>
          <a:blip r:embed="rId2"/>
          <a:stretch>
            <a:fillRect/>
          </a:stretch>
        </p:blipFill>
        <p:spPr>
          <a:xfrm>
            <a:off x="328168" y="1050909"/>
            <a:ext cx="7798193" cy="5467586"/>
          </a:xfrm>
          <a:prstGeom prst="rect">
            <a:avLst/>
          </a:prstGeom>
          <a:ln w="28575">
            <a:solidFill>
              <a:schemeClr val="accent1"/>
            </a:solidFill>
          </a:ln>
        </p:spPr>
      </p:pic>
      <p:pic>
        <p:nvPicPr>
          <p:cNvPr id="4" name="Рисунок 3"/>
          <p:cNvPicPr/>
          <p:nvPr/>
        </p:nvPicPr>
        <p:blipFill>
          <a:blip r:embed="rId3"/>
          <a:stretch>
            <a:fillRect/>
          </a:stretch>
        </p:blipFill>
        <p:spPr>
          <a:xfrm>
            <a:off x="8530697" y="1050909"/>
            <a:ext cx="3333135" cy="5467586"/>
          </a:xfrm>
          <a:prstGeom prst="rect">
            <a:avLst/>
          </a:prstGeom>
          <a:ln w="28575">
            <a:solidFill>
              <a:schemeClr val="accent1"/>
            </a:solidFill>
          </a:ln>
        </p:spPr>
      </p:pic>
      <p:sp>
        <p:nvSpPr>
          <p:cNvPr id="6" name="Заголовок 1">
            <a:extLst>
              <a:ext uri="{FF2B5EF4-FFF2-40B4-BE49-F238E27FC236}">
                <a16:creationId xmlns="" xmlns:a16="http://schemas.microsoft.com/office/drawing/2014/main" id="{C5B2FDA3-5D03-4F76-9FB3-C65431F1EFED}"/>
              </a:ext>
            </a:extLst>
          </p:cNvPr>
          <p:cNvSpPr>
            <a:spLocks noGrp="1"/>
          </p:cNvSpPr>
          <p:nvPr>
            <p:ph type="title"/>
          </p:nvPr>
        </p:nvSpPr>
        <p:spPr>
          <a:xfrm>
            <a:off x="855405" y="105031"/>
            <a:ext cx="10515600" cy="809369"/>
          </a:xfrm>
        </p:spPr>
        <p:txBody>
          <a:bodyPr>
            <a:normAutofit/>
          </a:bodyPr>
          <a:lstStyle/>
          <a:p>
            <a:pPr algn="ctr"/>
            <a:r>
              <a:rPr lang="ru-RU" sz="3600" b="1" dirty="0">
                <a:solidFill>
                  <a:srgbClr val="7030A0"/>
                </a:solidFill>
                <a:latin typeface="Times New Roman" panose="02020603050405020304" pitchFamily="18" charset="0"/>
                <a:ea typeface="+mn-ea"/>
                <a:cs typeface="Times New Roman" panose="02020603050405020304" pitchFamily="18" charset="0"/>
              </a:rPr>
              <a:t>Веб-версия и мобильное приложение (МП)</a:t>
            </a:r>
          </a:p>
        </p:txBody>
      </p:sp>
    </p:spTree>
    <p:extLst>
      <p:ext uri="{BB962C8B-B14F-4D97-AF65-F5344CB8AC3E}">
        <p14:creationId xmlns:p14="http://schemas.microsoft.com/office/powerpoint/2010/main" val="3278226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C877BB1-6157-4C8B-9E3E-4D06DDB65529}"/>
              </a:ext>
            </a:extLst>
          </p:cNvPr>
          <p:cNvSpPr>
            <a:spLocks noGrp="1"/>
          </p:cNvSpPr>
          <p:nvPr>
            <p:ph type="title"/>
          </p:nvPr>
        </p:nvSpPr>
        <p:spPr>
          <a:xfrm>
            <a:off x="1517470" y="10633"/>
            <a:ext cx="9400360" cy="879195"/>
          </a:xfrm>
        </p:spPr>
        <p:txBody>
          <a:bodyPr>
            <a:normAutofit/>
          </a:bodyPr>
          <a:lstStyle/>
          <a:p>
            <a:pPr algn="ctr"/>
            <a:r>
              <a:rPr lang="ru-RU" sz="3600" b="1" dirty="0">
                <a:solidFill>
                  <a:srgbClr val="7030A0"/>
                </a:solidFill>
                <a:latin typeface="Times New Roman" panose="02020603050405020304" pitchFamily="18" charset="0"/>
                <a:ea typeface="+mn-ea"/>
                <a:cs typeface="Times New Roman" panose="02020603050405020304" pitchFamily="18" charset="0"/>
              </a:rPr>
              <a:t>В ЭД доступен рабочий стол с разделами:</a:t>
            </a:r>
          </a:p>
        </p:txBody>
      </p:sp>
      <p:sp>
        <p:nvSpPr>
          <p:cNvPr id="3" name="Объект 2">
            <a:extLst>
              <a:ext uri="{FF2B5EF4-FFF2-40B4-BE49-F238E27FC236}">
                <a16:creationId xmlns="" xmlns:a16="http://schemas.microsoft.com/office/drawing/2014/main" id="{03B1C512-F797-4249-9D07-4C905045F32B}"/>
              </a:ext>
            </a:extLst>
          </p:cNvPr>
          <p:cNvSpPr>
            <a:spLocks noGrp="1"/>
          </p:cNvSpPr>
          <p:nvPr>
            <p:ph idx="1"/>
          </p:nvPr>
        </p:nvSpPr>
        <p:spPr>
          <a:xfrm>
            <a:off x="838200" y="2998839"/>
            <a:ext cx="10515600" cy="3612022"/>
          </a:xfrm>
        </p:spPr>
        <p:txBody>
          <a:bodyPr>
            <a:normAutofit/>
          </a:bodyPr>
          <a:lstStyle/>
          <a:p>
            <a:endParaRPr lang="ru-RU" dirty="0"/>
          </a:p>
          <a:p>
            <a:endParaRPr lang="ru-RU" dirty="0"/>
          </a:p>
          <a:p>
            <a:endParaRPr lang="ru-RU" dirty="0"/>
          </a:p>
          <a:p>
            <a:endParaRPr lang="ru-RU" dirty="0"/>
          </a:p>
          <a:p>
            <a:endParaRPr lang="ru-RU" dirty="0"/>
          </a:p>
          <a:p>
            <a:endParaRPr lang="ru-RU" dirty="0"/>
          </a:p>
        </p:txBody>
      </p:sp>
      <p:pic>
        <p:nvPicPr>
          <p:cNvPr id="4" name="Рисунок 3"/>
          <p:cNvPicPr>
            <a:picLocks noChangeAspect="1"/>
          </p:cNvPicPr>
          <p:nvPr/>
        </p:nvPicPr>
        <p:blipFill>
          <a:blip r:embed="rId2"/>
          <a:stretch>
            <a:fillRect/>
          </a:stretch>
        </p:blipFill>
        <p:spPr>
          <a:xfrm>
            <a:off x="672789" y="889828"/>
            <a:ext cx="10846421" cy="4179961"/>
          </a:xfrm>
          <a:prstGeom prst="rect">
            <a:avLst/>
          </a:prstGeom>
          <a:ln w="28575">
            <a:solidFill>
              <a:schemeClr val="accent1"/>
            </a:solidFill>
          </a:ln>
        </p:spPr>
      </p:pic>
      <p:pic>
        <p:nvPicPr>
          <p:cNvPr id="6" name="Рисунок 5"/>
          <p:cNvPicPr/>
          <p:nvPr/>
        </p:nvPicPr>
        <p:blipFill>
          <a:blip r:embed="rId3"/>
          <a:stretch>
            <a:fillRect/>
          </a:stretch>
        </p:blipFill>
        <p:spPr>
          <a:xfrm>
            <a:off x="1953440" y="5442156"/>
            <a:ext cx="7954297" cy="1168705"/>
          </a:xfrm>
          <a:prstGeom prst="rect">
            <a:avLst/>
          </a:prstGeom>
          <a:ln w="28575">
            <a:solidFill>
              <a:schemeClr val="accent1"/>
            </a:solidFill>
          </a:ln>
        </p:spPr>
      </p:pic>
    </p:spTree>
    <p:extLst>
      <p:ext uri="{BB962C8B-B14F-4D97-AF65-F5344CB8AC3E}">
        <p14:creationId xmlns:p14="http://schemas.microsoft.com/office/powerpoint/2010/main" val="158178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9AE32E20-F181-42C8-9671-385A490CF8E9}"/>
              </a:ext>
            </a:extLst>
          </p:cNvPr>
          <p:cNvSpPr>
            <a:spLocks noGrp="1"/>
          </p:cNvSpPr>
          <p:nvPr>
            <p:ph idx="1"/>
          </p:nvPr>
        </p:nvSpPr>
        <p:spPr>
          <a:xfrm>
            <a:off x="376596" y="781665"/>
            <a:ext cx="11672835" cy="1769806"/>
          </a:xfrm>
          <a:ln w="28575">
            <a:solidFill>
              <a:schemeClr val="accent1"/>
            </a:solidFill>
          </a:ln>
        </p:spPr>
        <p:txBody>
          <a:bodyPr>
            <a:normAutofit fontScale="92500"/>
          </a:bodyPr>
          <a:lstStyle/>
          <a:p>
            <a:pPr marL="0" indent="0" algn="just">
              <a:buNone/>
            </a:pPr>
            <a:r>
              <a:rPr lang="ru-RU" sz="2400" dirty="0">
                <a:latin typeface="Times New Roman" panose="02020603050405020304" pitchFamily="18" charset="0"/>
                <a:cs typeface="Times New Roman" panose="02020603050405020304" pitchFamily="18" charset="0"/>
              </a:rPr>
              <a:t>Через данный раздел пользователь может связаться с учителями, классным руководителем, администрацией школы, другими родителями через встроенный мессенджер. Для этого на рабочем столе расположена вкладка «Личные сообщения». Чтобы создать чат, необходимо нажать на кнопку «Новый чат». Далее выбрать одного человека или группу пользователей. После этого вверху экрана будет доступна кнопка «Перейти к чату».</a:t>
            </a:r>
          </a:p>
        </p:txBody>
      </p:sp>
      <p:sp>
        <p:nvSpPr>
          <p:cNvPr id="2" name="Прямоугольник 1"/>
          <p:cNvSpPr/>
          <p:nvPr/>
        </p:nvSpPr>
        <p:spPr>
          <a:xfrm>
            <a:off x="2341562" y="76340"/>
            <a:ext cx="7054877" cy="646331"/>
          </a:xfrm>
          <a:prstGeom prst="rect">
            <a:avLst/>
          </a:prstGeom>
        </p:spPr>
        <p:txBody>
          <a:bodyPr wrap="square">
            <a:spAutoFit/>
          </a:bodyPr>
          <a:lstStyle/>
          <a:p>
            <a:pPr algn="ctr"/>
            <a:r>
              <a:rPr lang="ru-RU" sz="3600" b="1" dirty="0">
                <a:solidFill>
                  <a:srgbClr val="7030A0"/>
                </a:solidFill>
                <a:latin typeface="Times New Roman" panose="02020603050405020304" pitchFamily="18" charset="0"/>
                <a:cs typeface="Times New Roman" panose="02020603050405020304" pitchFamily="18" charset="0"/>
              </a:rPr>
              <a:t>Личные сообщения (веб-версия)</a:t>
            </a:r>
          </a:p>
        </p:txBody>
      </p:sp>
      <p:pic>
        <p:nvPicPr>
          <p:cNvPr id="4" name="Рисунок 3"/>
          <p:cNvPicPr>
            <a:picLocks noChangeAspect="1"/>
          </p:cNvPicPr>
          <p:nvPr/>
        </p:nvPicPr>
        <p:blipFill>
          <a:blip r:embed="rId2"/>
          <a:stretch>
            <a:fillRect/>
          </a:stretch>
        </p:blipFill>
        <p:spPr>
          <a:xfrm>
            <a:off x="4173789" y="2669458"/>
            <a:ext cx="7530337" cy="3354029"/>
          </a:xfrm>
          <a:prstGeom prst="rect">
            <a:avLst/>
          </a:prstGeom>
          <a:ln w="28575">
            <a:solidFill>
              <a:schemeClr val="accent1"/>
            </a:solidFill>
          </a:ln>
        </p:spPr>
      </p:pic>
      <p:pic>
        <p:nvPicPr>
          <p:cNvPr id="5" name="Рисунок 4"/>
          <p:cNvPicPr>
            <a:picLocks noChangeAspect="1"/>
          </p:cNvPicPr>
          <p:nvPr/>
        </p:nvPicPr>
        <p:blipFill>
          <a:blip r:embed="rId3"/>
          <a:stretch>
            <a:fillRect/>
          </a:stretch>
        </p:blipFill>
        <p:spPr>
          <a:xfrm>
            <a:off x="376596" y="3642852"/>
            <a:ext cx="7594387" cy="3052916"/>
          </a:xfrm>
          <a:prstGeom prst="rect">
            <a:avLst/>
          </a:prstGeom>
          <a:ln w="28575">
            <a:solidFill>
              <a:schemeClr val="accent1"/>
            </a:solidFill>
          </a:ln>
        </p:spPr>
      </p:pic>
    </p:spTree>
    <p:extLst>
      <p:ext uri="{BB962C8B-B14F-4D97-AF65-F5344CB8AC3E}">
        <p14:creationId xmlns:p14="http://schemas.microsoft.com/office/powerpoint/2010/main" val="268269316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1543</TotalTime>
  <Words>961</Words>
  <Application>Microsoft Office PowerPoint</Application>
  <PresentationFormat>Широкоэкранный</PresentationFormat>
  <Paragraphs>107</Paragraphs>
  <Slides>33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33</vt:i4>
      </vt:variant>
    </vt:vector>
  </HeadingPairs>
  <TitlesOfParts>
    <vt:vector size="38" baseType="lpstr">
      <vt:lpstr>Arial</vt:lpstr>
      <vt:lpstr>Calibri</vt:lpstr>
      <vt:lpstr>Calibri Light</vt:lpstr>
      <vt:lpstr>Times New Roman</vt:lpstr>
      <vt:lpstr>Тема Office</vt:lpstr>
      <vt:lpstr>  </vt:lpstr>
      <vt:lpstr>Презентация PowerPoint</vt:lpstr>
      <vt:lpstr>Презентация PowerPoint</vt:lpstr>
      <vt:lpstr>Презентация PowerPoint</vt:lpstr>
      <vt:lpstr>Презентация PowerPoint</vt:lpstr>
      <vt:lpstr>Зачем ЭПОС.Школа предлагает разные личные кабинеты для родителей и учащихся? https://drive.google.com/file/d/11vP3Qes9rSvYlxNa-LPq7rhkH-QvVp_6/view </vt:lpstr>
      <vt:lpstr>Веб-версия и мобильное приложение (МП)</vt:lpstr>
      <vt:lpstr>В ЭД доступен рабочий стол с разделами:</vt:lpstr>
      <vt:lpstr>Презентация PowerPoint</vt:lpstr>
      <vt:lpstr>Презентация PowerPoint</vt:lpstr>
      <vt:lpstr>В разделе «Дневник» (веб-версия) представлено пять вкладок:</vt:lpstr>
      <vt:lpstr>Дневник</vt:lpstr>
      <vt:lpstr>Презентация PowerPoint</vt:lpstr>
      <vt:lpstr>Домашнее задание, классная работа</vt:lpstr>
      <vt:lpstr>Уведомление об отсутствии </vt:lpstr>
      <vt:lpstr>Расписание уроков</vt:lpstr>
      <vt:lpstr>Режим пребывания</vt:lpstr>
      <vt:lpstr>Раздел «Дневник» (МП)</vt:lpstr>
      <vt:lpstr>Просмотр истории Классной работы/Домашнего задания </vt:lpstr>
      <vt:lpstr>Календарь</vt:lpstr>
      <vt:lpstr>В разделе «Оценки» (веб-версия)  представлено четыре вкладки:</vt:lpstr>
      <vt:lpstr>Все оценки</vt:lpstr>
      <vt:lpstr>Итоговые оценки</vt:lpstr>
      <vt:lpstr>Динамика успеваемости</vt:lpstr>
      <vt:lpstr>Непрохождение промежуточной аттестации</vt:lpstr>
      <vt:lpstr>Раздел «Успеваемость» (МП)</vt:lpstr>
      <vt:lpstr>«Все оценки» (МП)</vt:lpstr>
      <vt:lpstr>«Итоговые оценки» (МП)</vt:lpstr>
      <vt:lpstr>В разделе «Образование» представлено три вкладки:</vt:lpstr>
      <vt:lpstr>Рабочие программы</vt:lpstr>
      <vt:lpstr>Учебный план</vt:lpstr>
      <vt:lpstr>Календарный учебный график </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Возможности ЭПОС.Школа для родителей</dc:title>
  <dc:creator>Петрова Анфиса Викторовна</dc:creator>
  <cp:lastModifiedBy>Пользователь</cp:lastModifiedBy>
  <cp:revision>79</cp:revision>
  <dcterms:created xsi:type="dcterms:W3CDTF">2019-10-02T05:05:10Z</dcterms:created>
  <dcterms:modified xsi:type="dcterms:W3CDTF">2021-02-08T04:30:39Z</dcterms:modified>
</cp:coreProperties>
</file>