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7" r:id="rId1"/>
  </p:sldMasterIdLst>
  <p:sldIdLst>
    <p:sldId id="256" r:id="rId2"/>
    <p:sldId id="257" r:id="rId3"/>
    <p:sldId id="258" r:id="rId4"/>
    <p:sldId id="272" r:id="rId5"/>
    <p:sldId id="273" r:id="rId6"/>
    <p:sldId id="268" r:id="rId7"/>
    <p:sldId id="269" r:id="rId8"/>
    <p:sldId id="270" r:id="rId9"/>
    <p:sldId id="271" r:id="rId10"/>
    <p:sldId id="263" r:id="rId11"/>
    <p:sldId id="264" r:id="rId12"/>
    <p:sldId id="265" r:id="rId13"/>
    <p:sldId id="266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26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4D926BC-8E78-4CCF-A7B2-8DF8460C404D}" type="datetime1">
              <a:rPr lang="en-US" smtClean="0"/>
              <a:pPr/>
              <a:t>12/19/2018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285992"/>
            <a:ext cx="4572000" cy="1748736"/>
          </a:xfrm>
        </p:spPr>
        <p:txBody>
          <a:bodyPr>
            <a:normAutofit/>
          </a:bodyPr>
          <a:lstStyle/>
          <a:p>
            <a:pPr algn="ctr"/>
            <a:r>
              <a:rPr lang="ru-RU" sz="3200" b="1" i="1" u="sng" dirty="0" smtClean="0">
                <a:solidFill>
                  <a:schemeClr val="accent2">
                    <a:lumMod val="75000"/>
                  </a:schemeClr>
                </a:solidFill>
              </a:rPr>
              <a:t>Оформление  </a:t>
            </a:r>
            <a:br>
              <a:rPr lang="ru-RU" sz="3200" b="1" i="1" u="sng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3200" b="1" i="1" u="sng" dirty="0" smtClean="0">
                <a:solidFill>
                  <a:schemeClr val="accent2">
                    <a:lumMod val="75000"/>
                  </a:schemeClr>
                </a:solidFill>
              </a:rPr>
              <a:t> реферата </a:t>
            </a:r>
            <a:endParaRPr lang="ru-RU" sz="3200" b="1" i="1" u="sng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36096" y="3645024"/>
            <a:ext cx="2808312" cy="2377936"/>
          </a:xfrm>
        </p:spPr>
        <p:txBody>
          <a:bodyPr>
            <a:normAutofit/>
          </a:bodyPr>
          <a:lstStyle/>
          <a:p>
            <a:pPr algn="just"/>
            <a:r>
              <a:rPr lang="ru-RU" sz="2000" b="1" dirty="0">
                <a:solidFill>
                  <a:schemeClr val="accent2"/>
                </a:solidFill>
              </a:rPr>
              <a:t>Самойленко Л.В.</a:t>
            </a:r>
          </a:p>
          <a:p>
            <a:pPr algn="just"/>
            <a:r>
              <a:rPr lang="ru-RU" sz="2000" b="1" dirty="0">
                <a:solidFill>
                  <a:schemeClr val="accent2"/>
                </a:solidFill>
              </a:rPr>
              <a:t>Учитель биологии</a:t>
            </a:r>
          </a:p>
          <a:p>
            <a:pPr algn="just"/>
            <a:r>
              <a:rPr lang="ru-RU" sz="2000" b="1" dirty="0">
                <a:solidFill>
                  <a:schemeClr val="accent2"/>
                </a:solidFill>
              </a:rPr>
              <a:t>Высшей квалификационной </a:t>
            </a:r>
          </a:p>
          <a:p>
            <a:pPr algn="just"/>
            <a:r>
              <a:rPr lang="ru-RU" sz="2000" b="1" dirty="0" smtClean="0">
                <a:solidFill>
                  <a:schemeClr val="accent2"/>
                </a:solidFill>
              </a:rPr>
              <a:t>категории</a:t>
            </a:r>
            <a:r>
              <a:rPr lang="ru-RU" sz="2000" b="1" dirty="0">
                <a:solidFill>
                  <a:schemeClr val="accent2"/>
                </a:solidFill>
              </a:rPr>
              <a:t>.</a:t>
            </a:r>
          </a:p>
          <a:p>
            <a:pPr algn="just"/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928794" y="6215082"/>
            <a:ext cx="4572000" cy="6429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г. Березники</a:t>
            </a:r>
            <a:r>
              <a:rPr kumimoji="0" lang="ru-RU" sz="2400" strike="noStrike" kern="1200" cap="none" spc="0" normalizeH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2018</a:t>
            </a:r>
            <a:endParaRPr kumimoji="0" lang="ru-RU" sz="2400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0633573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548680"/>
            <a:ext cx="8208912" cy="11430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Цитаты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28662" y="1714488"/>
            <a:ext cx="7429552" cy="442915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i="1" dirty="0" smtClean="0"/>
              <a:t>	«В сентябре проведена установочная конференция НОУ, где были подведены итоги работы с апреля по август за прошлый учебный год» [7, с. 5].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</a:p>
          <a:p>
            <a:pPr>
              <a:buNone/>
            </a:pPr>
            <a:r>
              <a:rPr lang="ru-RU" dirty="0" smtClean="0"/>
              <a:t>	«…проведена установочная конференция НОУ, где были подве­дены итоги работы с апреля по август за прошлый учебный год» [7, с. 5]. </a:t>
            </a:r>
          </a:p>
          <a:p>
            <a:pPr>
              <a:buNone/>
            </a:pPr>
            <a:r>
              <a:rPr lang="ru-RU" dirty="0" smtClean="0"/>
              <a:t>	«В сентябре проведена установочная конференция НОУ, где были подведены итоги работы… за прошлый учебный год» [7, с. 5]. </a:t>
            </a:r>
          </a:p>
          <a:p>
            <a:pPr>
              <a:buNone/>
            </a:pPr>
            <a:r>
              <a:rPr lang="ru-RU" dirty="0" smtClean="0"/>
              <a:t>	«В сентябре проведена установочная конференция НОУ, где были подведены итоги работы…» [7, с. 5].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14414" y="1571612"/>
            <a:ext cx="7143800" cy="14287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214414" y="3071810"/>
            <a:ext cx="7143800" cy="30003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1186363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714356"/>
            <a:ext cx="7024744" cy="1143000"/>
          </a:xfrm>
        </p:spPr>
        <p:txBody>
          <a:bodyPr/>
          <a:lstStyle/>
          <a:p>
            <a:pPr algn="ctr"/>
            <a:r>
              <a:rPr lang="ru-RU" b="1" dirty="0" smtClean="0"/>
              <a:t>Оформление таблицы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00100" y="2214554"/>
            <a:ext cx="6777317" cy="3508977"/>
          </a:xfrm>
        </p:spPr>
        <p:txBody>
          <a:bodyPr/>
          <a:lstStyle/>
          <a:p>
            <a:pPr marL="68580" indent="0" algn="ctr">
              <a:buNone/>
            </a:pPr>
            <a:r>
              <a:rPr lang="ru-RU" b="1" dirty="0" smtClean="0"/>
              <a:t>Сравнительная характеристика клеток растения и животного</a:t>
            </a:r>
          </a:p>
          <a:p>
            <a:pPr marL="68580" indent="0" algn="ctr">
              <a:buNone/>
            </a:pPr>
            <a:endParaRPr lang="ru-RU" b="1" dirty="0" smtClean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863080" y="2357430"/>
            <a:ext cx="828092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ru-RU" b="1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714349" y="3286124"/>
          <a:ext cx="7715304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1768"/>
                <a:gridCol w="2571768"/>
                <a:gridCol w="2571768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Признаки для сравнения</a:t>
                      </a:r>
                      <a:endParaRPr lang="ru-RU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Клетка растения </a:t>
                      </a:r>
                      <a:endParaRPr lang="ru-RU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Клетка животного</a:t>
                      </a:r>
                      <a:endParaRPr lang="ru-RU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25297375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08912" cy="1143000"/>
          </a:xfrm>
        </p:spPr>
        <p:txBody>
          <a:bodyPr/>
          <a:lstStyle/>
          <a:p>
            <a:pPr algn="ctr"/>
            <a:r>
              <a:rPr lang="ru-RU" b="1" dirty="0" smtClean="0"/>
              <a:t>Ссылки на приложения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00100" y="1785926"/>
            <a:ext cx="7416824" cy="1585886"/>
          </a:xfrm>
          <a:ln w="15875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68580" indent="0">
              <a:buNone/>
            </a:pPr>
            <a:r>
              <a:rPr lang="ru-RU" b="1" dirty="0" smtClean="0"/>
              <a:t>Результаты эксперимента по влиянию света на развитие растений представлены в таблице 4 «Зависимость процесса развития растений от освещения» (Приложение 2). </a:t>
            </a:r>
          </a:p>
        </p:txBody>
      </p:sp>
    </p:spTree>
    <p:extLst>
      <p:ext uri="{BB962C8B-B14F-4D97-AF65-F5344CB8AC3E}">
        <p14:creationId xmlns="" xmlns:p14="http://schemas.microsoft.com/office/powerpoint/2010/main" val="234938729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71480"/>
            <a:ext cx="828092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Оформление раздела</a:t>
            </a:r>
            <a:br>
              <a:rPr lang="ru-RU" b="1" dirty="0" smtClean="0"/>
            </a:br>
            <a:r>
              <a:rPr lang="ru-RU" b="1" dirty="0" smtClean="0"/>
              <a:t>«Библиография»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7224" y="1714488"/>
            <a:ext cx="7747224" cy="459483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400" dirty="0" smtClean="0"/>
              <a:t>1</a:t>
            </a:r>
            <a:r>
              <a:rPr lang="ru-RU" sz="1500" dirty="0" smtClean="0"/>
              <a:t>. Афиногенов А.М., Сахарова О.П., Ященко И.В. Московская региональная олимпиада школьников 2007/2008 учебный год. – М.: МИОО, 2008. – 368 с. </a:t>
            </a:r>
          </a:p>
          <a:p>
            <a:pPr>
              <a:buNone/>
            </a:pPr>
            <a:r>
              <a:rPr lang="ru-RU" sz="1500" dirty="0" smtClean="0"/>
              <a:t>2. Зверева В.И. Методические рекомендации руководителям образовательных учреждений по анализу итогов учебного года //Завуч, 2003. № 8. С.3–46. </a:t>
            </a:r>
          </a:p>
          <a:p>
            <a:pPr>
              <a:buNone/>
            </a:pPr>
            <a:r>
              <a:rPr lang="ru-RU" sz="1500" dirty="0" smtClean="0"/>
              <a:t>3. Инструктивно-методические рекомендации к 2008/2009 учебному году // Серия: «Инструктивно-методическое обеспечение содержания образования в Москве». – М.: Центр «Школьная книга», 2008. – 512 с. </a:t>
            </a:r>
          </a:p>
          <a:p>
            <a:pPr>
              <a:buNone/>
            </a:pPr>
            <a:r>
              <a:rPr lang="ru-RU" sz="1500" dirty="0" smtClean="0"/>
              <a:t>4. Модернизация московского образования: механизмы развития и обновления. Выпуск 5 // Серия: «Инструктивно-методическое обеспечение содержания образования в Москве» / Отв. редактор Л.Е. </a:t>
            </a:r>
            <a:r>
              <a:rPr lang="ru-RU" sz="1500" dirty="0" err="1" smtClean="0"/>
              <a:t>Курнешова</a:t>
            </a:r>
            <a:r>
              <a:rPr lang="ru-RU" sz="1500" dirty="0" smtClean="0"/>
              <a:t>. – М.: Центр «Школьная книга», 2006. – 240 с. </a:t>
            </a:r>
          </a:p>
          <a:p>
            <a:pPr>
              <a:buNone/>
            </a:pPr>
            <a:r>
              <a:rPr lang="ru-RU" sz="1500" dirty="0" smtClean="0"/>
              <a:t>5. Московская Школа будущего: Альбом // Сост. и общ. ред. Л.В. </a:t>
            </a:r>
            <a:r>
              <a:rPr lang="ru-RU" sz="1500" dirty="0" err="1" smtClean="0"/>
              <a:t>Голубцова</a:t>
            </a:r>
            <a:r>
              <a:rPr lang="ru-RU" sz="1500" dirty="0" smtClean="0"/>
              <a:t>, канд. </a:t>
            </a:r>
            <a:r>
              <a:rPr lang="ru-RU" sz="1500" dirty="0" err="1" smtClean="0"/>
              <a:t>филол</a:t>
            </a:r>
            <a:r>
              <a:rPr lang="ru-RU" sz="1500" dirty="0" smtClean="0"/>
              <a:t>. наук, директор «Пушкинского института», М.В. </a:t>
            </a:r>
            <a:r>
              <a:rPr lang="ru-RU" sz="1500" dirty="0" err="1" smtClean="0"/>
              <a:t>Половкова</a:t>
            </a:r>
            <a:r>
              <a:rPr lang="ru-RU" sz="1500" dirty="0" smtClean="0"/>
              <a:t>, канд. психол. наук, зам. директора НИИ ИСРОО – М.: Пушкинский институт, 2007. – 360 с. </a:t>
            </a:r>
          </a:p>
          <a:p>
            <a:pPr>
              <a:buNone/>
            </a:pPr>
            <a:r>
              <a:rPr lang="en-US" sz="1500" dirty="0" smtClean="0"/>
              <a:t>6. http://shhg152.kros.ru/p12aa1.html</a:t>
            </a:r>
            <a:endParaRPr lang="ru-RU" sz="1500" dirty="0" smtClean="0"/>
          </a:p>
        </p:txBody>
      </p:sp>
    </p:spTree>
    <p:extLst>
      <p:ext uri="{BB962C8B-B14F-4D97-AF65-F5344CB8AC3E}">
        <p14:creationId xmlns="" xmlns:p14="http://schemas.microsoft.com/office/powerpoint/2010/main" val="234854525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500042"/>
            <a:ext cx="7024744" cy="1643074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/>
              <a:t>Общие требования к оформлению реферата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2071678"/>
            <a:ext cx="7200916" cy="4381658"/>
          </a:xfrm>
        </p:spPr>
        <p:txBody>
          <a:bodyPr>
            <a:normAutofit fontScale="70000" lnSpcReduction="20000"/>
          </a:bodyPr>
          <a:lstStyle/>
          <a:p>
            <a:r>
              <a:rPr lang="ru-RU" sz="2600" dirty="0" smtClean="0"/>
              <a:t>1. Реферат должен быть напечатан на компьютере и сохранен в элек­тронном виде на диске. </a:t>
            </a:r>
          </a:p>
          <a:p>
            <a:r>
              <a:rPr lang="ru-RU" sz="2600" dirty="0" smtClean="0"/>
              <a:t>2. Все страницы должны быть скреплены между собой. </a:t>
            </a:r>
          </a:p>
          <a:p>
            <a:r>
              <a:rPr lang="ru-RU" sz="2600" dirty="0" smtClean="0"/>
              <a:t>3. Работа помещается в папку. </a:t>
            </a:r>
          </a:p>
          <a:p>
            <a:r>
              <a:rPr lang="ru-RU" sz="2600" dirty="0" smtClean="0"/>
              <a:t>4. Используется белая бумага формата А4. </a:t>
            </a:r>
          </a:p>
          <a:p>
            <a:r>
              <a:rPr lang="ru-RU" sz="2600" dirty="0" smtClean="0"/>
              <a:t>5. Текст должен быть напечатан только с одной стороны листа. </a:t>
            </a:r>
          </a:p>
          <a:p>
            <a:r>
              <a:rPr lang="ru-RU" sz="2600" dirty="0" smtClean="0"/>
              <a:t>6. Используется черная краска. </a:t>
            </a:r>
          </a:p>
          <a:p>
            <a:r>
              <a:rPr lang="ru-RU" sz="2600" dirty="0" smtClean="0"/>
              <a:t>7. Шрифт: </a:t>
            </a:r>
            <a:r>
              <a:rPr lang="ru-RU" sz="2600" dirty="0" err="1" smtClean="0"/>
              <a:t>Тimes</a:t>
            </a:r>
            <a:r>
              <a:rPr lang="ru-RU" sz="2600" dirty="0" smtClean="0"/>
              <a:t> </a:t>
            </a:r>
            <a:r>
              <a:rPr lang="ru-RU" sz="2600" dirty="0" err="1" smtClean="0"/>
              <a:t>New</a:t>
            </a:r>
            <a:r>
              <a:rPr lang="ru-RU" sz="2600" dirty="0" smtClean="0"/>
              <a:t> </a:t>
            </a:r>
            <a:r>
              <a:rPr lang="ru-RU" sz="2600" dirty="0" err="1" smtClean="0"/>
              <a:t>Roman</a:t>
            </a:r>
            <a:r>
              <a:rPr lang="ru-RU" sz="2600" dirty="0" smtClean="0"/>
              <a:t>, размер 14, полуторный интервал между строками, автоматический перенос слов. </a:t>
            </a:r>
          </a:p>
          <a:p>
            <a:r>
              <a:rPr lang="ru-RU" sz="2600" dirty="0" smtClean="0"/>
              <a:t>8. Поля: слева 3 см, остальные 2 см. </a:t>
            </a:r>
          </a:p>
          <a:p>
            <a:r>
              <a:rPr lang="ru-RU" sz="2600" dirty="0" smtClean="0"/>
              <a:t>9. Выравнивание текста по ширине страницы. </a:t>
            </a:r>
          </a:p>
          <a:p>
            <a:r>
              <a:rPr lang="ru-RU" sz="2600" dirty="0" smtClean="0"/>
              <a:t>10. Номера страниц – справа, внизу страницы. Титульный лист считает­ся первой страницей, но номер страницы на нем не ставится. </a:t>
            </a:r>
          </a:p>
          <a:p>
            <a:endParaRPr lang="ru-RU" dirty="0" smtClean="0"/>
          </a:p>
          <a:p>
            <a:endParaRPr lang="ru-RU" dirty="0" smtClean="0"/>
          </a:p>
          <a:p>
            <a:pPr marL="6858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20496886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0"/>
            <a:ext cx="7100292" cy="214314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/>
              <a:t>Общие требования к оформлению реферата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28662" y="2143116"/>
            <a:ext cx="7344932" cy="3429024"/>
          </a:xfrm>
        </p:spPr>
        <p:txBody>
          <a:bodyPr>
            <a:noAutofit/>
          </a:bodyPr>
          <a:lstStyle/>
          <a:p>
            <a:r>
              <a:rPr lang="ru-RU" sz="1800" dirty="0" smtClean="0"/>
              <a:t>11. Каждый компонент реферата начинается с новой страницы (титульный лист, содержание, введение, основная часть, заклю­чение, библиография, приложения). </a:t>
            </a:r>
          </a:p>
          <a:p>
            <a:r>
              <a:rPr lang="ru-RU" sz="1800" dirty="0" smtClean="0"/>
              <a:t>12. Титульный лист, содержание, библиография, сноски, цитаты и другие структурные элементы проекта оформляются по соответствующим образцам. </a:t>
            </a:r>
          </a:p>
          <a:p>
            <a:r>
              <a:rPr lang="ru-RU" sz="1800" dirty="0" smtClean="0"/>
              <a:t>13. В научной работе не должно быть эпиграфов. </a:t>
            </a:r>
          </a:p>
          <a:p>
            <a:r>
              <a:rPr lang="ru-RU" sz="1800" dirty="0" smtClean="0"/>
              <a:t>14. Все объемные иллюстративные материалы должны быть вынесены в  приложение.</a:t>
            </a:r>
          </a:p>
          <a:p>
            <a:pPr>
              <a:buNone/>
            </a:pPr>
            <a:endParaRPr lang="ru-RU" sz="1800" dirty="0" smtClean="0"/>
          </a:p>
        </p:txBody>
      </p:sp>
    </p:spTree>
    <p:extLst>
      <p:ext uri="{BB962C8B-B14F-4D97-AF65-F5344CB8AC3E}">
        <p14:creationId xmlns="" xmlns:p14="http://schemas.microsoft.com/office/powerpoint/2010/main" val="136124946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428604"/>
            <a:ext cx="7024744" cy="1357322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Оформление титульного листа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4348" y="1714488"/>
            <a:ext cx="7858180" cy="4786346"/>
          </a:xfrm>
          <a:ln w="15875">
            <a:solidFill>
              <a:schemeClr val="tx1"/>
            </a:solidFill>
          </a:ln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ru-RU" b="1" dirty="0" smtClean="0"/>
              <a:t>МАОУ «СРЕДНЯЯ ОБЩЕОБРАЗОВАТЕЛЬНАЯ ШКОЛА с углубленным изучением отдельных предметов № 3»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(18, жирно, по центру, самая верхняя строчка на листе) </a:t>
            </a:r>
          </a:p>
          <a:p>
            <a:pPr algn="r">
              <a:buNone/>
            </a:pPr>
            <a:r>
              <a:rPr lang="ru-RU" dirty="0" smtClean="0"/>
              <a:t>Сидоров </a:t>
            </a:r>
          </a:p>
          <a:p>
            <a:pPr algn="r">
              <a:buNone/>
            </a:pPr>
            <a:r>
              <a:rPr lang="ru-RU" dirty="0" smtClean="0"/>
              <a:t>Иван Иванович, </a:t>
            </a:r>
          </a:p>
          <a:p>
            <a:pPr algn="r">
              <a:buNone/>
            </a:pPr>
            <a:r>
              <a:rPr lang="ru-RU" dirty="0" smtClean="0"/>
              <a:t>5 класс «Г» </a:t>
            </a:r>
          </a:p>
          <a:p>
            <a:pPr algn="r">
              <a:buNone/>
            </a:pPr>
            <a:r>
              <a:rPr lang="ru-RU" dirty="0" smtClean="0"/>
              <a:t>(14, выравнивание по правому краю) </a:t>
            </a:r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Влияние света на развитие растений 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(18, жирно, по центру, середина страницы, точка в конце не ставится) </a:t>
            </a:r>
          </a:p>
          <a:p>
            <a:pPr algn="ctr">
              <a:buNone/>
            </a:pPr>
            <a:r>
              <a:rPr lang="ru-RU" dirty="0" smtClean="0"/>
              <a:t>исследовательский проект по биологии </a:t>
            </a:r>
          </a:p>
          <a:p>
            <a:pPr algn="ctr">
              <a:buNone/>
            </a:pPr>
            <a:r>
              <a:rPr lang="ru-RU" dirty="0" smtClean="0"/>
              <a:t>(14, по центру, с маленькой буквы, на следующей строчке после </a:t>
            </a:r>
          </a:p>
          <a:p>
            <a:pPr algn="ctr">
              <a:buNone/>
            </a:pPr>
            <a:r>
              <a:rPr lang="ru-RU" dirty="0" smtClean="0"/>
              <a:t>названия проекта) </a:t>
            </a:r>
          </a:p>
          <a:p>
            <a:pPr algn="r">
              <a:buNone/>
            </a:pPr>
            <a:endParaRPr lang="ru-RU" dirty="0" smtClean="0"/>
          </a:p>
          <a:p>
            <a:pPr algn="r">
              <a:buNone/>
            </a:pPr>
            <a:r>
              <a:rPr lang="ru-RU" dirty="0" smtClean="0"/>
              <a:t>Научный руководитель: </a:t>
            </a:r>
          </a:p>
          <a:p>
            <a:pPr algn="r">
              <a:buNone/>
            </a:pPr>
            <a:r>
              <a:rPr lang="ru-RU" dirty="0" smtClean="0"/>
              <a:t>Смирнов </a:t>
            </a:r>
          </a:p>
          <a:p>
            <a:pPr algn="r">
              <a:buNone/>
            </a:pPr>
            <a:r>
              <a:rPr lang="ru-RU" dirty="0" smtClean="0"/>
              <a:t>Петр Петрович, </a:t>
            </a:r>
          </a:p>
          <a:p>
            <a:pPr algn="r">
              <a:buNone/>
            </a:pPr>
            <a:r>
              <a:rPr lang="ru-RU" dirty="0" smtClean="0"/>
              <a:t>доктор биологических наук, </a:t>
            </a:r>
          </a:p>
          <a:p>
            <a:pPr algn="r">
              <a:buNone/>
            </a:pPr>
            <a:r>
              <a:rPr lang="ru-RU" dirty="0" smtClean="0"/>
              <a:t>профессор </a:t>
            </a:r>
          </a:p>
          <a:p>
            <a:pPr algn="r">
              <a:buNone/>
            </a:pPr>
            <a:r>
              <a:rPr lang="ru-RU" dirty="0" smtClean="0"/>
              <a:t>(14, выравнивание по правому краю, первая строчка – жирно) 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smtClean="0"/>
              <a:t>Березники 2018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(14, по центру, без знаков препинания, на самой последней строчке листа) </a:t>
            </a:r>
          </a:p>
        </p:txBody>
      </p:sp>
    </p:spTree>
    <p:extLst>
      <p:ext uri="{BB962C8B-B14F-4D97-AF65-F5344CB8AC3E}">
        <p14:creationId xmlns="" xmlns:p14="http://schemas.microsoft.com/office/powerpoint/2010/main" val="136124946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214290"/>
            <a:ext cx="8208912" cy="1143000"/>
          </a:xfrm>
        </p:spPr>
        <p:txBody>
          <a:bodyPr/>
          <a:lstStyle/>
          <a:p>
            <a:pPr algn="ctr"/>
            <a:r>
              <a:rPr lang="ru-RU" b="1" dirty="0" smtClean="0"/>
              <a:t>Содержание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2910" y="1428736"/>
            <a:ext cx="7786742" cy="4929222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b="1" dirty="0" smtClean="0"/>
              <a:t>СОДЕРЖАНИЕ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(все буквы заглавные, выравнивание по левому краю, </a:t>
            </a:r>
          </a:p>
          <a:p>
            <a:pPr>
              <a:buNone/>
            </a:pPr>
            <a:r>
              <a:rPr lang="ru-RU" dirty="0" smtClean="0"/>
              <a:t>расстояние между заголовком и таблицей – 12 </a:t>
            </a:r>
            <a:r>
              <a:rPr lang="ru-RU" dirty="0" err="1" smtClean="0"/>
              <a:t>пт</a:t>
            </a:r>
            <a:r>
              <a:rPr lang="ru-RU" dirty="0" smtClean="0"/>
              <a:t>). </a:t>
            </a:r>
          </a:p>
          <a:p>
            <a:pPr>
              <a:buNone/>
            </a:pPr>
            <a:r>
              <a:rPr lang="ru-RU" dirty="0" smtClean="0"/>
              <a:t>Введение (обоснование выбора темы)                                  3 </a:t>
            </a:r>
          </a:p>
          <a:p>
            <a:pPr>
              <a:buNone/>
            </a:pPr>
            <a:r>
              <a:rPr lang="ru-RU" dirty="0" smtClean="0"/>
              <a:t>1. Методологические характеристики исследования         4 </a:t>
            </a:r>
          </a:p>
          <a:p>
            <a:pPr>
              <a:buNone/>
            </a:pPr>
            <a:r>
              <a:rPr lang="ru-RU" dirty="0" smtClean="0"/>
              <a:t>2. Влияние света на развитие растений                                 5 </a:t>
            </a:r>
          </a:p>
          <a:p>
            <a:pPr>
              <a:buNone/>
            </a:pPr>
            <a:r>
              <a:rPr lang="ru-RU" dirty="0" smtClean="0"/>
              <a:t>	2.1. Общая характеристика растений как </a:t>
            </a:r>
          </a:p>
          <a:p>
            <a:pPr>
              <a:buNone/>
            </a:pPr>
            <a:r>
              <a:rPr lang="ru-RU" dirty="0" smtClean="0"/>
              <a:t>организмов                                                                                   5 </a:t>
            </a:r>
          </a:p>
          <a:p>
            <a:pPr>
              <a:buNone/>
            </a:pPr>
            <a:r>
              <a:rPr lang="ru-RU" dirty="0" smtClean="0"/>
              <a:t>	2.2. Значение света в жизни растений                                8 </a:t>
            </a:r>
          </a:p>
          <a:p>
            <a:pPr>
              <a:buNone/>
            </a:pPr>
            <a:r>
              <a:rPr lang="ru-RU" dirty="0" smtClean="0"/>
              <a:t>	2.3. Влияние света на развитие растений                        13 </a:t>
            </a:r>
          </a:p>
          <a:p>
            <a:pPr>
              <a:buNone/>
            </a:pPr>
            <a:r>
              <a:rPr lang="ru-RU" dirty="0" smtClean="0"/>
              <a:t>	2.4. Выводы                                                                               16 </a:t>
            </a:r>
          </a:p>
          <a:p>
            <a:pPr>
              <a:buNone/>
            </a:pPr>
            <a:r>
              <a:rPr lang="ru-RU" dirty="0" smtClean="0"/>
              <a:t>3. Заключение                                                                             17 </a:t>
            </a:r>
          </a:p>
          <a:p>
            <a:pPr>
              <a:buNone/>
            </a:pPr>
            <a:r>
              <a:rPr lang="ru-RU" dirty="0" smtClean="0"/>
              <a:t>4. Библиография                                                                        18 </a:t>
            </a:r>
          </a:p>
          <a:p>
            <a:pPr>
              <a:buNone/>
            </a:pPr>
            <a:r>
              <a:rPr lang="ru-RU" dirty="0" smtClean="0"/>
              <a:t>5. Приложения                                                                            19 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99946993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85728"/>
            <a:ext cx="7024744" cy="1643074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Структура реферата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2071678"/>
            <a:ext cx="7200916" cy="4381658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ru-RU" b="1" dirty="0">
                <a:solidFill>
                  <a:schemeClr val="accent2"/>
                </a:solidFill>
              </a:rPr>
              <a:t>I. Введение</a:t>
            </a:r>
          </a:p>
          <a:p>
            <a:pPr marL="68580" indent="0">
              <a:buNone/>
            </a:pPr>
            <a:r>
              <a:rPr lang="ru-RU" dirty="0"/>
              <a:t>    1) Актуальность</a:t>
            </a:r>
          </a:p>
          <a:p>
            <a:pPr marL="68580" indent="0">
              <a:buNone/>
            </a:pPr>
            <a:r>
              <a:rPr lang="ru-RU" dirty="0"/>
              <a:t>    </a:t>
            </a:r>
            <a:r>
              <a:rPr lang="ru-RU" dirty="0" smtClean="0"/>
              <a:t>2) </a:t>
            </a:r>
            <a:r>
              <a:rPr lang="ru-RU" dirty="0"/>
              <a:t>Цель</a:t>
            </a:r>
          </a:p>
          <a:p>
            <a:pPr marL="68580" indent="0">
              <a:buNone/>
            </a:pPr>
            <a:r>
              <a:rPr lang="ru-RU" dirty="0"/>
              <a:t>    </a:t>
            </a:r>
            <a:r>
              <a:rPr lang="ru-RU" dirty="0" smtClean="0"/>
              <a:t>3) </a:t>
            </a:r>
            <a:r>
              <a:rPr lang="ru-RU" dirty="0"/>
              <a:t>Задачи</a:t>
            </a:r>
          </a:p>
          <a:p>
            <a:pPr marL="68580" indent="0">
              <a:buNone/>
            </a:pPr>
            <a:r>
              <a:rPr lang="ru-RU" dirty="0"/>
              <a:t>   </a:t>
            </a:r>
            <a:r>
              <a:rPr lang="ru-RU" dirty="0" smtClean="0"/>
              <a:t>4) Практическая значимость</a:t>
            </a:r>
            <a:endParaRPr lang="ru-RU" dirty="0"/>
          </a:p>
          <a:p>
            <a:pPr marL="6858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20496886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357166"/>
            <a:ext cx="7100292" cy="214314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Структура  реферата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2786058"/>
            <a:ext cx="7344932" cy="3429024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ru-RU" b="1" dirty="0">
                <a:solidFill>
                  <a:schemeClr val="accent2"/>
                </a:solidFill>
              </a:rPr>
              <a:t>II. Основная часть</a:t>
            </a:r>
          </a:p>
          <a:p>
            <a:pPr marL="68580" indent="0">
              <a:buNone/>
            </a:pPr>
            <a:r>
              <a:rPr lang="ru-RU" dirty="0"/>
              <a:t>    1) По задачам</a:t>
            </a:r>
          </a:p>
          <a:p>
            <a:pPr marL="68580" indent="0">
              <a:buNone/>
            </a:pPr>
            <a:r>
              <a:rPr lang="ru-RU" dirty="0"/>
              <a:t>    2)  а. Теоретическая (анализ литературы)</a:t>
            </a:r>
          </a:p>
          <a:p>
            <a:pPr marL="68580" indent="0">
              <a:buNone/>
            </a:pPr>
            <a:r>
              <a:rPr lang="ru-RU" dirty="0"/>
              <a:t>         </a:t>
            </a:r>
            <a:r>
              <a:rPr lang="ru-RU" dirty="0" smtClean="0"/>
              <a:t>б</a:t>
            </a:r>
            <a:r>
              <a:rPr lang="ru-RU" dirty="0"/>
              <a:t>. Практическая  (описание и </a:t>
            </a:r>
            <a:r>
              <a:rPr lang="ru-RU" dirty="0" smtClean="0"/>
              <a:t>результаты   наблюдений</a:t>
            </a:r>
            <a:r>
              <a:rPr lang="ru-RU" dirty="0"/>
              <a:t>, </a:t>
            </a:r>
            <a:r>
              <a:rPr lang="ru-RU" dirty="0" smtClean="0"/>
              <a:t>опытов, экспериментов</a:t>
            </a:r>
            <a:r>
              <a:rPr lang="ru-RU" dirty="0"/>
              <a:t>, </a:t>
            </a:r>
            <a:r>
              <a:rPr lang="ru-RU" dirty="0" smtClean="0"/>
              <a:t>опросов </a:t>
            </a:r>
            <a:r>
              <a:rPr lang="ru-RU" dirty="0"/>
              <a:t>и т.д.) </a:t>
            </a:r>
            <a:endParaRPr lang="ru-RU" dirty="0" smtClean="0"/>
          </a:p>
        </p:txBody>
      </p:sp>
    </p:spTree>
    <p:extLst>
      <p:ext uri="{BB962C8B-B14F-4D97-AF65-F5344CB8AC3E}">
        <p14:creationId xmlns="" xmlns:p14="http://schemas.microsoft.com/office/powerpoint/2010/main" val="136124946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692696"/>
            <a:ext cx="7024744" cy="1664734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Структура реферата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2323652"/>
            <a:ext cx="7632848" cy="3508977"/>
          </a:xfrm>
        </p:spPr>
        <p:txBody>
          <a:bodyPr/>
          <a:lstStyle/>
          <a:p>
            <a:pPr marL="68580" indent="0">
              <a:buNone/>
            </a:pPr>
            <a:r>
              <a:rPr lang="ru-RU" b="1" dirty="0">
                <a:solidFill>
                  <a:schemeClr val="accent2"/>
                </a:solidFill>
              </a:rPr>
              <a:t>III. Заключение:</a:t>
            </a:r>
          </a:p>
          <a:p>
            <a:pPr marL="68580" indent="0">
              <a:buNone/>
            </a:pPr>
            <a:r>
              <a:rPr lang="ru-RU" dirty="0"/>
              <a:t>      - Какой теме, проблеме было посвящено </a:t>
            </a:r>
            <a:r>
              <a:rPr lang="ru-RU" dirty="0" smtClean="0"/>
              <a:t>исследование?</a:t>
            </a:r>
            <a:endParaRPr lang="ru-RU" dirty="0"/>
          </a:p>
          <a:p>
            <a:pPr marL="68580" indent="0">
              <a:buNone/>
            </a:pPr>
            <a:r>
              <a:rPr lang="ru-RU" dirty="0"/>
              <a:t> </a:t>
            </a:r>
            <a:r>
              <a:rPr lang="ru-RU" dirty="0" smtClean="0"/>
              <a:t>     - Каковы были цель и задачи исследования? Выполнены ли они?</a:t>
            </a:r>
          </a:p>
          <a:p>
            <a:pPr marL="68580" indent="0">
              <a:buNone/>
            </a:pPr>
            <a:r>
              <a:rPr lang="ru-RU" dirty="0"/>
              <a:t> </a:t>
            </a:r>
            <a:r>
              <a:rPr lang="ru-RU" dirty="0" smtClean="0"/>
              <a:t>     - Какое новое знание было получено?</a:t>
            </a:r>
          </a:p>
          <a:p>
            <a:pPr marL="68580" indent="0">
              <a:buNone/>
            </a:pPr>
            <a:r>
              <a:rPr lang="ru-RU" dirty="0" smtClean="0"/>
              <a:t>      - Каковы перспективы дальнейших исследований?</a:t>
            </a:r>
          </a:p>
          <a:p>
            <a:pPr marL="6858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="" xmlns:p14="http://schemas.microsoft.com/office/powerpoint/2010/main" val="136124946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988840"/>
            <a:ext cx="8208912" cy="1143000"/>
          </a:xfrm>
        </p:spPr>
        <p:txBody>
          <a:bodyPr/>
          <a:lstStyle/>
          <a:p>
            <a:pPr algn="ctr"/>
            <a:r>
              <a:rPr lang="ru-RU" b="1" dirty="0" smtClean="0"/>
              <a:t>Приложения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475656"/>
            <a:ext cx="7560840" cy="5121696"/>
          </a:xfrm>
        </p:spPr>
        <p:txBody>
          <a:bodyPr>
            <a:normAutofit fontScale="92500" lnSpcReduction="10000"/>
          </a:bodyPr>
          <a:lstStyle/>
          <a:p>
            <a:pPr marL="68580" indent="0">
              <a:buNone/>
            </a:pPr>
            <a:r>
              <a:rPr lang="ru-RU" dirty="0" smtClean="0"/>
              <a:t>- Учебники</a:t>
            </a:r>
          </a:p>
          <a:p>
            <a:pPr marL="68580" indent="0">
              <a:buNone/>
            </a:pPr>
            <a:r>
              <a:rPr lang="ru-RU" dirty="0" smtClean="0"/>
              <a:t>- Научные издания</a:t>
            </a:r>
          </a:p>
          <a:p>
            <a:pPr marL="68580" indent="0">
              <a:buNone/>
            </a:pPr>
            <a:r>
              <a:rPr lang="ru-RU" dirty="0" smtClean="0"/>
              <a:t>- Сайты</a:t>
            </a:r>
          </a:p>
          <a:p>
            <a:pPr>
              <a:buFontTx/>
              <a:buChar char="-"/>
            </a:pPr>
            <a:endParaRPr lang="ru-RU" dirty="0"/>
          </a:p>
          <a:p>
            <a:pPr marL="68580" indent="0">
              <a:buNone/>
            </a:pPr>
            <a:r>
              <a:rPr lang="ru-RU" dirty="0" smtClean="0"/>
              <a:t>- Словарь</a:t>
            </a:r>
            <a:endParaRPr lang="ru-RU" dirty="0"/>
          </a:p>
          <a:p>
            <a:pPr marL="68580" indent="0">
              <a:buNone/>
            </a:pPr>
            <a:r>
              <a:rPr lang="ru-RU" dirty="0" smtClean="0"/>
              <a:t>- Рисунки</a:t>
            </a:r>
            <a:endParaRPr lang="ru-RU" dirty="0"/>
          </a:p>
          <a:p>
            <a:pPr marL="68580" indent="0">
              <a:buNone/>
            </a:pPr>
            <a:r>
              <a:rPr lang="ru-RU" dirty="0" smtClean="0"/>
              <a:t>- Фотографии</a:t>
            </a:r>
            <a:endParaRPr lang="ru-RU" dirty="0"/>
          </a:p>
          <a:p>
            <a:pPr marL="68580" indent="0">
              <a:buNone/>
            </a:pPr>
            <a:r>
              <a:rPr lang="ru-RU" dirty="0" smtClean="0"/>
              <a:t>- Географические </a:t>
            </a:r>
            <a:r>
              <a:rPr lang="ru-RU" dirty="0"/>
              <a:t>карты</a:t>
            </a:r>
          </a:p>
          <a:p>
            <a:pPr marL="68580" indent="0">
              <a:buNone/>
            </a:pPr>
            <a:r>
              <a:rPr lang="ru-RU" dirty="0" smtClean="0"/>
              <a:t>- Большие </a:t>
            </a:r>
            <a:r>
              <a:rPr lang="ru-RU" dirty="0"/>
              <a:t>таблицы</a:t>
            </a:r>
          </a:p>
          <a:p>
            <a:pPr marL="68580" indent="0">
              <a:buNone/>
            </a:pPr>
            <a:r>
              <a:rPr lang="ru-RU" dirty="0" smtClean="0"/>
              <a:t>- Графики</a:t>
            </a:r>
            <a:endParaRPr lang="ru-RU" dirty="0"/>
          </a:p>
          <a:p>
            <a:pPr marL="68580" indent="0">
              <a:buNone/>
            </a:pPr>
            <a:r>
              <a:rPr lang="ru-RU" dirty="0" smtClean="0"/>
              <a:t>- Схемы</a:t>
            </a:r>
            <a:endParaRPr lang="ru-RU" dirty="0"/>
          </a:p>
          <a:p>
            <a:pPr marL="68580" indent="0">
              <a:buNone/>
            </a:pPr>
            <a:r>
              <a:rPr lang="ru-RU" dirty="0" smtClean="0"/>
              <a:t>- Диаграммы</a:t>
            </a:r>
            <a:endParaRPr lang="ru-RU" dirty="0"/>
          </a:p>
          <a:p>
            <a:pPr marL="68580" indent="0">
              <a:buNone/>
            </a:pPr>
            <a:r>
              <a:rPr lang="ru-RU" dirty="0" smtClean="0"/>
              <a:t>- Анкеты </a:t>
            </a:r>
            <a:r>
              <a:rPr lang="ru-RU" dirty="0"/>
              <a:t>и т.д.</a:t>
            </a:r>
          </a:p>
          <a:p>
            <a:pPr marL="68580" indent="0">
              <a:buNone/>
            </a:pP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67544" y="332656"/>
            <a:ext cx="8208912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b="1" dirty="0" smtClean="0"/>
              <a:t>Библиография</a:t>
            </a:r>
            <a:endParaRPr lang="ru-RU" b="1" dirty="0"/>
          </a:p>
        </p:txBody>
      </p:sp>
    </p:spTree>
    <p:extLst>
      <p:ext uri="{BB962C8B-B14F-4D97-AF65-F5344CB8AC3E}">
        <p14:creationId xmlns="" xmlns:p14="http://schemas.microsoft.com/office/powerpoint/2010/main" val="127756909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250</TotalTime>
  <Words>771</Words>
  <Application>Microsoft Office PowerPoint</Application>
  <PresentationFormat>Экран (4:3)</PresentationFormat>
  <Paragraphs>114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Остин</vt:lpstr>
      <vt:lpstr>Оформление    реферата </vt:lpstr>
      <vt:lpstr>Общие требования к оформлению реферата</vt:lpstr>
      <vt:lpstr>Общие требования к оформлению реферата</vt:lpstr>
      <vt:lpstr>Оформление титульного листа</vt:lpstr>
      <vt:lpstr>Содержание</vt:lpstr>
      <vt:lpstr>Структура реферата</vt:lpstr>
      <vt:lpstr>Структура  реферата</vt:lpstr>
      <vt:lpstr>Структура реферата</vt:lpstr>
      <vt:lpstr>Приложения</vt:lpstr>
      <vt:lpstr>Цитаты </vt:lpstr>
      <vt:lpstr>Оформление таблицы</vt:lpstr>
      <vt:lpstr>Ссылки на приложения</vt:lpstr>
      <vt:lpstr>Оформление раздела «Библиография»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Исследовательский проект  как средство реализации федерального государственного образовательного стандарта</dc:title>
  <dc:creator>Нетбук</dc:creator>
  <cp:lastModifiedBy>user</cp:lastModifiedBy>
  <cp:revision>40</cp:revision>
  <dcterms:created xsi:type="dcterms:W3CDTF">2014-01-19T07:56:25Z</dcterms:created>
  <dcterms:modified xsi:type="dcterms:W3CDTF">2018-12-19T09:22:40Z</dcterms:modified>
</cp:coreProperties>
</file>