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7" r:id="rId11"/>
    <p:sldId id="278" r:id="rId12"/>
    <p:sldId id="279" r:id="rId13"/>
    <p:sldId id="280" r:id="rId14"/>
    <p:sldId id="264" r:id="rId15"/>
    <p:sldId id="276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36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5335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9440" y="817626"/>
            <a:ext cx="7769504" cy="20099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7542" y="1707537"/>
            <a:ext cx="4277995" cy="2583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10" Type="http://schemas.openxmlformats.org/officeDocument/2006/relationships/image" Target="../media/image36.jpg"/><Relationship Id="rId4" Type="http://schemas.openxmlformats.org/officeDocument/2006/relationships/image" Target="../media/image30.jpg"/><Relationship Id="rId9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10" Type="http://schemas.openxmlformats.org/officeDocument/2006/relationships/image" Target="../media/image49.jpg"/><Relationship Id="rId4" Type="http://schemas.openxmlformats.org/officeDocument/2006/relationships/image" Target="../media/image43.jpg"/><Relationship Id="rId9" Type="http://schemas.openxmlformats.org/officeDocument/2006/relationships/image" Target="../media/image4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image" Target="../media/image55.jpg"/><Relationship Id="rId7" Type="http://schemas.openxmlformats.org/officeDocument/2006/relationships/image" Target="../media/image59.jpg"/><Relationship Id="rId12" Type="http://schemas.openxmlformats.org/officeDocument/2006/relationships/image" Target="../media/image64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jpg"/><Relationship Id="rId11" Type="http://schemas.openxmlformats.org/officeDocument/2006/relationships/image" Target="../media/image63.jpg"/><Relationship Id="rId5" Type="http://schemas.openxmlformats.org/officeDocument/2006/relationships/image" Target="../media/image57.jpg"/><Relationship Id="rId10" Type="http://schemas.openxmlformats.org/officeDocument/2006/relationships/image" Target="../media/image62.jpg"/><Relationship Id="rId4" Type="http://schemas.openxmlformats.org/officeDocument/2006/relationships/image" Target="../media/image56.jpg"/><Relationship Id="rId9" Type="http://schemas.openxmlformats.org/officeDocument/2006/relationships/image" Target="../media/image61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g"/><Relationship Id="rId3" Type="http://schemas.openxmlformats.org/officeDocument/2006/relationships/image" Target="../media/image66.jpg"/><Relationship Id="rId7" Type="http://schemas.openxmlformats.org/officeDocument/2006/relationships/image" Target="../media/image70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jpg"/><Relationship Id="rId5" Type="http://schemas.openxmlformats.org/officeDocument/2006/relationships/image" Target="../media/image68.jpg"/><Relationship Id="rId4" Type="http://schemas.openxmlformats.org/officeDocument/2006/relationships/image" Target="../media/image67.jpg"/><Relationship Id="rId9" Type="http://schemas.openxmlformats.org/officeDocument/2006/relationships/image" Target="../media/image72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8800" y="152400"/>
            <a:ext cx="71628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spc="-10" dirty="0" smtClean="0">
                <a:solidFill>
                  <a:srgbClr val="FFFFFF"/>
                </a:solidFill>
                <a:latin typeface="Calibri"/>
                <a:cs typeface="Calibri"/>
              </a:rPr>
              <a:t>Обсуждение дизайн-проекта МАОУ «СОШ с УИОП № 3»</a:t>
            </a:r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9440" y="817626"/>
            <a:ext cx="7769504" cy="1462067"/>
          </a:xfrm>
          <a:prstGeom prst="rect">
            <a:avLst/>
          </a:prstGeom>
        </p:spPr>
        <p:txBody>
          <a:bodyPr vert="horz" wrap="square" lIns="0" tIns="350647" rIns="0" bIns="0" rtlCol="0">
            <a:spAutoFit/>
          </a:bodyPr>
          <a:lstStyle/>
          <a:p>
            <a:pPr marL="368300" marR="5080">
              <a:lnSpc>
                <a:spcPct val="90000"/>
              </a:lnSpc>
              <a:spcBef>
                <a:spcPts val="575"/>
              </a:spcBef>
            </a:pPr>
            <a:r>
              <a:rPr lang="ru-RU" sz="4000" b="1" dirty="0"/>
              <a:t>Какой вы хотите видеть столовую школы после </a:t>
            </a:r>
            <a:r>
              <a:rPr lang="ru-RU" sz="4000" b="1" dirty="0" smtClean="0"/>
              <a:t>ремонта</a:t>
            </a:r>
            <a:endParaRPr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2424342"/>
            <a:ext cx="831487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ru-RU" sz="2400" spc="15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Светлой, Красивой, Чистой, Современной 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ru-RU" sz="2400" spc="15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Уютной с огороженной раздачей, чтобы дети не толпились и не толкались</a:t>
            </a:r>
            <a: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spc="15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просторной и освобожденной от всего лишнего,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ru-RU" sz="2400" spc="15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многофункциональной, отдельно раздача и буфет.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ru-RU" sz="2400" spc="15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Просторной, с новыми столами, в серо-белых оттенках, более ухоженной, с новым интерьером. Зона, где обедают учителя, отгорожена.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ru-RU" sz="2400" spc="15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Обновленная посуда, приборы, обновленная мебель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ru-RU" spc="15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646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9440" y="817626"/>
            <a:ext cx="7769504" cy="908069"/>
          </a:xfrm>
          <a:prstGeom prst="rect">
            <a:avLst/>
          </a:prstGeom>
        </p:spPr>
        <p:txBody>
          <a:bodyPr vert="horz" wrap="square" lIns="0" tIns="350647" rIns="0" bIns="0" rtlCol="0">
            <a:spAutoFit/>
          </a:bodyPr>
          <a:lstStyle/>
          <a:p>
            <a:pPr marL="368300" marR="5080">
              <a:lnSpc>
                <a:spcPct val="90000"/>
              </a:lnSpc>
              <a:spcBef>
                <a:spcPts val="575"/>
              </a:spcBef>
            </a:pPr>
            <a:r>
              <a:rPr lang="ru-RU" sz="4000" b="1" dirty="0"/>
              <a:t>Каким вы видите фойе школы</a:t>
            </a:r>
            <a:endParaRPr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2424342"/>
            <a:ext cx="8314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ru-RU" spc="15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000" y="1981200"/>
            <a:ext cx="8382000" cy="4452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lang="ru-RU" spc="15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Светлым, ярким, интересным, просторным, с зонами ожидания.</a:t>
            </a:r>
          </a:p>
          <a:p>
            <a:pPr marL="0" marR="0" algn="just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lang="ru-RU" spc="15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Фото лучших учеников, кубки. Фото выпускников. </a:t>
            </a:r>
          </a:p>
          <a:p>
            <a:pPr marL="0" marR="0" algn="just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lang="ru-RU" spc="15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Диваны, пуфики, просторным, с мягкими модулями, информационным.</a:t>
            </a:r>
          </a:p>
          <a:p>
            <a:pPr marL="0" marR="0" algn="just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lang="ru-RU" spc="15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физмат, в стиле физмата, формулы, геометрические фигуры.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lang="ru-RU" spc="15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Современно, стильно. С приветствиями, настроенными на позитив.</a:t>
            </a:r>
          </a:p>
          <a:p>
            <a:pPr marL="0" marR="0" algn="just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lang="ru-RU" spc="15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Должно быть яркое пространство со скамейками.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lang="ru-RU" spc="15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Просторный, больше света, место для активного время провождения детей.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lang="ru-RU" spc="15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Деловой стиль, но в ярких оттенках. </a:t>
            </a:r>
          </a:p>
          <a:p>
            <a:pPr marL="0" marR="0" algn="just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lang="ru-RU" spc="15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Больше </a:t>
            </a:r>
            <a:r>
              <a:rPr lang="ru-RU" spc="15" dirty="0" err="1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нанотехнологий</a:t>
            </a:r>
            <a:r>
              <a:rPr lang="ru-RU" spc="15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на считывание лица и поступков у подростков, для предотвращения правонарушений.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lang="ru-RU" spc="15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Яркий, с современной мебелью, с хорошими пластиковыми окнами, чтоб не было штор.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lang="ru-RU" spc="15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Вместо раздевалки, стоят современные шкафы для индивидуального пользования, с аквариумом, цветами, мягкой мебелью, кулеры/фонтанчики, с зарядками для телефонов, чтобы там чаще играла музыка.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lang="ru-RU" spc="15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Входные двери перед фойе наполовину прозрачные так будет светлее и видно кто с улицы идет.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lang="ru-RU" spc="15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Ярким, гостеприимным, задающим позитивный настрой. Возможно приветствие входящих!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lang="ru-RU" spc="15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то яркое, красочное, с логотипом школы.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613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9440" y="817626"/>
            <a:ext cx="8411160" cy="908069"/>
          </a:xfrm>
          <a:prstGeom prst="rect">
            <a:avLst/>
          </a:prstGeom>
        </p:spPr>
        <p:txBody>
          <a:bodyPr vert="horz" wrap="square" lIns="0" tIns="350647" rIns="0" bIns="0" rtlCol="0">
            <a:spAutoFit/>
          </a:bodyPr>
          <a:lstStyle/>
          <a:p>
            <a:pPr marL="368300" marR="5080">
              <a:lnSpc>
                <a:spcPct val="90000"/>
              </a:lnSpc>
              <a:spcBef>
                <a:spcPts val="575"/>
              </a:spcBef>
            </a:pPr>
            <a:r>
              <a:rPr lang="ru-RU" sz="4000" b="1" dirty="0"/>
              <a:t>Какими вы видите рекреации школы</a:t>
            </a:r>
            <a:endParaRPr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2424342"/>
            <a:ext cx="8314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ru-RU" spc="15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9440" y="2057400"/>
            <a:ext cx="8805637" cy="4670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spc="15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Светлые, Уютными, С пуфиками, С яркими, информативными стенами.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spc="15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полезными изображениями на стенах, рекреации тематические. С зонами отдыха, чтения, настольных игр. Зональные: игры, </a:t>
            </a:r>
            <a:r>
              <a:rPr lang="ru-RU" sz="1600" spc="15" dirty="0" err="1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Релакс</a:t>
            </a:r>
            <a:r>
              <a:rPr lang="ru-RU" sz="1600" spc="15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информация, Портреты русских ученых.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spc="15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Удобными для отдыха, с яркими акцентами, подчеркивающими специфику школы или предмета.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spc="15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Теплых тонов стены. На стенах около кабинетов учебная или другая полезная информация. (например; большая карта России, Мира - по географии, таблицы по биологии, таблица Менделеева у </a:t>
            </a:r>
            <a:r>
              <a:rPr lang="ru-RU" sz="1600" spc="15" dirty="0" err="1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химиии</a:t>
            </a:r>
            <a:r>
              <a:rPr lang="ru-RU" sz="1600" spc="15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т.д.)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spc="15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Удобными, для повторения материала, возможны стенды со сменяющейся информацией, с какими-то узорами, рисунками, фразами на стенах или интересными фактами из истории школы.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spc="15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обязательно место где можно поделать уроки порисовать и </a:t>
            </a:r>
            <a:r>
              <a:rPr lang="ru-RU" sz="1600" spc="15" dirty="0" err="1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sz="1600" spc="15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spc="15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высказываниями А. Решетова, историей Березников, историей школы, промышленные пейзажи,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spc="15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Современными, удобными и безопасными. Можно добавить какие-либо настольные игры, </a:t>
            </a:r>
            <a:r>
              <a:rPr lang="ru-RU" sz="1600" spc="15" dirty="0" err="1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развивашки</a:t>
            </a:r>
            <a:r>
              <a:rPr lang="ru-RU" sz="1600" spc="15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Но чтобы в тоже время сохранялось деловая составляющая школы и не было всё превращено в детский сад.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spc="15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бы хотел/а, чтобы в таких зонах были пуфики (на которых можно полежать). по возможности каких то мягких диванчиков (либо много маленьких, либо немного больших).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spc="15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Обозначить центры, где младшие школьники могут во время перемены провести игры малой подвижности, наличие </a:t>
            </a:r>
            <a:r>
              <a:rPr lang="ru-RU" sz="1600" spc="15" dirty="0" err="1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бизибордов</a:t>
            </a:r>
            <a:r>
              <a:rPr lang="ru-RU" sz="1600" spc="15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мягких диванов, столов ( в. том числе теннисных).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783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400" y="2424342"/>
            <a:ext cx="8314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ru-RU" spc="15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457" y="1054868"/>
            <a:ext cx="8805637" cy="782574"/>
          </a:xfrm>
        </p:spPr>
        <p:txBody>
          <a:bodyPr/>
          <a:lstStyle/>
          <a:p>
            <a:r>
              <a:rPr lang="ru-RU" b="1" dirty="0"/>
              <a:t>Каким вы видите актовый зал школы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3530" y="1981200"/>
            <a:ext cx="8563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ru-RU" spc="15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Просторным, Ярким, Спокойные цвета. Сцена в половину ниже. Кулисы. Свет, проектор, звук. Удобные сидения, затемнением, кондиционером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pc="15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оформить актовый зал в рамках общешкольного стиля.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ru-RU" spc="15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Комфортабельным, Светлым, чтобы размер зала казался торжественным и большим, Современный дизайн, многофункциональное оборудование с возможностью трансформации.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ru-RU" spc="15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Мобильные кресла, стулья. В первую очередь функциональным. Нейтральная база, легко заменяемые акцентные детали (занавес, фоновое полотно и т.д.), чтобы можно было подстраивать общую атмосферу под тематику мероприятий.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ru-RU" spc="15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деловом стиле и с современным оборудованием для сцены (звук, оформление)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ru-RU" spc="15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Удобные новые кресла. Будет здорово, если актовый зал можно будет трансформировать - переставлять мебель. По возможности организовать гримерки, хотя бы небольшие.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ru-RU" spc="15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Сделать сцену на противоположной стороне актового зала.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5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254968"/>
            <a:ext cx="7769504" cy="1685845"/>
          </a:xfrm>
          <a:prstGeom prst="rect">
            <a:avLst/>
          </a:prstGeom>
        </p:spPr>
        <p:txBody>
          <a:bodyPr vert="horz" wrap="square" lIns="0" tIns="328421" rIns="0" bIns="0" rtlCol="0">
            <a:spAutoFit/>
          </a:bodyPr>
          <a:lstStyle/>
          <a:p>
            <a:pPr marL="73660">
              <a:lnSpc>
                <a:spcPct val="100000"/>
              </a:lnSpc>
              <a:spcBef>
                <a:spcPts val="105"/>
              </a:spcBef>
            </a:pPr>
            <a:r>
              <a:rPr spc="-35" dirty="0" err="1"/>
              <a:t>Проектные</a:t>
            </a:r>
            <a:r>
              <a:rPr spc="-170" dirty="0"/>
              <a:t> </a:t>
            </a:r>
            <a:r>
              <a:rPr spc="-10" dirty="0" err="1" smtClean="0"/>
              <a:t>сессии</a:t>
            </a:r>
            <a:r>
              <a:rPr lang="ru-RU" spc="-10" dirty="0" smtClean="0"/>
              <a:t> с педагогами и обучающимися</a:t>
            </a:r>
            <a:endParaRPr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359232" y="1372869"/>
            <a:ext cx="8634730" cy="5485130"/>
            <a:chOff x="359232" y="1372869"/>
            <a:chExt cx="8634730" cy="54851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232" y="1940813"/>
              <a:ext cx="2460117" cy="25711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83730" y="4151248"/>
              <a:ext cx="1974469" cy="27067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27241" y="1372869"/>
              <a:ext cx="2366391" cy="27541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34588" y="1971675"/>
              <a:ext cx="2500122" cy="26860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5829" y="4372482"/>
              <a:ext cx="1560957" cy="248551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93920" y="4334890"/>
              <a:ext cx="1559433" cy="252310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85157" y="977595"/>
            <a:ext cx="40392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10" dirty="0">
                <a:solidFill>
                  <a:srgbClr val="FFFFFF"/>
                </a:solidFill>
                <a:latin typeface="Calibri"/>
                <a:cs typeface="Calibri"/>
              </a:rPr>
              <a:t>Перезагрузка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7651" y="2452877"/>
            <a:ext cx="2328545" cy="452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735"/>
              </a:lnSpc>
              <a:spcBef>
                <a:spcPts val="105"/>
              </a:spcBef>
            </a:pPr>
            <a:r>
              <a:rPr lang="ru-RU" sz="1700" spc="-10" dirty="0" smtClean="0">
                <a:solidFill>
                  <a:srgbClr val="FFFFFF"/>
                </a:solidFill>
                <a:latin typeface="Calibri"/>
                <a:cs typeface="Calibri"/>
              </a:rPr>
              <a:t>Деловая игра с родителями</a:t>
            </a:r>
            <a:endParaRPr sz="17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0892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656" y="98950"/>
            <a:ext cx="8729743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dirty="0" err="1">
                <a:solidFill>
                  <a:srgbClr val="FFFFFF"/>
                </a:solidFill>
                <a:latin typeface="Calibri"/>
                <a:cs typeface="Calibri"/>
              </a:rPr>
              <a:t>Креативные</a:t>
            </a:r>
            <a:r>
              <a:rPr sz="3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0" dirty="0" err="1" smtClean="0">
                <a:solidFill>
                  <a:srgbClr val="FFFFFF"/>
                </a:solidFill>
                <a:latin typeface="Calibri"/>
                <a:cs typeface="Calibri"/>
              </a:rPr>
              <a:t>агенства</a:t>
            </a:r>
            <a:r>
              <a:rPr lang="ru-RU" sz="3600" spc="-10" dirty="0" smtClean="0">
                <a:solidFill>
                  <a:srgbClr val="FFFFFF"/>
                </a:solidFill>
                <a:latin typeface="Calibri"/>
                <a:cs typeface="Calibri"/>
              </a:rPr>
              <a:t> – участники родители</a:t>
            </a:r>
            <a:endParaRPr sz="3600" spc="-1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289" y="3735361"/>
            <a:ext cx="3361309" cy="219252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30949" y="1216025"/>
            <a:ext cx="7973695" cy="3115945"/>
            <a:chOff x="230949" y="1216025"/>
            <a:chExt cx="7973695" cy="31159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0949" y="1216025"/>
              <a:ext cx="3998341" cy="21977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19421" y="1750059"/>
              <a:ext cx="3185159" cy="2581656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59097" y="4552606"/>
            <a:ext cx="5029200" cy="213029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865" rIns="0" bIns="0" rtlCol="0">
            <a:spAutoFit/>
          </a:bodyPr>
          <a:lstStyle/>
          <a:p>
            <a:pPr marL="549275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Актовый</a:t>
            </a:r>
            <a:r>
              <a:rPr spc="-200" dirty="0"/>
              <a:t> </a:t>
            </a:r>
            <a:r>
              <a:rPr spc="-25" dirty="0"/>
              <a:t>зал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1501" y="2325242"/>
            <a:ext cx="2409825" cy="150190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63080" y="4430814"/>
            <a:ext cx="2468118" cy="154774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23825" y="1743075"/>
            <a:ext cx="6172200" cy="4991735"/>
            <a:chOff x="123825" y="1743075"/>
            <a:chExt cx="6172200" cy="499173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825" y="1743075"/>
              <a:ext cx="6172200" cy="24384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4077" y="4207188"/>
              <a:ext cx="5212461" cy="25273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865" rIns="0" bIns="0" rtlCol="0">
            <a:spAutoFit/>
          </a:bodyPr>
          <a:lstStyle/>
          <a:p>
            <a:pPr marL="549275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Актовый</a:t>
            </a:r>
            <a:r>
              <a:rPr spc="-200" dirty="0"/>
              <a:t> </a:t>
            </a:r>
            <a:r>
              <a:rPr spc="-25" dirty="0"/>
              <a:t>зал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093" y="1698370"/>
            <a:ext cx="4071620" cy="23717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4053" y="1717039"/>
            <a:ext cx="3507613" cy="22955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8874" y="4157459"/>
            <a:ext cx="4663440" cy="25351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12258" y="4182402"/>
            <a:ext cx="3857497" cy="245186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8891" y="1046733"/>
            <a:ext cx="21577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Столовая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9375" y="1844167"/>
            <a:ext cx="2019300" cy="135140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48428" y="1832991"/>
            <a:ext cx="1925193" cy="141452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10911" y="3366134"/>
            <a:ext cx="2044954" cy="152971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00086" y="1536064"/>
            <a:ext cx="1639951" cy="219201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2216785"/>
            <a:ext cx="4824730" cy="4441190"/>
            <a:chOff x="0" y="2216785"/>
            <a:chExt cx="4824730" cy="444119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2216785"/>
              <a:ext cx="2371725" cy="163131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14752" y="3390900"/>
              <a:ext cx="2609596" cy="17382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6321" y="4848225"/>
              <a:ext cx="2424811" cy="1809750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290816" y="4104259"/>
            <a:ext cx="1661414" cy="222059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99609" y="4998339"/>
            <a:ext cx="2078482" cy="15548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38600" y="381000"/>
            <a:ext cx="49530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8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АНКЕТИРОВАНИЕ В СОЦ. СЕТЯХ</a:t>
            </a:r>
            <a:endParaRPr sz="4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3428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8891" y="1046733"/>
            <a:ext cx="21577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Столовая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8474" y="1871469"/>
            <a:ext cx="3403087" cy="243535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572" y="1584961"/>
            <a:ext cx="9037320" cy="4948555"/>
            <a:chOff x="4572" y="1584961"/>
            <a:chExt cx="9037320" cy="49485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" y="4419600"/>
              <a:ext cx="2793491" cy="20848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28316" y="4428744"/>
              <a:ext cx="2833116" cy="20802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02580" y="1584961"/>
              <a:ext cx="3639311" cy="49484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5216" rIns="0" bIns="0" rtlCol="0">
            <a:spAutoFit/>
          </a:bodyPr>
          <a:lstStyle/>
          <a:p>
            <a:pPr marL="520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Холл,</a:t>
            </a:r>
            <a:r>
              <a:rPr spc="-204" dirty="0"/>
              <a:t> </a:t>
            </a:r>
            <a:r>
              <a:rPr spc="-25" dirty="0"/>
              <a:t>входная</a:t>
            </a:r>
            <a:r>
              <a:rPr spc="-225" dirty="0"/>
              <a:t> </a:t>
            </a:r>
            <a:r>
              <a:rPr spc="-10" dirty="0"/>
              <a:t>группа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084" y="1789048"/>
            <a:ext cx="1243355" cy="166192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5000" y="1749298"/>
            <a:ext cx="2332101" cy="168465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03090" y="1744979"/>
            <a:ext cx="2435987" cy="163918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6839" y="3724478"/>
            <a:ext cx="3171317" cy="211683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15760" y="3591814"/>
            <a:ext cx="2385441" cy="157861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11523" y="5252910"/>
            <a:ext cx="2381123" cy="145135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71742" y="5298122"/>
            <a:ext cx="2076703" cy="141173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49675" y="3654552"/>
            <a:ext cx="2341118" cy="146215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07656" y="1885823"/>
            <a:ext cx="2076323" cy="130467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5216" rIns="0" bIns="0" rtlCol="0">
            <a:spAutoFit/>
          </a:bodyPr>
          <a:lstStyle/>
          <a:p>
            <a:pPr marL="520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Холл,</a:t>
            </a:r>
            <a:r>
              <a:rPr spc="-204" dirty="0"/>
              <a:t> </a:t>
            </a:r>
            <a:r>
              <a:rPr spc="-25" dirty="0"/>
              <a:t>входная</a:t>
            </a:r>
            <a:r>
              <a:rPr spc="-225" dirty="0"/>
              <a:t> </a:t>
            </a:r>
            <a:r>
              <a:rPr spc="-10" dirty="0"/>
              <a:t>группа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866" y="1659254"/>
            <a:ext cx="3276600" cy="23526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64888" y="1644014"/>
            <a:ext cx="3488690" cy="232460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5569" y="4143918"/>
            <a:ext cx="2889123" cy="26344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11336" y="4292498"/>
            <a:ext cx="4085552" cy="249034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0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Рекреации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628" y="4895761"/>
            <a:ext cx="2226310" cy="16653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3764" y="4945646"/>
            <a:ext cx="2882391" cy="162140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1545463"/>
            <a:ext cx="9144000" cy="5313045"/>
            <a:chOff x="0" y="1545463"/>
            <a:chExt cx="9144000" cy="531304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106" y="1545463"/>
              <a:ext cx="2578735" cy="145059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19526" y="1595755"/>
              <a:ext cx="1382522" cy="16703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17186" y="1573149"/>
              <a:ext cx="2401062" cy="180073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34403" y="1566811"/>
              <a:ext cx="2109596" cy="11866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3322447"/>
              <a:ext cx="2485644" cy="139814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67914" y="3590429"/>
              <a:ext cx="2141219" cy="12057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26883" y="2940812"/>
              <a:ext cx="1817115" cy="242887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76467" y="5128386"/>
              <a:ext cx="3075686" cy="172961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16829" y="3686822"/>
              <a:ext cx="2153539" cy="106031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0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Рекреации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735" y="1701038"/>
            <a:ext cx="2765298" cy="168414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35248" y="1721866"/>
            <a:ext cx="2953639" cy="165366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99072" y="1720342"/>
            <a:ext cx="2700528" cy="165519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04279" y="3420998"/>
            <a:ext cx="8940165" cy="3437254"/>
            <a:chOff x="204279" y="3420998"/>
            <a:chExt cx="8940165" cy="3437254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4279" y="3474592"/>
              <a:ext cx="2636139" cy="195948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90341" y="3521455"/>
              <a:ext cx="2959481" cy="186766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9084" y="5101462"/>
              <a:ext cx="3550538" cy="175653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92570" y="3420998"/>
              <a:ext cx="3051428" cy="176237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95316" y="5116702"/>
              <a:ext cx="3319144" cy="174129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490206"/>
            <a:ext cx="8360258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30" dirty="0"/>
              <a:t>«Красная</a:t>
            </a:r>
            <a:r>
              <a:rPr sz="4000" b="1" spc="-155" dirty="0"/>
              <a:t> </a:t>
            </a:r>
            <a:r>
              <a:rPr sz="4000" b="1" spc="-10" dirty="0" err="1"/>
              <a:t>линия</a:t>
            </a:r>
            <a:r>
              <a:rPr sz="4000" b="1" spc="-10" dirty="0" smtClean="0"/>
              <a:t>»</a:t>
            </a:r>
            <a:r>
              <a:rPr lang="ru-RU" sz="4000" b="1" spc="-10" dirty="0" smtClean="0"/>
              <a:t> в дизайнерском решении</a:t>
            </a:r>
            <a:endParaRPr sz="4000" b="1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/>
              <a:t>ФизМашка</a:t>
            </a:r>
            <a:r>
              <a:rPr spc="-90" dirty="0"/>
              <a:t> </a:t>
            </a:r>
            <a:r>
              <a:rPr dirty="0"/>
              <a:t>и</a:t>
            </a:r>
            <a:r>
              <a:rPr spc="-85" dirty="0"/>
              <a:t> </a:t>
            </a:r>
            <a:r>
              <a:rPr spc="-10" dirty="0"/>
              <a:t>ФизМишка</a:t>
            </a:r>
          </a:p>
          <a:p>
            <a:pPr marL="240029" indent="-227329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/>
              <a:t>Высказывание</a:t>
            </a:r>
            <a:r>
              <a:rPr spc="-120" dirty="0"/>
              <a:t> </a:t>
            </a:r>
            <a:r>
              <a:rPr spc="-10" dirty="0"/>
              <a:t>А.Решетова</a:t>
            </a: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/>
              <a:t>«Время</a:t>
            </a:r>
            <a:r>
              <a:rPr spc="-90" dirty="0"/>
              <a:t> </a:t>
            </a:r>
            <a:r>
              <a:rPr spc="-10" dirty="0"/>
              <a:t>вперед»</a:t>
            </a:r>
          </a:p>
          <a:p>
            <a:pPr marL="240029" indent="-227329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240029" algn="l"/>
              </a:tabLst>
            </a:pPr>
            <a:r>
              <a:rPr spc="-10" dirty="0"/>
              <a:t>Инновации</a:t>
            </a:r>
          </a:p>
          <a:p>
            <a:pPr marL="240029" indent="-227329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0029" algn="l"/>
              </a:tabLst>
            </a:pPr>
            <a:r>
              <a:rPr spc="-10" dirty="0"/>
              <a:t>Техносфера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0678" y="2840443"/>
            <a:ext cx="3840226" cy="38878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5142" y="1075385"/>
            <a:ext cx="42932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Каков</a:t>
            </a:r>
            <a:r>
              <a:rPr spc="-215" dirty="0"/>
              <a:t> </a:t>
            </a:r>
            <a:r>
              <a:rPr dirty="0"/>
              <a:t>ваш</a:t>
            </a:r>
            <a:r>
              <a:rPr spc="-190" dirty="0"/>
              <a:t> </a:t>
            </a:r>
            <a:r>
              <a:rPr spc="-10" dirty="0"/>
              <a:t>возраст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2622" y="2611378"/>
            <a:ext cx="7236256" cy="36906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4725" rIns="0" bIns="0" rtlCol="0">
            <a:spAutoFit/>
          </a:bodyPr>
          <a:lstStyle/>
          <a:p>
            <a:pPr marL="325755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Какова</a:t>
            </a:r>
            <a:r>
              <a:rPr spc="-210" dirty="0"/>
              <a:t> </a:t>
            </a:r>
            <a:r>
              <a:rPr dirty="0"/>
              <a:t>Ваша</a:t>
            </a:r>
            <a:r>
              <a:rPr spc="-195" dirty="0"/>
              <a:t> </a:t>
            </a:r>
            <a:r>
              <a:rPr spc="-10" dirty="0"/>
              <a:t>роль</a:t>
            </a:r>
            <a:r>
              <a:rPr spc="-204" dirty="0"/>
              <a:t> </a:t>
            </a:r>
            <a:r>
              <a:rPr dirty="0"/>
              <a:t>в</a:t>
            </a:r>
            <a:r>
              <a:rPr spc="-165" dirty="0"/>
              <a:t> </a:t>
            </a:r>
            <a:r>
              <a:rPr spc="-10" dirty="0"/>
              <a:t>школе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7170" y="2823903"/>
            <a:ext cx="6892341" cy="32602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9282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Что</a:t>
            </a:r>
            <a:r>
              <a:rPr spc="-180" dirty="0"/>
              <a:t> </a:t>
            </a:r>
            <a:r>
              <a:rPr dirty="0"/>
              <a:t>вы</a:t>
            </a:r>
            <a:r>
              <a:rPr spc="-170" dirty="0"/>
              <a:t> </a:t>
            </a:r>
            <a:r>
              <a:rPr spc="-20" dirty="0"/>
              <a:t>хотели</a:t>
            </a:r>
            <a:r>
              <a:rPr spc="-185" dirty="0"/>
              <a:t> </a:t>
            </a:r>
            <a:r>
              <a:rPr spc="-25" dirty="0"/>
              <a:t>изменить</a:t>
            </a:r>
            <a:r>
              <a:rPr spc="-180" dirty="0"/>
              <a:t> </a:t>
            </a:r>
            <a:r>
              <a:rPr spc="-50" dirty="0"/>
              <a:t>в </a:t>
            </a:r>
            <a:r>
              <a:rPr spc="-30" dirty="0"/>
              <a:t>интерьере</a:t>
            </a:r>
            <a:r>
              <a:rPr spc="-185" dirty="0"/>
              <a:t> </a:t>
            </a:r>
            <a:r>
              <a:rPr spc="-10" dirty="0"/>
              <a:t>школы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7765" y="2607691"/>
            <a:ext cx="7703809" cy="32894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0705" rIns="0" bIns="0" rtlCol="0">
            <a:spAutoFit/>
          </a:bodyPr>
          <a:lstStyle/>
          <a:p>
            <a:pPr marL="173355" marR="5080">
              <a:lnSpc>
                <a:spcPts val="4750"/>
              </a:lnSpc>
              <a:spcBef>
                <a:spcPts val="705"/>
              </a:spcBef>
            </a:pPr>
            <a:r>
              <a:rPr spc="-10" dirty="0"/>
              <a:t>Какие</a:t>
            </a:r>
            <a:r>
              <a:rPr spc="-170" dirty="0"/>
              <a:t> </a:t>
            </a:r>
            <a:r>
              <a:rPr spc="-20" dirty="0"/>
              <a:t>оттенки</a:t>
            </a:r>
            <a:r>
              <a:rPr spc="-175" dirty="0"/>
              <a:t> </a:t>
            </a:r>
            <a:r>
              <a:rPr dirty="0"/>
              <a:t>в</a:t>
            </a:r>
            <a:r>
              <a:rPr spc="-120" dirty="0"/>
              <a:t> </a:t>
            </a:r>
            <a:r>
              <a:rPr spc="-30" dirty="0"/>
              <a:t>интерьере </a:t>
            </a:r>
            <a:r>
              <a:rPr spc="-10" dirty="0"/>
              <a:t>предпочитаете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5562" y="2986763"/>
            <a:ext cx="6181664" cy="31514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6559" rIns="0" bIns="0" rtlCol="0">
            <a:spAutoFit/>
          </a:bodyPr>
          <a:lstStyle/>
          <a:p>
            <a:pPr marL="97155" marR="5080">
              <a:lnSpc>
                <a:spcPts val="4320"/>
              </a:lnSpc>
              <a:spcBef>
                <a:spcPts val="640"/>
              </a:spcBef>
            </a:pPr>
            <a:r>
              <a:rPr sz="4000" spc="-35" dirty="0"/>
              <a:t>Нравятся</a:t>
            </a:r>
            <a:r>
              <a:rPr sz="4000" spc="-180" dirty="0"/>
              <a:t> </a:t>
            </a:r>
            <a:r>
              <a:rPr sz="4000" dirty="0"/>
              <a:t>ли</a:t>
            </a:r>
            <a:r>
              <a:rPr sz="4000" spc="-145" dirty="0"/>
              <a:t> </a:t>
            </a:r>
            <a:r>
              <a:rPr sz="4000" dirty="0"/>
              <a:t>вам</a:t>
            </a:r>
            <a:r>
              <a:rPr sz="4000" spc="-165" dirty="0"/>
              <a:t> </a:t>
            </a:r>
            <a:r>
              <a:rPr sz="4000" spc="-25" dirty="0"/>
              <a:t>дополнительные рисунки</a:t>
            </a:r>
            <a:r>
              <a:rPr sz="4000" spc="-165" dirty="0"/>
              <a:t> </a:t>
            </a:r>
            <a:r>
              <a:rPr sz="4000" dirty="0"/>
              <a:t>на</a:t>
            </a:r>
            <a:r>
              <a:rPr sz="4000" spc="-125" dirty="0"/>
              <a:t> </a:t>
            </a:r>
            <a:r>
              <a:rPr sz="4000" spc="-10" dirty="0"/>
              <a:t>стенах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0823" y="2916741"/>
            <a:ext cx="7973879" cy="33728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670" rIns="0" bIns="0" rtlCol="0">
            <a:spAutoFit/>
          </a:bodyPr>
          <a:lstStyle/>
          <a:p>
            <a:pPr marL="249554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Информационные</a:t>
            </a:r>
            <a:r>
              <a:rPr spc="-200" dirty="0"/>
              <a:t> </a:t>
            </a:r>
            <a:r>
              <a:rPr spc="-10" dirty="0"/>
              <a:t>зоны</a:t>
            </a:r>
            <a:r>
              <a:rPr spc="-195" dirty="0"/>
              <a:t> </a:t>
            </a:r>
            <a:r>
              <a:rPr spc="-10" dirty="0"/>
              <a:t>должны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940" y="2498940"/>
            <a:ext cx="7798988" cy="30415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452" y="2983206"/>
            <a:ext cx="5773992" cy="30412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0647" rIns="0" bIns="0" rtlCol="0">
            <a:spAutoFit/>
          </a:bodyPr>
          <a:lstStyle/>
          <a:p>
            <a:pPr marL="368300" marR="5080">
              <a:lnSpc>
                <a:spcPct val="90000"/>
              </a:lnSpc>
              <a:spcBef>
                <a:spcPts val="575"/>
              </a:spcBef>
            </a:pPr>
            <a:r>
              <a:rPr sz="4000" spc="-35" dirty="0"/>
              <a:t>Считаете</a:t>
            </a:r>
            <a:r>
              <a:rPr sz="4000" spc="-185" dirty="0"/>
              <a:t> </a:t>
            </a:r>
            <a:r>
              <a:rPr sz="4000" dirty="0"/>
              <a:t>ли</a:t>
            </a:r>
            <a:r>
              <a:rPr sz="4000" spc="-135" dirty="0"/>
              <a:t> </a:t>
            </a:r>
            <a:r>
              <a:rPr sz="4000" dirty="0"/>
              <a:t>вы,</a:t>
            </a:r>
            <a:r>
              <a:rPr sz="4000" spc="-155" dirty="0"/>
              <a:t> </a:t>
            </a:r>
            <a:r>
              <a:rPr sz="4000" dirty="0"/>
              <a:t>что</a:t>
            </a:r>
            <a:r>
              <a:rPr sz="4000" spc="-150" dirty="0"/>
              <a:t> </a:t>
            </a:r>
            <a:r>
              <a:rPr sz="4000" spc="-10" dirty="0"/>
              <a:t>состояние </a:t>
            </a:r>
            <a:r>
              <a:rPr sz="4000" spc="-30" dirty="0"/>
              <a:t>школы</a:t>
            </a:r>
            <a:r>
              <a:rPr sz="4000" spc="-170" dirty="0"/>
              <a:t> </a:t>
            </a:r>
            <a:r>
              <a:rPr sz="4000" spc="-25" dirty="0"/>
              <a:t>влияет</a:t>
            </a:r>
            <a:r>
              <a:rPr sz="4000" spc="-160" dirty="0"/>
              <a:t> </a:t>
            </a:r>
            <a:r>
              <a:rPr sz="4000" dirty="0"/>
              <a:t>на</a:t>
            </a:r>
            <a:r>
              <a:rPr sz="4000" spc="-130" dirty="0"/>
              <a:t> </a:t>
            </a:r>
            <a:r>
              <a:rPr sz="4000" spc="-35" dirty="0"/>
              <a:t>желание</a:t>
            </a:r>
            <a:r>
              <a:rPr sz="4000" spc="-170" dirty="0"/>
              <a:t> </a:t>
            </a:r>
            <a:r>
              <a:rPr sz="4000" spc="-10" dirty="0"/>
              <a:t>ребенка </a:t>
            </a:r>
            <a:r>
              <a:rPr sz="4000" spc="-35" dirty="0"/>
              <a:t>учиться</a:t>
            </a:r>
            <a:r>
              <a:rPr sz="4000" spc="-140" dirty="0"/>
              <a:t> </a:t>
            </a:r>
            <a:r>
              <a:rPr sz="4000" dirty="0"/>
              <a:t>в</a:t>
            </a:r>
            <a:r>
              <a:rPr sz="4000" spc="-100" dirty="0"/>
              <a:t> </a:t>
            </a:r>
            <a:r>
              <a:rPr sz="4000" spc="-20" dirty="0"/>
              <a:t>ней?</a:t>
            </a:r>
            <a:endParaRPr sz="4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761</Words>
  <Application>Microsoft Office PowerPoint</Application>
  <PresentationFormat>Экран (4:3)</PresentationFormat>
  <Paragraphs>70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 MT</vt:lpstr>
      <vt:lpstr>Calibri</vt:lpstr>
      <vt:lpstr>Calibri Light</vt:lpstr>
      <vt:lpstr>Times New Roman</vt:lpstr>
      <vt:lpstr>Office Theme</vt:lpstr>
      <vt:lpstr>Обсуждение дизайн-проекта МАОУ «СОШ с УИОП № 3»</vt:lpstr>
      <vt:lpstr>АНКЕТИРОВАНИЕ В СОЦ. СЕТЯХ</vt:lpstr>
      <vt:lpstr>Каков ваш возраст</vt:lpstr>
      <vt:lpstr>Какова Ваша роль в школе</vt:lpstr>
      <vt:lpstr>Что вы хотели изменить в интерьере школы</vt:lpstr>
      <vt:lpstr>Какие оттенки в интерьере предпочитаете</vt:lpstr>
      <vt:lpstr>Нравятся ли вам дополнительные рисунки на стенах</vt:lpstr>
      <vt:lpstr>Информационные зоны должны</vt:lpstr>
      <vt:lpstr>Считаете ли вы, что состояние школы влияет на желание ребенка учиться в ней?</vt:lpstr>
      <vt:lpstr>Какой вы хотите видеть столовую школы после ремонта</vt:lpstr>
      <vt:lpstr>Каким вы видите фойе школы</vt:lpstr>
      <vt:lpstr>Какими вы видите рекреации школы</vt:lpstr>
      <vt:lpstr>Каким вы видите актовый зал школы</vt:lpstr>
      <vt:lpstr>Проектные сессии с педагогами и обучающимися</vt:lpstr>
      <vt:lpstr>Перезагрузка</vt:lpstr>
      <vt:lpstr>Креативные агенства – участники родители</vt:lpstr>
      <vt:lpstr>Актовый зал</vt:lpstr>
      <vt:lpstr>Актовый зал</vt:lpstr>
      <vt:lpstr>Столовая</vt:lpstr>
      <vt:lpstr>Столовая</vt:lpstr>
      <vt:lpstr>Холл, входная группа</vt:lpstr>
      <vt:lpstr>Холл, входная группа</vt:lpstr>
      <vt:lpstr>Рекреации</vt:lpstr>
      <vt:lpstr>Рекреации</vt:lpstr>
      <vt:lpstr>«Красная линия» в дизайнерском решении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Надежда Александровна Маслакова</cp:lastModifiedBy>
  <cp:revision>5</cp:revision>
  <dcterms:created xsi:type="dcterms:W3CDTF">2024-05-21T09:33:24Z</dcterms:created>
  <dcterms:modified xsi:type="dcterms:W3CDTF">2024-06-03T03:17:39Z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2024-05-20T00:00:00Z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2024-05-21T00:00:00Z</vt:filetime>
  </property>
  <property fmtid="{D5CDD505-2E9C-101B-9397-08002B2CF9AE}" pid="5" name="Producer">
    <vt:lpwstr>Microsoft® Office PowerPoint® 2007</vt:lpwstr>
  </property>
</Properties>
</file>