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91" r:id="rId1"/>
  </p:sldMasterIdLst>
  <p:notesMasterIdLst>
    <p:notesMasterId r:id="rId18"/>
  </p:notesMasterIdLst>
  <p:sldIdLst>
    <p:sldId id="256" r:id="rId2"/>
    <p:sldId id="274" r:id="rId3"/>
    <p:sldId id="278" r:id="rId4"/>
    <p:sldId id="289" r:id="rId5"/>
    <p:sldId id="285" r:id="rId6"/>
    <p:sldId id="277" r:id="rId7"/>
    <p:sldId id="284" r:id="rId8"/>
    <p:sldId id="273" r:id="rId9"/>
    <p:sldId id="281" r:id="rId10"/>
    <p:sldId id="282" r:id="rId11"/>
    <p:sldId id="283" r:id="rId12"/>
    <p:sldId id="276" r:id="rId13"/>
    <p:sldId id="286" r:id="rId14"/>
    <p:sldId id="287" r:id="rId15"/>
    <p:sldId id="280" r:id="rId16"/>
    <p:sldId id="288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F5A04C-262C-4B03-9008-B7AFEFD362B0}">
  <a:tblStyle styleId="{F2F5A04C-262C-4B03-9008-B7AFEFD362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52875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1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028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2BC58-5EB6-4DDA-8934-72689E0DD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EBA6FD-F796-4CAA-8649-2A722815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D6697B-02E4-44F7-AD35-09BCA6AB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1DEFC-3777-4A88-9F0F-618267D7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1A0FF0-C116-4C25-AE3A-F3CADEE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28970173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362FC-BB2E-4364-907E-F10CB90F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6AFE3C-F36C-40B3-A7F7-E91CAE7A3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37FF9A-4686-4F0E-B451-3D5FD00E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D0C875-01B6-4721-95A1-FD5D6980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4B36F-F48E-4FF0-9279-C7E93208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7570138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2B6F40-F26E-46B6-80CC-885C65E81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D6F08C-9698-4394-83B5-D46259B89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F130D5-DB01-4CE8-AC1D-CD5C4095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F81F6-8B6A-4ACF-AF33-5F8BDB61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18734-9F43-4CD4-AB1E-02A16C2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6948770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3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711D3-2200-476A-8662-2E041448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D3CFF-0EE4-4C1A-8A15-5D0DEE048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6EBC3B-3F4A-4292-A4FF-68C75DEA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2CABA-BB31-4D05-8012-C9693F99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3A1375-ED5B-4CB1-B925-7FF36144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4566153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B55E60-23B4-413D-B544-47DD538B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6B1184-4537-41C7-9440-361E32EC2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8D0840-80C0-4C35-905B-BC50F77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493D78-45A8-4124-BEC6-3235478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7A7FC3-2408-44EB-9953-274C79F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0584298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1AB21-FF65-48F8-8392-8836F5F2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0CA47-2445-4198-8702-F9B160B89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40020E-75DE-4669-81E1-586C9A3F9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E10B46-42EE-44E3-A013-360FFBE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EE2FCD-A3AB-450F-9449-2590E11E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D9EB2B-31C7-462A-8BAC-AEE25999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5632716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25F7F-DBF7-4779-8E98-2A5A97A9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F3F942-598C-411C-AAB1-BB6FEADE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ECD7C8-C534-4F29-820D-25A183122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E26073-71BC-4E61-AD1D-F0AA3D59D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7936FA-A781-4EC4-90BC-08B0EA973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EB5FD27-9902-47E3-939E-82E6C78D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030F15-7F96-4641-8491-58E6FC91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E75D62-945D-4B07-8DB4-61C89FFD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6532005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96973-1538-4F7D-8622-10D0EFB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AD1BBC-EBFF-41A8-8289-1296DC1F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197D49-2A31-411A-BBDA-F1662943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99D651-E757-44F3-8ED1-FCD81285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088699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D34234-531B-45F7-8831-31AF6716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E29024-7CE0-4C87-B8B9-863EFA5D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0A1C5F-E54D-410C-9F19-7F238E43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007293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71A4B-686A-44A9-AD4D-941A0881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CD2D49-C409-438D-9913-2D8835F8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A593C2-0F83-4C11-BAAC-660EE76C6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68475B-C387-494F-A7B7-9A7907CF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C02209-D7D3-4BCC-81CC-EBC1267E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76B6-7F8E-44C9-BCBE-99A2DA8F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590205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AEC7A-66DD-49AC-94AD-AEA87467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656DC1-E787-4057-8968-6F344812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43B445-4903-43E5-953A-DE6DE61B7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BB2041-FB65-4259-AE7E-FB4C42D7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C8B836-3BB8-4674-9B7D-2F9945C9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C31295-ABFC-4192-BE2D-6DD5D32A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679104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D7E69-7297-4D90-B6CD-E94E24BB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3BBACC-8142-4735-A623-44277D7E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8EE94A-30BE-4A49-8B91-CACA2E69A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BBE4D7-D568-4726-BE06-E8E755063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D2161-AEEF-4481-8A12-E54FE69B7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3921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nasa019@yandex.r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nasa019@yandex.ru" TargetMode="External"/><Relationship Id="rId2" Type="http://schemas.openxmlformats.org/officeDocument/2006/relationships/hyperlink" Target="http://kvoberezn.perm.ru/p254aa1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-1" y="771826"/>
            <a:ext cx="7271657" cy="21661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подготовка материалов 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представлению работников образовательных организаций 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награждению в 2025 году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0" y="3903114"/>
            <a:ext cx="6120882" cy="1240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2025 года</a:t>
            </a:r>
            <a:endParaRPr lang="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Шеина С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Анатольевна,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МАУ ЦСОиРО</a:t>
            </a:r>
          </a:p>
          <a:p>
            <a:pPr marL="0" lvl="0" indent="0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эл.почта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lanasa019@yandex.ru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тел. 20-12-80 (доб.705)</a:t>
            </a:r>
            <a:endParaRPr lang="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C4882E-BEAD-4D8A-B385-03B534C5D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6850" y="143456"/>
            <a:ext cx="1685730" cy="299174"/>
          </a:xfrm>
          <a:prstGeom prst="rect">
            <a:avLst/>
          </a:prstGeom>
        </p:spPr>
      </p:pic>
      <p:pic>
        <p:nvPicPr>
          <p:cNvPr id="5" name="Picture 3" descr="D:\=Orders=\=Amado=\=PLANFIX-PROJECT=\= 45872 - Березники\Материалы\носители\Презентация\ererere.png">
            <a:extLst>
              <a:ext uri="{FF2B5EF4-FFF2-40B4-BE49-F238E27FC236}">
                <a16:creationId xmlns:a16="http://schemas.microsoft.com/office/drawing/2014/main" xmlns="" id="{CB8129CC-294A-451F-B869-B923E41B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449" y="1834298"/>
            <a:ext cx="3825551" cy="33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=Orders=\=Amado=\=PLANFIX-PROJECT=\= 45872 - Березники\Материалы\носители\Презентация\Group232323.png">
            <a:extLst>
              <a:ext uri="{FF2B5EF4-FFF2-40B4-BE49-F238E27FC236}">
                <a16:creationId xmlns:a16="http://schemas.microsoft.com/office/drawing/2014/main" xmlns="" id="{83A42CC2-CBF1-4178-928D-B64B6E16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253" y="0"/>
            <a:ext cx="837316" cy="5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ECDD2-CBF4-409D-8CF9-7CD7351D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7" y="87086"/>
            <a:ext cx="1870108" cy="478971"/>
          </a:xfrm>
        </p:spPr>
        <p:txBody>
          <a:bodyPr/>
          <a:lstStyle/>
          <a:p>
            <a:r>
              <a:rPr lang="ru-RU" sz="2400" dirty="0"/>
              <a:t>ДОКУМЕНТЫ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5F86C3-347D-46B7-864B-A185814E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" y="1144555"/>
            <a:ext cx="2801163" cy="3426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DBF908-127B-4E63-B5FE-3F705266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08" y="87085"/>
            <a:ext cx="2801163" cy="4180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02DF6A-FA09-4217-84E2-8C9F665D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382" y="149289"/>
            <a:ext cx="2853108" cy="35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23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ECDD2-CBF4-409D-8CF9-7CD7351D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58" y="107702"/>
            <a:ext cx="1870108" cy="478971"/>
          </a:xfrm>
        </p:spPr>
        <p:txBody>
          <a:bodyPr/>
          <a:lstStyle/>
          <a:p>
            <a:r>
              <a:rPr lang="ru-RU" sz="2400" dirty="0"/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19391A-D2E3-4FD5-8CF7-85D1BF1C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8" y="142297"/>
            <a:ext cx="2026045" cy="31280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188F3A-F06B-4FA8-978B-9A48EF03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33" y="2273170"/>
            <a:ext cx="2102279" cy="26428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EE3511-B228-4CBA-93D6-80CB36048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218" y="254264"/>
            <a:ext cx="2196210" cy="3412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66D1B7-B1E4-4035-A57C-7B9944C96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434" y="2369198"/>
            <a:ext cx="2305179" cy="27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74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DA238-A38D-4864-9C60-3B3E3CC7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0" y="99527"/>
            <a:ext cx="8368200" cy="1293844"/>
          </a:xfrm>
        </p:spPr>
        <p:txBody>
          <a:bodyPr/>
          <a:lstStyle/>
          <a:p>
            <a:pPr marL="114300" lvl="0" algn="ctr">
              <a:buSzPts val="1800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ПОЧЕТА»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«ГОРОД БЕРЕЗНИКИ» ПЕРМСКОГО КРАЯ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администрации города Березники от 08.06.2011 № 700 «Об утверждении Положения о Доске почета»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46418B-9EE0-4F71-BA8A-1C84C695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93371"/>
            <a:ext cx="9144000" cy="3567100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ДОСКЕ ПОЧЁТА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фотопортреты граждан, внесших БОЛЬШОЙ ВКЛАД В РАЗВИТИЕ ОБРАЗОВАНИЯ ГОРОДА БЕРЕЗНИКИ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выдвигаются кандидатуры от учреждений, которые рассматриваются на наградной комиссии Управления, для рассмотрения на комиссии по Доске почета в Администрации выдвигаются 5 - 6 кандидатур (из числа руководителей, заместителей руководителей, педагогических работников ОО). </a:t>
            </a:r>
          </a:p>
          <a:p>
            <a:pPr marL="114300" indent="0">
              <a:buNone/>
            </a:pPr>
            <a:endParaRPr lang="ru-RU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«О выдвижении кандидатуры для занесения на Доску Почета» - направляется в наградную комиссию Управления образования в ФЕВРАЛЕ текущего года</a:t>
            </a:r>
          </a:p>
          <a:p>
            <a:pPr marL="114300" indent="0">
              <a:buNone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ДОКУМЕНТОВ: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ХОДАТАЙСТВО трудового коллектива о выдвижении кандидата для занесения на Доску почета;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выдвижения кандидата;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КРАТКИЕ БИОГРАФИЧЕСКИЕ ДАННЫЕ кандидата;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для распространения.</a:t>
            </a:r>
          </a:p>
          <a:p>
            <a:pPr>
              <a:buFontTx/>
              <a:buChar char="-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4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B181D-0A6C-4E53-BAB3-518A4917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66" y="109682"/>
            <a:ext cx="8368200" cy="6861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ПОЧЕТА»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4505F9-B8EE-441F-97B3-1DF2CDAA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3" t="18624" r="29728" b="11837"/>
          <a:stretch/>
        </p:blipFill>
        <p:spPr>
          <a:xfrm>
            <a:off x="665582" y="889518"/>
            <a:ext cx="3582348" cy="3626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D3BCE3-C728-46E6-902F-1E460223B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02" t="18019" r="32177" b="6152"/>
          <a:stretch/>
        </p:blipFill>
        <p:spPr>
          <a:xfrm>
            <a:off x="4696409" y="889518"/>
            <a:ext cx="3147527" cy="39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24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B181D-0A6C-4E53-BAB3-518A4917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66" y="109682"/>
            <a:ext cx="8368200" cy="6861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ПОЧЕТА»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91F6D8-AD93-42ED-BD05-41ABEDBD3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17898" r="20136" b="11232"/>
          <a:stretch/>
        </p:blipFill>
        <p:spPr>
          <a:xfrm>
            <a:off x="24882" y="953114"/>
            <a:ext cx="4627984" cy="3213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E5D745-7EFB-4907-894A-20FC54D8A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0" t="23220" r="23333" b="13167"/>
          <a:stretch/>
        </p:blipFill>
        <p:spPr>
          <a:xfrm>
            <a:off x="4572000" y="977116"/>
            <a:ext cx="4559560" cy="31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06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0DB1D-507A-4929-A7F1-37529E3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62"/>
            <a:ext cx="9143999" cy="40661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ДОКУМЕНТАМ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642490-E02C-4AB4-AE66-B70F47BF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5429"/>
            <a:ext cx="9143999" cy="4133295"/>
          </a:xfrm>
        </p:spPr>
        <p:txBody>
          <a:bodyPr/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ХАРАКТЕРИСТИКЕ (ПРЕДСТАВЛЕНИИ) – указываем ТОЛЬКО КОНКРЕТНЫЕ ЗАСЛУГИ,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писать общие фразы, положительные характеристики личности награждаемого, его взаимоотношения с коллегами и детьми – экономим время и бумагу, пишем по существу! </a:t>
            </a:r>
          </a:p>
          <a:p>
            <a:pPr marL="11430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предполагаем, что коллектив выдвигает заслуженного и уважаемого человека!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ЗАСЛУГИ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награждаемого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 или 3 года (смотреть Положения)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писать о «старых» достижениях, тем более, если человек уже получил награду в предыдущий период.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СОБЛЮДАЕМ СРОКИ!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Ведется РЕЕСТР НАГРАЖДЕННЫХ -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ОТКАЗ, если с года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с момента подачи материалов) </a:t>
            </a: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менее 3-х 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11430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Рекомендация: представьте к награде другую кандидатуру, чтоб не терять квоту от 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</a:t>
            </a: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КОНКРЕТНУЮ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какую деятельность выдвигаете?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указываем: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труда»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просто «учитель», тем более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указывать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занимаемые в учреждении должности.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БОЛЬШОЙ трудовой стаж БЕЗ ЗНАЧИМЫХ достижений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НЕ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ПРЕДПОЛАГАЕТСЯ!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НАГРАД (в Администрацию):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грамота,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письмо, Удостоверение о награждении нагрудным знаком,… </a:t>
            </a: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(заверенные печатью и подписью руководителя) </a:t>
            </a:r>
          </a:p>
          <a:p>
            <a:pPr marL="114300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1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министра образования за подготовку победителя краевой Олимпиады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</a:p>
          <a:p>
            <a:pPr marL="11430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НАГРАДА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заслуга учителя! (ее указываем в Характеристике/ Представлении)</a:t>
            </a:r>
          </a:p>
        </p:txBody>
      </p:sp>
    </p:spTree>
    <p:extLst>
      <p:ext uri="{BB962C8B-B14F-4D97-AF65-F5344CB8AC3E}">
        <p14:creationId xmlns:p14="http://schemas.microsoft.com/office/powerpoint/2010/main" xmlns="" val="108121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2EF840-D43D-4850-8E0A-BDE26715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83" y="9265"/>
            <a:ext cx="4777273" cy="7340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4BD21C-917E-4579-8B93-22FEE498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3" y="702517"/>
            <a:ext cx="8932505" cy="3859598"/>
          </a:xfrm>
        </p:spPr>
        <p:txBody>
          <a:bodyPr/>
          <a:lstStyle/>
          <a:p>
            <a:r>
              <a:rPr lang="ru-RU" dirty="0"/>
              <a:t>Отслеживайте ДОСТИЖЕНИЯ педагогических работников!</a:t>
            </a:r>
          </a:p>
          <a:p>
            <a:r>
              <a:rPr lang="ru-RU" dirty="0"/>
              <a:t>Своевременно подавайте заслуженных педагогических работников к награде!</a:t>
            </a:r>
          </a:p>
          <a:p>
            <a:r>
              <a:rPr lang="ru-RU" dirty="0"/>
              <a:t>Соблюдайте «СТУПЕНИ» для получения </a:t>
            </a:r>
            <a:r>
              <a:rPr lang="ru-RU" u="sng" dirty="0"/>
              <a:t>отраслевых</a:t>
            </a:r>
            <a:r>
              <a:rPr lang="ru-RU" dirty="0"/>
              <a:t> наград. </a:t>
            </a:r>
          </a:p>
          <a:p>
            <a:pPr marL="114300" indent="0">
              <a:buNone/>
            </a:pPr>
            <a:endParaRPr lang="ru-RU" sz="1100" dirty="0"/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- Управление образования (</a:t>
            </a:r>
            <a:r>
              <a:rPr lang="ru-RU" b="1" dirty="0">
                <a:solidFill>
                  <a:srgbClr val="0070C0"/>
                </a:solidFill>
              </a:rPr>
              <a:t>Почетная грамота</a:t>
            </a:r>
            <a:r>
              <a:rPr lang="ru-RU" dirty="0">
                <a:solidFill>
                  <a:srgbClr val="0070C0"/>
                </a:solidFill>
              </a:rPr>
              <a:t>) …. 3 года + заслуги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МОиН</a:t>
            </a:r>
            <a:r>
              <a:rPr lang="ru-RU" dirty="0">
                <a:solidFill>
                  <a:srgbClr val="0070C0"/>
                </a:solidFill>
              </a:rPr>
              <a:t> Пермский край (</a:t>
            </a:r>
            <a:r>
              <a:rPr lang="ru-RU" b="1" dirty="0">
                <a:solidFill>
                  <a:srgbClr val="0070C0"/>
                </a:solidFill>
              </a:rPr>
              <a:t>Почетная грамота</a:t>
            </a:r>
            <a:r>
              <a:rPr lang="ru-RU" dirty="0">
                <a:solidFill>
                  <a:srgbClr val="0070C0"/>
                </a:solidFill>
              </a:rPr>
              <a:t>) …. 3 года + заслуги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Минпрос</a:t>
            </a:r>
            <a:r>
              <a:rPr lang="ru-RU" dirty="0">
                <a:solidFill>
                  <a:srgbClr val="0070C0"/>
                </a:solidFill>
              </a:rPr>
              <a:t> РФ (</a:t>
            </a:r>
            <a:r>
              <a:rPr lang="ru-RU" b="1" dirty="0">
                <a:solidFill>
                  <a:srgbClr val="0070C0"/>
                </a:solidFill>
              </a:rPr>
              <a:t>Почетная грамота</a:t>
            </a:r>
            <a:r>
              <a:rPr lang="ru-RU" dirty="0">
                <a:solidFill>
                  <a:srgbClr val="0070C0"/>
                </a:solidFill>
              </a:rPr>
              <a:t>) …. 3 года+ заслуги</a:t>
            </a:r>
          </a:p>
          <a:p>
            <a:pPr>
              <a:buFontTx/>
              <a:buChar char="-"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Минпрос</a:t>
            </a:r>
            <a:r>
              <a:rPr lang="ru-RU" dirty="0">
                <a:solidFill>
                  <a:srgbClr val="0070C0"/>
                </a:solidFill>
              </a:rPr>
              <a:t> РФ («</a:t>
            </a:r>
            <a:r>
              <a:rPr lang="ru-RU" b="1" dirty="0">
                <a:solidFill>
                  <a:srgbClr val="0070C0"/>
                </a:solidFill>
              </a:rPr>
              <a:t>Почетный работник</a:t>
            </a:r>
            <a:r>
              <a:rPr lang="ru-RU" dirty="0">
                <a:solidFill>
                  <a:srgbClr val="0070C0"/>
                </a:solidFill>
              </a:rPr>
              <a:t>», Нагрудные Знаки)…. 3 года + заслуги</a:t>
            </a:r>
          </a:p>
          <a:p>
            <a:pPr>
              <a:buFontTx/>
              <a:buChar char="-"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Минпрос</a:t>
            </a:r>
            <a:r>
              <a:rPr lang="ru-RU" dirty="0">
                <a:solidFill>
                  <a:srgbClr val="0070C0"/>
                </a:solidFill>
              </a:rPr>
              <a:t> РФ («</a:t>
            </a:r>
            <a:r>
              <a:rPr lang="ru-RU" b="1" dirty="0">
                <a:solidFill>
                  <a:srgbClr val="0070C0"/>
                </a:solidFill>
              </a:rPr>
              <a:t>Отличник просвещения</a:t>
            </a:r>
            <a:r>
              <a:rPr lang="ru-RU" dirty="0">
                <a:solidFill>
                  <a:srgbClr val="0070C0"/>
                </a:solidFill>
              </a:rPr>
              <a:t>»)           </a:t>
            </a:r>
            <a:r>
              <a:rPr lang="ru-RU" b="1" dirty="0">
                <a:solidFill>
                  <a:srgbClr val="007434"/>
                </a:solidFill>
              </a:rPr>
              <a:t>«ВЕТЕРАН ТРУДА»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7A67CF63-06D3-4B9A-9051-88028821F6BD}"/>
              </a:ext>
            </a:extLst>
          </p:cNvPr>
          <p:cNvSpPr/>
          <p:nvPr/>
        </p:nvSpPr>
        <p:spPr>
          <a:xfrm>
            <a:off x="2503119" y="2389720"/>
            <a:ext cx="447310" cy="2425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1F74C6-9C5A-4AE6-989F-21361E66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0" y="2942443"/>
            <a:ext cx="493819" cy="26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C4DBF0-D1E4-4E7E-AB5C-8E98886B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64" y="3534408"/>
            <a:ext cx="493819" cy="2621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6C0C78-5323-45FD-8F8F-AABFE87C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64" y="4146060"/>
            <a:ext cx="493819" cy="2621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A7623D-B412-48BC-9DC9-686F4F0E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59030" y="4375501"/>
            <a:ext cx="489507" cy="3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45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49290"/>
            <a:ext cx="8963609" cy="99335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ПОЧЕТНАЯ ГРАМОТА/ БЛАГОДАРСТВЕННОЕ ПИСЬМО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УПРАВЛЕНИЯ ОБРАЗОВАНИЯ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Приказ от 17.02.2021 № 04-01-03-114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«Об утверждении Положений о Почетной грамоте и Благодарственном письме Управления образования»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648"/>
            <a:ext cx="9144000" cy="3804273"/>
          </a:xfrm>
        </p:spPr>
        <p:txBody>
          <a:bodyPr/>
          <a:lstStyle/>
          <a:p>
            <a:pPr marL="11430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ПООЩРЕНИЯ: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образовательных организаций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 образовательных организаций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ОСНОВАНИЯ: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вклад в развитие системы образования, за вклад в проведении значимых мероприятий, победы в профессиональных конкурсах и т.д.;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юбилейным датам со дня рождения работника (50, 55, .. и каждые 5 лет)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праздновании юбилейных дат организаций 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наступления - квота для награждения увеличивается в 2 раза!)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34CF0-5902-4330-938A-0BC07AEE8637}"/>
              </a:ext>
            </a:extLst>
          </p:cNvPr>
          <p:cNvSpPr/>
          <p:nvPr/>
        </p:nvSpPr>
        <p:spPr>
          <a:xfrm>
            <a:off x="-1" y="3688701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Повторное награждение ПОЧЕТНОЙ ГРАМОТОЙ возможно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чаще, чем 1 раз в 3 года</a:t>
            </a:r>
          </a:p>
          <a:p>
            <a:pPr lvl="0">
              <a:buClr>
                <a:srgbClr val="000000"/>
              </a:buClr>
            </a:pP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награждение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БЛАГОДАРСТВЕННЫМ ПИСЬМОМ ЗА НОВЫЕ ДОСТИЖЕНИЯ –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ранее, чем через 1 год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предыдущего награждения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54534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3CFD7-83C0-4CEA-963F-5A70BF2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0" y="118188"/>
            <a:ext cx="8445080" cy="102593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КВОТЫ ПО НАГРАЖДЕНИЮ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 календарный год)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(ПРИКАЗ УПРАВЛЕНИЯ ОБРАЗОВАНИЯ ОТ 26.08.2024 № 04-01-03-893)</a:t>
            </a:r>
            <a:endParaRPr 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1B2846-3932-4E7A-8C8B-06D2B829E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00" y="1234789"/>
            <a:ext cx="8368200" cy="2460134"/>
          </a:xfrm>
        </p:spPr>
        <p:txBody>
          <a:bodyPr/>
          <a:lstStyle/>
          <a:p>
            <a:r>
              <a:rPr lang="ru-RU" sz="1800" dirty="0"/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коллективы численностью до 30 человек – две кандидатуры;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-коллективы численностью до 45 человек – четыре кандидатуры;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-коллективы численностью до 80 человек – семь кандидатур;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-коллективы численностью свыше 90 человек – до 10% от численности коллектива.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31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963609" cy="69668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ПОЧЕТНАЯ ГРАМОТА/ БЛАГОДАРСТВЕННОЕ ПИСЬМО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УПРАВЛЕНИЯ ОБРАЗОВАНИЯ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77552"/>
            <a:ext cx="9144000" cy="4169370"/>
          </a:xfrm>
        </p:spPr>
        <p:txBody>
          <a:bodyPr/>
          <a:lstStyle/>
          <a:p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и заслуги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награждаемого: </a:t>
            </a:r>
          </a:p>
          <a:p>
            <a:pPr marL="11430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мероприятиях,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городских открытых занятий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тренингов/ мастер-классов,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профессиональных конкурсах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руководство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ГПС)</a:t>
            </a:r>
          </a:p>
          <a:p>
            <a:pPr marL="11430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ДОСТИЖЕНИЯ ОБУЧАЮЩИХСЯ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образовании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менее 3 лет и не менее 1 года в ОО</a:t>
            </a:r>
          </a:p>
          <a:p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ходатайстве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ПОЛОЖЕНИЯ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указываем: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вклад в развитие системы образования города Березники», «За победу в … краевом конкурсе «…», и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юбилейной датой»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в скобках дату рождения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" indent="0">
              <a:buNone/>
            </a:pP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подписывается:  руководителем ОО, на руководителя – заместителем руководителя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ХОДАТАЙСТВО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официальном бланке ОО, не менее чем за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 дней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 предполагаемой даты награждения (в связи с юбилеем/ празднованием) 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ХАРАКТЕРИСТИКА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указанием значимых ЗАСЛУГ, ДОСТИЖЕНИЙ –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 последние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года,            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1 листе с 2-х сторон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возможен мелкий шрифт)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СПРАВКА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работников в ОО                                                      (можно указать в ходатайстве отдельной строкой)</a:t>
            </a:r>
          </a:p>
        </p:txBody>
      </p:sp>
    </p:spTree>
    <p:extLst>
      <p:ext uri="{BB962C8B-B14F-4D97-AF65-F5344CB8AC3E}">
        <p14:creationId xmlns:p14="http://schemas.microsoft.com/office/powerpoint/2010/main" xmlns="" val="63709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F8CDD-EEDE-4BF2-B80C-FD2BBC16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0" y="97241"/>
            <a:ext cx="8368200" cy="6861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ПОЧЕТНАЯ ГРАМОТА/ БЛАГОДАРСТВЕННОЕ ПИСЬМО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УПРАВЛЕНИЯ ОБРАЗОВАНИЯ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9D5954-4D58-4DBC-8278-CC50CC4A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26" y="866654"/>
            <a:ext cx="3209730" cy="4065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291694-3B9D-4E5A-BBB8-BEBC5FBD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2" y="729804"/>
            <a:ext cx="3209730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28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87086"/>
            <a:ext cx="8963609" cy="112589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МЕДИАГАЛЕРЕЯ «ПЕДАГОГИЧЕСКОЕ ПРИЗВАНИЕ»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(БЛАГОДАРСТВЕННОЕ ПИСЬМО УПРАВЛЕНИЯ ОБРАЗОВАНИЯ)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Приказ от 22.07.2020 № 511 «Об утверждении положения 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медиагалерее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«Педагогическое призвание»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 «Управление образования»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http://kvoberezn.perm.ru/p254aa1.html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endParaRPr lang="ru-RU" sz="1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2979"/>
            <a:ext cx="9144000" cy="373394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Приказ от 11.08.2021 № 04-01-03-613 «О внесении изменений в приказ от 22.07.2020 № 511 «Об утверждении положения 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медиагалерее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«Педагогическое призвание»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 участники КОНКУРСА «ЛУЧШИЕ УЧИТЕЛЯ» подаются от учреждения по направлению «ПЕДАГОГ – МАСТЕР»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Приказ от 10.08.2023 № 04-01-03-0896 «О внесении изменений в приказ от 22.07.2020 № 511 «Об утверждении положения 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медиагалерее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«Педагогическое призвание»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ru-RU" sz="1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добавлено направление «Педагог-наставник»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114300" indent="0">
              <a:buNone/>
            </a:pP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– В ТАБЛИЦЕ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критериям результативности,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баллы)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Медиагалерею заносятся ежегодно,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НАПРАВЛЕНИИ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КАНДИДАТУР (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набравшие наибольшее количество баллов)</a:t>
            </a:r>
            <a:r>
              <a:rPr lang="ru-RU" sz="1400" i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Кандидатуры подаем ежегодно - </a:t>
            </a:r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 10 АВГУСТА!!!</a:t>
            </a:r>
            <a:endParaRPr lang="ru-RU" sz="1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учреждения – может быть подано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кандидатуры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каждом направлении)</a:t>
            </a:r>
          </a:p>
          <a:p>
            <a:pPr marL="11430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342900" lvl="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ХОДАТАЙСТВО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(на официальном бланке ОО, с подписью руководителя)</a:t>
            </a:r>
          </a:p>
          <a:p>
            <a:pPr marL="342900" lvl="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ЗАЯВКА-ПРЕДСТАВЛЕНИЕ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 указанием должности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с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ТАБЛИЦЕЙ результативности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(ВОРД + ПДФ)</a:t>
            </a:r>
          </a:p>
          <a:p>
            <a:pPr marL="342900" lvl="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ДОСТИЖЕНИЙ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заслуги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кратко)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размещения информации на сайте (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ВОРД)</a:t>
            </a:r>
            <a:endParaRPr lang="ru-RU" sz="1400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>
              <a:lnSpc>
                <a:spcPct val="100000"/>
              </a:lnSpc>
              <a:buClr>
                <a:srgbClr val="000000"/>
              </a:buClr>
              <a:buSzTx/>
              <a:buAutoNum type="arabicPeriod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(деловой портрет,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отдельным файлом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JPEG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Документы (ВОРД, ПДФ,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JPEG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направлять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почту </a:t>
            </a: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lanasa019@yandex.ru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Шеиной С.А.,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тема письма «МЕДИАГАЛЕРЕЯ»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0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8507D-98C4-498A-8821-BE013AE4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74" y="0"/>
            <a:ext cx="8368200" cy="6861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МЕДИАГАЛЕРЕЯ «ПЕДАГОГИЧЕСКОЕ ПРИЗВАНИЕ»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BD34BF-FAB8-45CD-B29D-4E8454E2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99614"/>
            <a:ext cx="4319027" cy="40025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F7C0D9-61F3-4950-A0F2-75A1064F3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5" t="17778" r="29796" b="7846"/>
          <a:stretch/>
        </p:blipFill>
        <p:spPr>
          <a:xfrm>
            <a:off x="252973" y="718748"/>
            <a:ext cx="3942705" cy="44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36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99949A-11C8-47E8-84A4-8858E8713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"/>
            <a:ext cx="9143999" cy="72778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АДМИНИСТРАЦИИ ГОРОДА БЕРЕЗНИКИ</a:t>
            </a:r>
          </a:p>
          <a:p>
            <a:pPr marL="114300" indent="0" algn="ctr">
              <a:buNone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БЕРЕЗНИКИ ОТ 25.06.2024 № 01-02-999 </a:t>
            </a:r>
          </a:p>
          <a:p>
            <a:pPr marL="114300" indent="0" algn="ctr">
              <a:buNone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НАГРАЖДЕНИЯХ»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7E77D67-2ACF-4547-BFD0-046905C94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006208"/>
              </p:ext>
            </p:extLst>
          </p:nvPr>
        </p:nvGraphicFramePr>
        <p:xfrm>
          <a:off x="0" y="802433"/>
          <a:ext cx="9144000" cy="4637204"/>
        </p:xfrm>
        <a:graphic>
          <a:graphicData uri="http://schemas.openxmlformats.org/drawingml/2006/table">
            <a:tbl>
              <a:tblPr firstRow="1" bandRow="1">
                <a:tableStyleId>{F2F5A04C-262C-4B03-9008-B7AFEFD362B0}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xmlns="" val="2551279540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xmlns="" val="264688061"/>
                    </a:ext>
                  </a:extLst>
                </a:gridCol>
              </a:tblGrid>
              <a:tr h="2187977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ПОЧЕТНАЯ ГРАМОТА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ВЫДАЮЩИЕСЯ ДОСТИЖЕНИЯ И ЗНАЧИТЕЛЬНЫЙ ВКЛАД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развитие образования города Березники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Указать КОНКРЕТНЫЕ ЗАСЛУГИ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 - НАЛИЧИЕ НАГРАДЫ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(Управления, ПК, РФ - за последние 2 года)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ВРУЧАЕТСЯ ПОВТОРНО!!! </a:t>
                      </a:r>
                      <a:r>
                        <a:rPr lang="ru-RU" sz="12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(п.4.17.4)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  <a:r>
                        <a:rPr lang="ru-RU" sz="1600" b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ХОДАТАЙСТВО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(Приложение 1)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позднее чем за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дней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предполагаемой даты награждения)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(Приложение 2)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 указанием 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заслуг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последние 3 года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3.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СОГЛАСИЯ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шт.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(Приложение 4+ Приложение 5) 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4.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КОПИЯ НАГРАДЫ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(</a:t>
                      </a:r>
                      <a:r>
                        <a:rPr kumimoji="0" lang="ru-RU" sz="16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заверенная руководителем ОО, с реквизитами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)</a:t>
                      </a:r>
                    </a:p>
                    <a:p>
                      <a:pPr algn="l"/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algn="l"/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ВНИМАНИЕ!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Отказы по - </a:t>
                      </a: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п.4.17.</a:t>
                      </a:r>
                    </a:p>
                    <a:p>
                      <a:pPr algn="l"/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В том числе: «заслуги граждан и ОО, представленных к награждению, </a:t>
                      </a:r>
                      <a:r>
                        <a:rPr kumimoji="0" lang="ru-RU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не были отмечены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 (награды Управления образования и выше), </a:t>
                      </a:r>
                      <a:r>
                        <a:rPr kumimoji="0" lang="ru-RU" sz="14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не позднее чем за 2 года</a:t>
                      </a:r>
                      <a:r>
                        <a:rPr kumimoji="0" lang="ru-RU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, предшествующие году внесения представления..»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8502740"/>
                  </a:ext>
                </a:extLst>
              </a:tr>
              <a:tr h="244922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БЛАГОДАРСТВЕННОЕ ПИСЬМО </a:t>
                      </a:r>
                    </a:p>
                    <a:p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 – не менее, чем через 3 года </a:t>
                      </a: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(п.4.17.5.)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 </a:t>
                      </a:r>
                      <a:r>
                        <a:rPr lang="ru-RU" sz="1600" b="0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ОСОБЫХ ЗАДАНИЙ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МНОГОЛЕТНИЙ ДОБРОСОВЕСТНЫЙ ТРУД (не менее 15 лет в ОО)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Указать КОНКРЕТНЫЕ ЗАСЛУГИ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 - НАЛИЧИЕ НАГРАДЫ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(Управления, ПК, РФ - за последние 2 года)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397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+mj-lt"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85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930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99949A-11C8-47E8-84A4-8858E8713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517" y="0"/>
            <a:ext cx="7438966" cy="1069909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SzTx/>
              <a:buNone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комиссию о награждениях</a:t>
            </a:r>
          </a:p>
          <a:p>
            <a:pPr marL="0" lvl="0" indent="0" algn="ctr">
              <a:lnSpc>
                <a:spcPct val="100000"/>
              </a:lnSpc>
              <a:buSzTx/>
              <a:buNone/>
              <a:defRPr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buSzTx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buSzTx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награждению гражданина </a:t>
            </a:r>
          </a:p>
          <a:p>
            <a:pPr marL="0" lvl="0" indent="0" algn="ctr">
              <a:lnSpc>
                <a:spcPct val="100000"/>
              </a:lnSpc>
              <a:buSzTx/>
              <a:buNone/>
              <a:defRPr/>
            </a:pP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 (Благодарственным письмом)</a:t>
            </a:r>
          </a:p>
          <a:p>
            <a:pPr marL="0" lvl="0" indent="0" algn="ctr">
              <a:lnSpc>
                <a:spcPct val="100000"/>
              </a:lnSpc>
              <a:buSzTx/>
              <a:buNone/>
              <a:defRPr/>
            </a:pP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Березники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96278A3-D535-4ACB-A98D-94FC9E30BF21}"/>
              </a:ext>
            </a:extLst>
          </p:cNvPr>
          <p:cNvSpPr/>
          <p:nvPr/>
        </p:nvSpPr>
        <p:spPr>
          <a:xfrm>
            <a:off x="43543" y="151076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ФОРМЕ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2) Постановления Администрации от 25.06.2024 № 01-02-999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п.3 (занимаемая должность по которой представлен) и п.11 (занимаемая должность на сегодняшнее время) – написание одинаковое!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п.8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награды,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награждения (без указания реквизитов приказа,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писать за «что……»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п.10 (стаж) – лет (без указания месяцев)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п.11 – указать «по настоящее время» + печать ОО + подпись руководителя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п.12 – только КОНКРЕТНЫЕ ДОСТИЖЕНИЯ и ЗАСЛУГИ («название мероприятия», количество победителей, год) - без красивых фраз!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- Приложение: 1.Почетная грамота Управления образования, 2023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(указанные в п.8) </a:t>
            </a:r>
          </a:p>
          <a:p>
            <a:pPr>
              <a:buClr>
                <a:srgbClr val="000000"/>
              </a:buCl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2.Согласие на обработку..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4)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Согласие на обработку..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5) </a:t>
            </a:r>
          </a:p>
          <a:p>
            <a:pPr marL="285750" lvl="0" indent="-285750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- печать ОО + подпись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94614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1389</Words>
  <Application>Microsoft Office PowerPoint</Application>
  <PresentationFormat>Экран (16:9)</PresentationFormat>
  <Paragraphs>141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Roboto</vt:lpstr>
      <vt:lpstr>Calibri</vt:lpstr>
      <vt:lpstr>Calibri Light</vt:lpstr>
      <vt:lpstr>Wingdings</vt:lpstr>
      <vt:lpstr>Тема Office</vt:lpstr>
      <vt:lpstr>Качественная подготовка материалов  по представлению работников образовательных организаций  к награждению в 2025 году</vt:lpstr>
      <vt:lpstr>ПОЧЕТНАЯ ГРАМОТА/ БЛАГОДАРСТВЕННОЕ ПИСЬМО  УПРАВЛЕНИЯ ОБРАЗОВАНИЯ  Приказ от 17.02.2021 № 04-01-03-114  «Об утверждении Положений о Почетной грамоте и Благодарственном письме Управления образования»</vt:lpstr>
      <vt:lpstr>КВОТЫ ПО НАГРАЖДЕНИЮ (на календарный год)  (ПРИКАЗ УПРАВЛЕНИЯ ОБРАЗОВАНИЯ ОТ 26.08.2024 № 04-01-03-893)</vt:lpstr>
      <vt:lpstr>ПОЧЕТНАЯ ГРАМОТА/ БЛАГОДАРСТВЕННОЕ ПИСЬМО  УПРАВЛЕНИЯ ОБРАЗОВАНИЯ </vt:lpstr>
      <vt:lpstr>ПОЧЕТНАЯ ГРАМОТА/ БЛАГОДАРСТВЕННОЕ ПИСЬМО  УПРАВЛЕНИЯ ОБРАЗОВАНИЯ</vt:lpstr>
      <vt:lpstr>МЕДИАГАЛЕРЕЯ «ПЕДАГОГИЧЕСКОЕ ПРИЗВАНИЕ» (БЛАГОДАРСТВЕННОЕ ПИСЬМО УПРАВЛЕНИЯ ОБРАЗОВАНИЯ) Приказ от 22.07.2020 № 511 «Об утверждении положения о медиагалерее «Педагогическое призвание» Сайт «Управление образования» http://kvoberezn.perm.ru/p254aa1.html  </vt:lpstr>
      <vt:lpstr>МЕДИАГАЛЕРЕЯ «ПЕДАГОГИЧЕСКОЕ ПРИЗВАНИЕ»</vt:lpstr>
      <vt:lpstr>Слайд 8</vt:lpstr>
      <vt:lpstr>Слайд 9</vt:lpstr>
      <vt:lpstr>ДОКУМЕНТЫ</vt:lpstr>
      <vt:lpstr>ДОКУМЕНТЫ</vt:lpstr>
      <vt:lpstr>«ДОСКА ПОЧЕТА» МО «ГОРОД БЕРЕЗНИКИ» ПЕРМСКОГО КРАЯ  Постановление администрации города Березники от 08.06.2011 № 700 «Об утверждении Положения о Доске почета»</vt:lpstr>
      <vt:lpstr>«ДОСКА ПОЧЕТА»</vt:lpstr>
      <vt:lpstr>«ДОСКА ПОЧЕТА»</vt:lpstr>
      <vt:lpstr>ТРЕБОВАНИЯ К ДОКУМЕНТАМ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Награждение ведомственными наградами Министерства просвещения РФ</dc:title>
  <dc:creator>Шеина Светлана Анатольевна</dc:creator>
  <cp:lastModifiedBy>Пользователь</cp:lastModifiedBy>
  <cp:revision>149</cp:revision>
  <dcterms:modified xsi:type="dcterms:W3CDTF">2025-10-08T08:34:44Z</dcterms:modified>
</cp:coreProperties>
</file>