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18"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ED76-E0F0-41DF-8E2F-9979CF4443BC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5DC77EA-B714-428E-BEC4-555F1819EB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ED76-E0F0-41DF-8E2F-9979CF4443BC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C77EA-B714-428E-BEC4-555F1819E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ED76-E0F0-41DF-8E2F-9979CF4443BC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C77EA-B714-428E-BEC4-555F1819E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ED76-E0F0-41DF-8E2F-9979CF4443BC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C77EA-B714-428E-BEC4-555F1819EB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ED76-E0F0-41DF-8E2F-9979CF4443BC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5DC77EA-B714-428E-BEC4-555F1819E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ED76-E0F0-41DF-8E2F-9979CF4443BC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C77EA-B714-428E-BEC4-555F1819EB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ED76-E0F0-41DF-8E2F-9979CF4443BC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C77EA-B714-428E-BEC4-555F1819EB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ED76-E0F0-41DF-8E2F-9979CF4443BC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C77EA-B714-428E-BEC4-555F1819E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ED76-E0F0-41DF-8E2F-9979CF4443BC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C77EA-B714-428E-BEC4-555F1819E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ED76-E0F0-41DF-8E2F-9979CF4443BC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C77EA-B714-428E-BEC4-555F1819EB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ED76-E0F0-41DF-8E2F-9979CF4443BC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5DC77EA-B714-428E-BEC4-555F1819EB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00B05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DAED76-E0F0-41DF-8E2F-9979CF4443BC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5DC77EA-B714-428E-BEC4-555F1819E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4286256"/>
            <a:ext cx="7205690" cy="1285884"/>
          </a:xfrm>
        </p:spPr>
        <p:txBody>
          <a:bodyPr>
            <a:normAutofit/>
          </a:bodyPr>
          <a:lstStyle/>
          <a:p>
            <a:pPr algn="r"/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r>
              <a:rPr lang="ru-RU" sz="5400" b="1" dirty="0"/>
              <a:t>Строевая подготовка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548680"/>
            <a:ext cx="8219256" cy="5904656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r>
              <a:rPr lang="ru-RU" b="1" dirty="0"/>
              <a:t>Управление строем осуществляется командами и приказаниями, которые подаются командиром голосом, сигналами и личным примером, а также передаются с помощью технических и подвижных средств. Команды и приказания могут передаваться по колонне командиров подразделений (старших машин) и назначенных наблюдателей. В строю старший командир находится там, откуда ему удобнее командовать. Остальные командиры подают команды, оставаясь на местах, установленных Уставом или старшим командиром. Командирам подразделений от роты и выше в походном строю батальона и полка разрешается выходить из строя только для подачи команд и проверки их исполнения.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548680"/>
            <a:ext cx="8291264" cy="5810418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ru-RU" b="1" dirty="0"/>
              <a:t>Предварительная команда подается отчетливо, громко и протяжно, чтобы находящиеся в строю поняли, каких действий от них требует командир. По всякой предварительной команде военнослужащие, находящиеся в строю, принимают строевую стойку, в движении переходят на строевой шаг, а вне строя поворачиваются в сторону начальника и принимают строевую стойку. При выполнении приемов с оружием в предварительной команде при необходимости указывается наименование оружия. Например: "Автоматы на — ГРУДЬ". "Пулеметы на — </a:t>
            </a:r>
            <a:r>
              <a:rPr lang="ru-RU" b="1" dirty="0" err="1"/>
              <a:t>ре-МЕНЬ</a:t>
            </a:r>
            <a:r>
              <a:rPr lang="ru-RU" b="1" dirty="0"/>
              <a:t>" и т.д.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571480"/>
            <a:ext cx="8219256" cy="5881856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r>
              <a:rPr lang="ru-RU" b="1" dirty="0"/>
              <a:t>Исполнительная команда (в Уставе напечатана крупным шрифтом) подается после паузы, громко, отрывисто и четко. По исполнительной команде производится немедленное и точное ее выполнение. С целью привлечь внимание подразделения или отдельного военнослужащего в предварительной команде при необходимости называются наименование подразделения или звание и фамилия </a:t>
            </a:r>
            <a:r>
              <a:rPr lang="ru-RU" b="1" dirty="0" err="1"/>
              <a:t>военно-служащего</a:t>
            </a:r>
            <a:r>
              <a:rPr lang="ru-RU" b="1" dirty="0"/>
              <a:t>. Например: "Взвод (3-й взвод) — СТОЙ". "Рядовой Петров, </a:t>
            </a:r>
            <a:r>
              <a:rPr lang="ru-RU" b="1" dirty="0" err="1"/>
              <a:t>кру-ГОМ</a:t>
            </a:r>
            <a:r>
              <a:rPr lang="ru-RU" b="1" dirty="0"/>
              <a:t>". Голос при подаче команд должен соразмеряться с шириной и глубиной строя, а доклад произноситься четко, без резкого повышения голоса.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571480"/>
            <a:ext cx="8147248" cy="5881856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ru-RU" dirty="0"/>
              <a:t> </a:t>
            </a:r>
            <a:r>
              <a:rPr lang="ru-RU" b="1" dirty="0"/>
              <a:t>Команды, относящиеся ко всем подразделениям, принимаются и немедленно исполняются всеми командирами подразделений и командирами (старшими) машин. При передаче команды сигналом предварительно подается сигнал "ВНИМАНИЕ", а если команда относится только к одному из подразделений, то подается сигнал, указывающий номер этого подразделения. Готовность к принятию команды сигналом обозначается также сигналом "ВНИМАНИЕ". Получение сигнала подтверждается его повторением или подачей соответствующего сигнала своему подразделению.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548680"/>
            <a:ext cx="8147248" cy="5832648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ru-RU" b="1" dirty="0"/>
              <a:t>Чтобы отменить или прекратить выполнение приема, подается команда "ОТСТАВИТЬ". По этой команде принимается положение, которое было до выполнения приема.</a:t>
            </a:r>
          </a:p>
          <a:p>
            <a:r>
              <a:rPr lang="ru-RU" b="1" dirty="0"/>
              <a:t>При обучении допускаются выполнение указанных в Уставе строевых приемов и движение по разделениям, а также с помощью подготовительных упражнений. Например: "Автомат на грудь, по разделениям: делай — РАЗ, делай — ДВА, делай — ТРИ". "Направо, по разделениям: делай — РАЗ, делай — ДВА".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571480"/>
            <a:ext cx="8147248" cy="5881856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ru-RU" b="1" dirty="0"/>
              <a:t>При формировании сборных команд производится их строевой расчет на подразделения. Для расчета военнослужащие выстраиваются в </a:t>
            </a:r>
            <a:r>
              <a:rPr lang="ru-RU" b="1" dirty="0" err="1"/>
              <a:t>одношереножный</a:t>
            </a:r>
            <a:r>
              <a:rPr lang="ru-RU" b="1" dirty="0"/>
              <a:t> или </a:t>
            </a:r>
            <a:r>
              <a:rPr lang="ru-RU" b="1" dirty="0" err="1"/>
              <a:t>двухшереножный</a:t>
            </a:r>
            <a:r>
              <a:rPr lang="ru-RU" b="1" dirty="0"/>
              <a:t> строй и рассчитываются по общей нумерации, как указано в ст. 85. После этого в зависимости от численности команды производится последовательно расчет на роты, взводы и отделения и назначаются командиры этих подразделений. Для участия в парадах, а также в других случаях подразделение по приказу командира может строиться в общую колонну по три, по четыре и более. При этом построение производится, как правило, по росту.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500042"/>
            <a:ext cx="8219256" cy="5953294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r>
              <a:rPr lang="ru-RU" b="1" dirty="0"/>
              <a:t>Построение подразделений производится по команде "СТАНОВИСЬ ", перед которой указывается порядок построения. Например: "Отделение, в одну шеренгу — СТАНОВИСЬ". По этой команде военнослужащий должен быстро занять свое место в строю, набрать установленные интервал и дистанцию, принять строевую стойку. </a:t>
            </a:r>
          </a:p>
          <a:p>
            <a:r>
              <a:rPr lang="ru-RU" b="1" dirty="0"/>
              <a:t>При подаче команд для подразделений родов войск и специальных войск вместо наименований "отделение", "взвод", "рота", "батальон" и "полк" указываются наименования подразделений и частей, принятые в родах войск и в специальных войсках видов Вооруженных Сил.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640960" cy="6480720"/>
          </a:xfrm>
          <a:solidFill>
            <a:srgbClr val="FFFF00"/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ru-RU" sz="2000" b="1" dirty="0"/>
              <a:t>Обязанности командиров и военнослужащих перед построением и в </a:t>
            </a:r>
            <a:r>
              <a:rPr lang="ru-RU" sz="2000" b="1" dirty="0" err="1"/>
              <a:t>строю:Обязанности</a:t>
            </a:r>
            <a:r>
              <a:rPr lang="ru-RU" sz="2000" b="1" dirty="0"/>
              <a:t> </a:t>
            </a:r>
            <a:r>
              <a:rPr lang="ru-RU" sz="2000" b="1" dirty="0" err="1"/>
              <a:t>командираОбязанности</a:t>
            </a:r>
            <a:r>
              <a:rPr lang="ru-RU" sz="2000" b="1" dirty="0"/>
              <a:t> военнослужащих.</a:t>
            </a:r>
          </a:p>
          <a:p>
            <a:r>
              <a:rPr lang="ru-RU" sz="2000" b="1" dirty="0"/>
              <a:t>Командир обязан: указать место, время, порядок построения, форму одежды и снаряжение, а также какое иметь вооружение и военную технику; при необходимости назначить наблюдателя; проверить и знать наличие в строю подчиненных своего подразделения (части), а также вооружения, военной техники, боеприпасов, средств индивидуальной защиты и шанцевого инструмента; проверить внешний вид подчиненных, а также наличие снаряжения правильность его подгонки; поддерживать дисциплину строя и требовать точного выполнения подразделениями команд и сигналов, а военнослужащими своих обязанностей в строю; при подаче команд в пешем строю на месте принимать строевую стойку; при построении подразделений с вооружением и военной техникой произвести внешний осмотр их, а также проверить наличие и исправность оборудования для перевозки личного состава, </a:t>
            </a:r>
            <a:r>
              <a:rPr lang="ru-RU" sz="2000" b="1" dirty="0" err="1"/>
              <a:t>правиль-ность</a:t>
            </a:r>
            <a:r>
              <a:rPr lang="ru-RU" sz="2000" b="1" dirty="0"/>
              <a:t> крепления перевозимой (буксируемой) материальной части и укладки имущества; напомнить личному составу требования безопасности; в движении соблюдать установленные дистанции, скорость и правила движения.</a:t>
            </a:r>
          </a:p>
          <a:p>
            <a:pPr>
              <a:buNone/>
            </a:pPr>
            <a:r>
              <a:rPr lang="ru-RU" sz="2000" b="1" dirty="0"/>
              <a:t/>
            </a:r>
            <a:br>
              <a:rPr lang="ru-RU" sz="2000" b="1" dirty="0"/>
            </a:br>
            <a:endParaRPr lang="ru-RU" sz="2000" b="1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620688"/>
            <a:ext cx="8352928" cy="5688632"/>
          </a:xfrm>
          <a:solidFill>
            <a:srgbClr val="FFFF00"/>
          </a:solidFill>
          <a:ln>
            <a:solidFill>
              <a:srgbClr val="FF0000"/>
            </a:solidFill>
          </a:ln>
        </p:spPr>
        <p:txBody>
          <a:bodyPr>
            <a:normAutofit fontScale="32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ru-RU" dirty="0"/>
              <a:t> </a:t>
            </a:r>
            <a:r>
              <a:rPr lang="ru-RU" sz="7400" b="1" dirty="0"/>
              <a:t>Военнослужащий обязан: проверить исправность своего оружия, закрепленных за ним вооружения и военной техники, боеприпасов, средств индивидуальной защиты, шанцевого инструмента, обмундирования и снаряжения; аккуратно заправить обмундирование, правильно надеть и подогнать снаряжение, помочь товарищу устранить замеченные недостатки; знать свое место в строю, уметь быстро, без суеты занять его; в движении сохранять равнение, установленные интервал и дистанцию; соблюдать требования безопасности; не выходить из строя (машины) без разрешения; в строю без разрешения не разговаривать и не курить; быть внимательным к приказаниям и командам своего командира, быстро и точно их выполнять, не мешая другим; передавать приказания, команды без искажений, громко и четко.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rgbClr val="FF0000"/>
            </a:solidFill>
          </a:ln>
        </p:spPr>
        <p:txBody>
          <a:bodyPr/>
          <a:lstStyle/>
          <a:p>
            <a:r>
              <a:rPr lang="ru-RU" b="1" dirty="0"/>
              <a:t>             ОБЩИЕ ПОЛОЖЕНИЯ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00100" y="1643050"/>
            <a:ext cx="7286676" cy="1200329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1) Строи и управление ими.</a:t>
            </a:r>
          </a:p>
          <a:p>
            <a:r>
              <a:rPr lang="ru-RU" sz="2400" b="1" dirty="0">
                <a:solidFill>
                  <a:schemeClr val="bg1"/>
                </a:solidFill>
              </a:rPr>
              <a:t>2)Обязанности командиров и военнослужащих перед построением и в строю</a:t>
            </a:r>
          </a:p>
        </p:txBody>
      </p:sp>
      <p:pic>
        <p:nvPicPr>
          <p:cNvPr id="13314" name="Picture 2" descr="http://stat18.privet.ru/lr/0a133220d402053f18710b4ab96df24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2857496"/>
            <a:ext cx="5072098" cy="33793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143000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/>
          <a:lstStyle/>
          <a:p>
            <a:r>
              <a:rPr lang="ru-RU" b="1" dirty="0"/>
              <a:t>                       </a:t>
            </a:r>
            <a:r>
              <a:rPr lang="en-US" b="1" dirty="0" smtClean="0"/>
              <a:t>    </a:t>
            </a:r>
            <a:r>
              <a:rPr lang="ru-RU" b="1" dirty="0" smtClean="0"/>
              <a:t>Строй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47800"/>
            <a:ext cx="8219256" cy="5077544"/>
          </a:xfrm>
          <a:solidFill>
            <a:srgbClr val="FFFF00"/>
          </a:solidFill>
          <a:ln>
            <a:solidFill>
              <a:srgbClr val="FF0000"/>
            </a:solidFill>
          </a:ln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/>
              <a:t>	</a:t>
            </a:r>
            <a:r>
              <a:rPr lang="ru-RU" sz="3500" b="1" dirty="0"/>
              <a:t>Строй</a:t>
            </a:r>
            <a:r>
              <a:rPr lang="ru-RU" sz="3500" dirty="0"/>
              <a:t> </a:t>
            </a:r>
            <a:r>
              <a:rPr lang="ru-RU" sz="3500" b="1" dirty="0"/>
              <a:t>– </a:t>
            </a:r>
            <a:r>
              <a:rPr lang="ru-RU" b="1" dirty="0"/>
              <a:t>установленное Уставом размещение военнослужащих, подразделений и частей для их совместных действий в пешем порядке и на машинах.</a:t>
            </a:r>
          </a:p>
          <a:p>
            <a:r>
              <a:rPr lang="ru-RU" sz="3500" b="1" dirty="0"/>
              <a:t>Шеренга</a:t>
            </a:r>
            <a:r>
              <a:rPr lang="ru-RU" dirty="0"/>
              <a:t> – </a:t>
            </a:r>
            <a:r>
              <a:rPr lang="ru-RU" b="1" dirty="0"/>
              <a:t>строй, в котором военнослужащие размещены один возле другого на одной линии на установленных интервалах.</a:t>
            </a:r>
          </a:p>
          <a:p>
            <a:r>
              <a:rPr lang="ru-RU" sz="3500" b="1" dirty="0"/>
              <a:t>Фланг</a:t>
            </a:r>
            <a:r>
              <a:rPr lang="ru-RU" sz="3500" dirty="0"/>
              <a:t> </a:t>
            </a:r>
            <a:r>
              <a:rPr lang="ru-RU" sz="3500" b="1" dirty="0"/>
              <a:t>– </a:t>
            </a:r>
            <a:r>
              <a:rPr lang="ru-RU" b="1" dirty="0"/>
              <a:t>правая (левая) оконечность строя. При поворотах строя названия флангов не изменяются.</a:t>
            </a:r>
          </a:p>
          <a:p>
            <a:r>
              <a:rPr lang="ru-RU" sz="3500" b="1" dirty="0"/>
              <a:t>Фронт </a:t>
            </a:r>
            <a:r>
              <a:rPr lang="ru-RU" b="1" dirty="0"/>
              <a:t>– сторона строя, в которую военнослужащие обращены лицом.</a:t>
            </a:r>
          </a:p>
          <a:p>
            <a:r>
              <a:rPr lang="ru-RU" sz="3300" b="1" dirty="0"/>
              <a:t>Тыльная сторона строя </a:t>
            </a:r>
            <a:r>
              <a:rPr lang="ru-RU" dirty="0"/>
              <a:t>– </a:t>
            </a:r>
            <a:r>
              <a:rPr lang="ru-RU" b="1" dirty="0"/>
              <a:t>сторона, противоположная фронту.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571480"/>
            <a:ext cx="8219256" cy="5737840"/>
          </a:xfrm>
          <a:solidFill>
            <a:srgbClr val="FFFF00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Интервал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b="1" dirty="0"/>
              <a:t>- </a:t>
            </a:r>
            <a:r>
              <a:rPr lang="ru-RU" b="1" dirty="0"/>
              <a:t>расстояние по фронту между военнослужащими (машинами), подразделениями и частями.</a:t>
            </a:r>
          </a:p>
          <a:p>
            <a:r>
              <a:rPr lang="ru-RU" sz="2800" b="1" dirty="0">
                <a:solidFill>
                  <a:srgbClr val="FF0000"/>
                </a:solidFill>
              </a:rPr>
              <a:t>Дистанция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- </a:t>
            </a:r>
            <a:r>
              <a:rPr lang="ru-RU" b="1" dirty="0"/>
              <a:t>расстояние в глубину между военнослужащими (машинами), подразделениями и частями.</a:t>
            </a:r>
          </a:p>
          <a:p>
            <a:pPr lvl="0">
              <a:buClr>
                <a:srgbClr val="D34817"/>
              </a:buClr>
            </a:pPr>
            <a:r>
              <a:rPr lang="ru-RU" dirty="0"/>
              <a:t> </a:t>
            </a:r>
            <a:r>
              <a:rPr lang="ru-RU" sz="2800" b="1" dirty="0">
                <a:solidFill>
                  <a:srgbClr val="FF0000"/>
                </a:solidFill>
              </a:rPr>
              <a:t>Ширина строя</a:t>
            </a:r>
            <a:r>
              <a:rPr lang="ru-RU" sz="2800" b="1" dirty="0"/>
              <a:t> </a:t>
            </a:r>
            <a:r>
              <a:rPr lang="ru-RU" dirty="0"/>
              <a:t>- </a:t>
            </a:r>
            <a:r>
              <a:rPr lang="ru-RU" b="1" dirty="0"/>
              <a:t>расстояние между </a:t>
            </a:r>
            <a:r>
              <a:rPr lang="ru-RU" b="1" dirty="0">
                <a:solidFill>
                  <a:prstClr val="black"/>
                </a:solidFill>
              </a:rPr>
              <a:t>флангами.</a:t>
            </a:r>
          </a:p>
          <a:p>
            <a:endParaRPr lang="ru-RU" dirty="0"/>
          </a:p>
          <a:p>
            <a:r>
              <a:rPr lang="ru-RU" sz="2800" b="1" dirty="0">
                <a:solidFill>
                  <a:srgbClr val="FF0000"/>
                </a:solidFill>
              </a:rPr>
              <a:t>Глубина строя </a:t>
            </a:r>
            <a:r>
              <a:rPr lang="ru-RU" dirty="0"/>
              <a:t>- </a:t>
            </a:r>
            <a:r>
              <a:rPr lang="ru-RU" b="1" dirty="0"/>
              <a:t>расстояние от первой шеренги (впереди стоящего военнослужащего) до последней шеренги (позади стоящего военнослужащего). 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548680"/>
            <a:ext cx="8219256" cy="5738410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ru-RU" b="1" dirty="0"/>
              <a:t> </a:t>
            </a:r>
            <a:r>
              <a:rPr lang="ru-RU" sz="3600" b="1" dirty="0" err="1">
                <a:solidFill>
                  <a:srgbClr val="FF0000"/>
                </a:solidFill>
              </a:rPr>
              <a:t>Двухшереножный</a:t>
            </a:r>
            <a:r>
              <a:rPr lang="ru-RU" sz="3600" b="1" dirty="0">
                <a:solidFill>
                  <a:srgbClr val="FF0000"/>
                </a:solidFill>
              </a:rPr>
              <a:t> строй </a:t>
            </a:r>
            <a:r>
              <a:rPr lang="ru-RU" sz="3600" dirty="0">
                <a:solidFill>
                  <a:srgbClr val="FF0000"/>
                </a:solidFill>
              </a:rPr>
              <a:t>- </a:t>
            </a:r>
            <a:r>
              <a:rPr lang="ru-RU" sz="3200" b="1" dirty="0" err="1"/>
              <a:t>строй</a:t>
            </a:r>
            <a:r>
              <a:rPr lang="ru-RU" sz="3200" b="1" dirty="0"/>
              <a:t>, в котором военнослужащие одной шеренги расположены в затылок военнослужащим другой шеренги на дистанции одного шага (вытянутой руки, наложенной ладонью на плечо впереди стоящего военнослужащего). Шеренги называются первой и второй. При повороте строя названия шеренг не изменяются.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476672"/>
            <a:ext cx="8208912" cy="5904656"/>
          </a:xfrm>
          <a:solidFill>
            <a:schemeClr val="bg2"/>
          </a:solidFill>
          <a:ln>
            <a:solidFill>
              <a:srgbClr val="FF0000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ru-RU" sz="3500" b="1" dirty="0">
                <a:solidFill>
                  <a:srgbClr val="FF0000"/>
                </a:solidFill>
              </a:rPr>
              <a:t>Ряд</a:t>
            </a:r>
            <a:r>
              <a:rPr lang="ru-RU" sz="3500" dirty="0">
                <a:solidFill>
                  <a:srgbClr val="FF0000"/>
                </a:solidFill>
              </a:rPr>
              <a:t> </a:t>
            </a:r>
            <a:r>
              <a:rPr lang="ru-RU" dirty="0"/>
              <a:t>- </a:t>
            </a:r>
            <a:r>
              <a:rPr lang="ru-RU" b="1" dirty="0"/>
              <a:t>два военнослужащих, стоящих в </a:t>
            </a:r>
            <a:r>
              <a:rPr lang="ru-RU" b="1" dirty="0" err="1"/>
              <a:t>двухшереножном</a:t>
            </a:r>
            <a:r>
              <a:rPr lang="ru-RU" b="1" dirty="0"/>
              <a:t> строю в затылок один другому. Если за военнослужащим первой шеренги не стоит в затылок военнослужащий второй шеренги, такой называется неполным. При повороте </a:t>
            </a:r>
            <a:r>
              <a:rPr lang="ru-RU" b="1" dirty="0" err="1"/>
              <a:t>двухшереножного</a:t>
            </a:r>
            <a:r>
              <a:rPr lang="ru-RU" b="1" dirty="0"/>
              <a:t> строя кругом военнослужащий неполного ряда переходит во впереди стоящую шеренгу</a:t>
            </a:r>
          </a:p>
          <a:p>
            <a:r>
              <a:rPr lang="ru-RU" sz="3500" b="1" dirty="0">
                <a:solidFill>
                  <a:srgbClr val="FF0000"/>
                </a:solidFill>
              </a:rPr>
              <a:t>Колонна</a:t>
            </a:r>
            <a:r>
              <a:rPr lang="ru-RU" sz="3500" dirty="0">
                <a:solidFill>
                  <a:srgbClr val="FF0000"/>
                </a:solidFill>
              </a:rPr>
              <a:t> </a:t>
            </a:r>
            <a:r>
              <a:rPr lang="ru-RU" sz="3500" b="1" dirty="0">
                <a:solidFill>
                  <a:srgbClr val="FF0000"/>
                </a:solidFill>
              </a:rPr>
              <a:t>- </a:t>
            </a:r>
            <a:r>
              <a:rPr lang="ru-RU" b="1" dirty="0"/>
              <a:t>строй, в котором военнослужащие расположены в затылок друг другу, а подразделения (машины) — одно за другим на дистанциях, установленных Уставом или командиром. Колонны могут быть по одному, по два, по три, по четыре и более. Колонны применяются для построения подразделений и частей в развернутый или походный строй.</a:t>
            </a:r>
          </a:p>
          <a:p>
            <a:endParaRPr lang="ru-RU" b="1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548680"/>
            <a:ext cx="8219256" cy="5810418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ru-RU" sz="3200" b="1" dirty="0"/>
              <a:t>В сомкнутом строю военнослужащие в шеренгах расположены по фронту один от другого на интервалах, равных ширине ладони между локтями. В разомкнутом строю военнослужащие в шеренгах расположены по фронту один от другого на интервалах в один шаг или на интервалах, указанных командиром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476672"/>
            <a:ext cx="8219256" cy="5810418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r>
              <a:rPr lang="ru-RU" sz="3000" b="1" dirty="0">
                <a:solidFill>
                  <a:srgbClr val="FF0000"/>
                </a:solidFill>
              </a:rPr>
              <a:t>Развернутый строй </a:t>
            </a:r>
            <a:r>
              <a:rPr lang="ru-RU" b="1" dirty="0"/>
              <a:t>- </a:t>
            </a:r>
            <a:r>
              <a:rPr lang="ru-RU" b="1" dirty="0" err="1"/>
              <a:t>строй</a:t>
            </a:r>
            <a:r>
              <a:rPr lang="ru-RU" b="1" dirty="0"/>
              <a:t>, в котором подразделения построены на одной линии по фронту в </a:t>
            </a:r>
            <a:r>
              <a:rPr lang="ru-RU" b="1" dirty="0" err="1"/>
              <a:t>одношереножном</a:t>
            </a:r>
            <a:r>
              <a:rPr lang="ru-RU" b="1" dirty="0"/>
              <a:t> или </a:t>
            </a:r>
            <a:r>
              <a:rPr lang="ru-RU" b="1" dirty="0" err="1"/>
              <a:t>двухшереножном</a:t>
            </a:r>
            <a:r>
              <a:rPr lang="ru-RU" b="1" dirty="0"/>
              <a:t> строю (в линию машин) или в линию колонн на интервалах, установленных Уставом или командиром.</a:t>
            </a:r>
          </a:p>
          <a:p>
            <a:r>
              <a:rPr lang="ru-RU" sz="3000" b="1" dirty="0">
                <a:solidFill>
                  <a:srgbClr val="FF0000"/>
                </a:solidFill>
              </a:rPr>
              <a:t>Походный строй </a:t>
            </a:r>
            <a:r>
              <a:rPr lang="ru-RU" sz="3000" dirty="0">
                <a:solidFill>
                  <a:srgbClr val="FF0000"/>
                </a:solidFill>
              </a:rPr>
              <a:t>- </a:t>
            </a:r>
            <a:r>
              <a:rPr lang="ru-RU" b="1" dirty="0" err="1"/>
              <a:t>строй</a:t>
            </a:r>
            <a:r>
              <a:rPr lang="ru-RU" b="1" dirty="0"/>
              <a:t>, в котором подразделение построено в колонну или подразделения в колоннах построены одно за другим на дистанциях, установленных Уставом или командиром. Походный строй применяется для передвижения подразделений при совершении марша, прохождения торжественным маршем, с песней, а также в других необходимых случаях.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548680"/>
            <a:ext cx="8147248" cy="5832648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/>
          <a:lstStyle/>
          <a:p>
            <a:r>
              <a:rPr lang="ru-RU" sz="2800" b="1" dirty="0">
                <a:solidFill>
                  <a:srgbClr val="FF0000"/>
                </a:solidFill>
              </a:rPr>
              <a:t>Направляющий - </a:t>
            </a:r>
            <a:r>
              <a:rPr lang="ru-RU" b="1" dirty="0"/>
              <a:t>военнослужащий (подразделение, машина), движущийся головным в указанном направлении. По направляющему сообразуют свое движение остальные военнослужащие (подразделения, машины).</a:t>
            </a:r>
          </a:p>
          <a:p>
            <a:r>
              <a:rPr lang="ru-RU" sz="2800" b="1" dirty="0">
                <a:solidFill>
                  <a:srgbClr val="FF0000"/>
                </a:solidFill>
              </a:rPr>
              <a:t>Замыкающий</a:t>
            </a:r>
            <a:r>
              <a:rPr lang="ru-RU" dirty="0"/>
              <a:t> </a:t>
            </a:r>
            <a:r>
              <a:rPr lang="ru-RU" b="1" dirty="0"/>
              <a:t>- военнослужащий (подразделение, машина), движущийся последним в строю.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166</TotalTime>
  <Words>1019</Words>
  <Application>Microsoft Office PowerPoint</Application>
  <PresentationFormat>Экран (4:3)</PresentationFormat>
  <Paragraphs>39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Справедливость</vt:lpstr>
      <vt:lpstr>Строевая подготовка</vt:lpstr>
      <vt:lpstr>             ОБЩИЕ ПОЛОЖЕНИЯ</vt:lpstr>
      <vt:lpstr>                           Строй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сош 56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Дегтярёв А.И.</dc:creator>
  <cp:lastModifiedBy>Admin</cp:lastModifiedBy>
  <cp:revision>15</cp:revision>
  <dcterms:created xsi:type="dcterms:W3CDTF">2014-05-07T13:54:00Z</dcterms:created>
  <dcterms:modified xsi:type="dcterms:W3CDTF">2020-05-15T12:22:00Z</dcterms:modified>
</cp:coreProperties>
</file>