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5" r:id="rId4"/>
    <p:sldId id="264" r:id="rId5"/>
    <p:sldId id="263" r:id="rId6"/>
    <p:sldId id="262" r:id="rId7"/>
    <p:sldId id="261" r:id="rId8"/>
    <p:sldId id="260" r:id="rId9"/>
    <p:sldId id="270" r:id="rId10"/>
    <p:sldId id="269" r:id="rId11"/>
    <p:sldId id="268" r:id="rId12"/>
    <p:sldId id="267" r:id="rId13"/>
    <p:sldId id="257" r:id="rId14"/>
    <p:sldId id="271" r:id="rId1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5102"/>
    <a:srgbClr val="FF9D00"/>
    <a:srgbClr val="FF6702"/>
    <a:srgbClr val="FF3305"/>
    <a:srgbClr val="CF3E00"/>
    <a:srgbClr val="236F7A"/>
    <a:srgbClr val="EEB42D"/>
    <a:srgbClr val="57066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00" autoAdjust="0"/>
    <p:restoredTop sz="94600" autoAdjust="0"/>
  </p:normalViewPr>
  <p:slideViewPr>
    <p:cSldViewPr>
      <p:cViewPr varScale="1">
        <p:scale>
          <a:sx n="74" d="100"/>
          <a:sy n="74" d="100"/>
        </p:scale>
        <p:origin x="-10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286000"/>
            <a:ext cx="7467600" cy="1371600"/>
          </a:xfrm>
        </p:spPr>
        <p:txBody>
          <a:bodyPr/>
          <a:lstStyle>
            <a:lvl1pPr algn="r">
              <a:lnSpc>
                <a:spcPct val="80000"/>
              </a:lnSpc>
              <a:defRPr sz="5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67000" y="4038600"/>
            <a:ext cx="5410200" cy="10668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286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362200" y="6172200"/>
            <a:ext cx="43434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A3EBF41-2DAC-4436-AF52-457EE97CCE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63F6C-A1C4-4090-824D-551BD0B74D3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19850" y="304800"/>
            <a:ext cx="188595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304800"/>
            <a:ext cx="550545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B62255-2D3E-4E7D-A08E-A555BCAAAD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B3F8C0-44A9-4FB7-9022-5DA95C9D132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0757B3-8BEA-4722-9C80-151E3246A5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62000" y="1524000"/>
            <a:ext cx="36957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524000"/>
            <a:ext cx="36957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E1469C-335B-4A53-B7C7-48AD0CBCA29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46EF9D-18C6-4B6E-9D33-673A68FB855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90F091-88CC-44CF-A3C2-122BB945340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E09D46-54FB-4C57-82F3-A29BE83C055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9D5584-DD03-4E59-BF91-8162D7441A7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CD0C81-25C8-4D9F-BFFB-8A628167888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304800"/>
            <a:ext cx="754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524000"/>
            <a:ext cx="7543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90800" y="60960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62400" y="60960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0960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D7C8FB6F-F5E0-4805-AB34-A62290743DAA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&#1074;&#1086;&#1077;&#1085;&#1082;&#1086;&#1085;&#1089;&#1087;&#1077;&#1082;&#1090;.&#1088;&#1092;/%d0%bc%d0%b5%d1%80%d1%8b-%d0%b1%d0%b5%d0%b7%d0%be%d0%bf%d0%b0%d1%81%d0%bd%d0%be%d1%81%d1%82%d0%b8-%d0%bf%d1%80%d0%b8-%d0%be%d0%b1%d1%80%d0%b0%d1%89%d0%b5%d0%bd%d0%b8%d0%b8-%d1%81-%d0%be%d1%80%d1%83/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&#1074;&#1086;&#1077;&#1085;&#1082;&#1086;&#1085;&#1089;&#1087;&#1077;&#1082;&#1090;.&#1088;&#1092;/%d1%81%d0%bf%d0%be%d1%81%d0%be%d0%b1%d1%8b-%d1%81%d1%82%d1%80%d0%b5%d0%bb%d1%8c%d0%b1%d1%8b-%d1%81%d1%82%d1%80%d0%b5%d0%bb%d1%8c%d0%b1%d0%b0-%d0%bd%d0%be%d1%87%d1%8c%d1%8e-%d1%81%d1%82%d1%80%d0%b5/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&#1074;&#1086;&#1077;&#1085;&#1082;&#1086;&#1085;&#1089;&#1087;&#1077;&#1082;&#1090;.&#1088;&#1092;/%d0%bf%d0%be%d0%b4%d0%b3%d0%be%d1%82%d0%be%d0%b2%d0%ba%d0%b0-%d0%b8%d0%b7%d0%b3%d0%be%d1%82%d0%be%d0%b2%d0%ba%d0%b0-%d0%ba-%d1%81%d1%82%d1%80%d0%b5%d0%bb%d1%8c%d0%b1%d0%b5-%d1%82%d0%be%d1%87%d0%bd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&#1074;&#1086;&#1077;&#1085;&#1082;&#1086;&#1085;&#1089;&#1087;&#1077;&#1082;&#1090;.&#1088;&#1092;/%d0%ba%d0%be%d0%bd%d1%81%d0%bf%d0%b5%d0%ba%d1%82-%d0%bf%d0%be-%d0%be%d1%81%d0%bd%d0%be%d0%b2%d0%b0%d0%bc-%d0%b1%d0%b5%d0%b7%d0%be%d0%bf%d0%b0%d1%81%d0%bd%d0%be%d1%81%d1%82%d0%b8-%d0%b2%d0%be%d0%b5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sz="6600" dirty="0" smtClean="0">
                <a:solidFill>
                  <a:srgbClr val="FF0000"/>
                </a:solidFill>
              </a:rPr>
              <a:t>огневая подготовка</a:t>
            </a:r>
            <a:endParaRPr lang="ru-RU" sz="66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F:\Фото на слайды\пехот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214686"/>
            <a:ext cx="4429156" cy="3440124"/>
          </a:xfrm>
          <a:prstGeom prst="rect">
            <a:avLst/>
          </a:prstGeom>
          <a:noFill/>
        </p:spPr>
      </p:pic>
      <p:pic>
        <p:nvPicPr>
          <p:cNvPr id="1027" name="Picture 3" descr="F:\Фото на слайды\артиллер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3214686"/>
            <a:ext cx="4286280" cy="3429024"/>
          </a:xfrm>
          <a:prstGeom prst="rect">
            <a:avLst/>
          </a:prstGeom>
          <a:noFill/>
        </p:spPr>
      </p:pic>
      <p:pic>
        <p:nvPicPr>
          <p:cNvPr id="6" name="Рисунок 13" descr="эмблема ВК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0430" y="285728"/>
            <a:ext cx="1928826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 algn="l"/>
            <a:r>
              <a:rPr lang="ru-RU" sz="2800" dirty="0" smtClean="0"/>
              <a:t>- задерживать взрывпакеты в руках после воспламенения  огнепроводного  шнура; подходить к отказавшему взрывпакету ранее чем через 1 минуту;</a:t>
            </a:r>
          </a:p>
          <a:p>
            <a:pPr algn="l"/>
            <a:r>
              <a:rPr lang="ru-RU" sz="2800" dirty="0" smtClean="0"/>
              <a:t>- отвинчивать колпачок осветительного или сигнального патрона до подготовки его к отстрелу;</a:t>
            </a:r>
          </a:p>
          <a:p>
            <a:pPr algn="l"/>
            <a:r>
              <a:rPr lang="ru-RU" sz="2800" dirty="0" smtClean="0"/>
              <a:t>- направлять патрон на людей, животных, строения и другие предметы.</a:t>
            </a:r>
          </a:p>
          <a:p>
            <a:pPr algn="l"/>
            <a:r>
              <a:rPr lang="ru-RU" sz="2800" dirty="0" smtClean="0">
                <a:solidFill>
                  <a:schemeClr val="tx2">
                    <a:lumMod val="90000"/>
                  </a:schemeClr>
                </a:solidFill>
              </a:rPr>
              <a:t>Необходимо всегда помнить, </a:t>
            </a:r>
            <a:r>
              <a:rPr lang="ru-RU" sz="2800" dirty="0" smtClean="0"/>
              <a:t>что сигнальный или осветительный патрон представляет собой готовый выстрел и обращаться с ним следует как с заряженным ору</a:t>
            </a:r>
            <a:r>
              <a:rPr lang="ru-RU" dirty="0" smtClean="0"/>
              <a:t>жием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 algn="l"/>
            <a:r>
              <a:rPr lang="ru-RU" sz="2400" dirty="0" smtClean="0"/>
              <a:t>Успешная </a:t>
            </a:r>
            <a:r>
              <a:rPr lang="ru-RU" sz="2400" dirty="0" smtClean="0"/>
              <a:t>работа по обеспечению безопасности личного состава при обращении со </a:t>
            </a:r>
            <a:r>
              <a:rPr lang="ru-RU" sz="2400" u="sng" dirty="0" smtClean="0">
                <a:hlinkClick r:id="rId2" tooltip="Меры безопасности при обращении с оружием и боеприпасами"/>
              </a:rPr>
              <a:t>стрелковым оружием</a:t>
            </a:r>
            <a:r>
              <a:rPr lang="ru-RU" sz="2400" dirty="0" smtClean="0"/>
              <a:t>, проведении стрельб и метании гранат обеспечивается четкой организацией занятий, строгим соблюде­нием требований Курса стрельб, установленных требований безопасности, </a:t>
            </a:r>
            <a:r>
              <a:rPr lang="ru-RU" sz="2400" dirty="0" smtClean="0">
                <a:solidFill>
                  <a:schemeClr val="tx2">
                    <a:lumMod val="90000"/>
                  </a:schemeClr>
                </a:solidFill>
              </a:rPr>
              <a:t>высокой дисциплинированностью военнослужащих.</a:t>
            </a:r>
          </a:p>
          <a:p>
            <a:pPr algn="l"/>
            <a:r>
              <a:rPr lang="ru-RU" sz="2400" dirty="0" smtClean="0"/>
              <a:t>Командир обязан довести до всех подчиненных правила обраще­ния со стрелковым оружием! Лиц, не усвоивших требования безопас­ности при обращении со стрелковым оружием и боеприпасами не допускать к проведению занятий.</a:t>
            </a:r>
          </a:p>
          <a:p>
            <a:pPr algn="l"/>
            <a:r>
              <a:rPr lang="ru-RU" sz="2400" dirty="0" smtClean="0"/>
              <a:t>Осуществляет контроль</a:t>
            </a:r>
            <a:r>
              <a:rPr lang="ru-RU" sz="2400" b="1" dirty="0" smtClean="0"/>
              <a:t> </a:t>
            </a:r>
            <a:r>
              <a:rPr lang="ru-RU" sz="2400" dirty="0" smtClean="0"/>
              <a:t>над тем, чтобы заряжание оружия осущест­влялось только после сигнала «Огонь» на огневом рубеже или после прохождения рубежа открытия огня, а при стрельбе </a:t>
            </a:r>
            <a:r>
              <a:rPr lang="ru-RU" sz="2400" b="1" dirty="0" smtClean="0"/>
              <a:t> </a:t>
            </a:r>
            <a:r>
              <a:rPr lang="ru-RU" sz="2400" dirty="0" smtClean="0"/>
              <a:t>из БМП и БТР, кроме того, когда дульная часть ствола, оружия находится в бойнице или за бортом БМП (БТР).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 algn="l"/>
            <a:r>
              <a:rPr lang="ru-RU" sz="2400" dirty="0" smtClean="0"/>
              <a:t>Убедить подчиненных в необходимости перед заряжанием оружия проверить на предмет отсутствия в стволе посторонних предметов (грязи).</a:t>
            </a:r>
          </a:p>
          <a:p>
            <a:pPr algn="l"/>
            <a:r>
              <a:rPr lang="ru-RU" sz="2400" dirty="0" smtClean="0"/>
              <a:t>Постоянно контролировать, чтобы оружие разряжалось только на рубеже прекращения огня, и при этом производился контрольный спуск. После доклада, стреляющего о том, что оружие разряжено произ­вести    </a:t>
            </a:r>
            <a:endParaRPr lang="en-US" sz="2400" dirty="0" smtClean="0"/>
          </a:p>
          <a:p>
            <a:pPr algn="l"/>
            <a:r>
              <a:rPr lang="ru-RU" sz="2400" b="1" dirty="0" smtClean="0">
                <a:solidFill>
                  <a:srgbClr val="FF0000"/>
                </a:solidFill>
              </a:rPr>
              <a:t>о </a:t>
            </a:r>
            <a:r>
              <a:rPr lang="ru-RU" sz="2400" b="1" dirty="0" smtClean="0">
                <a:solidFill>
                  <a:srgbClr val="FF0000"/>
                </a:solidFill>
              </a:rPr>
              <a:t>с м о т </a:t>
            </a:r>
            <a:r>
              <a:rPr lang="ru-RU" sz="2400" b="1" dirty="0" err="1" smtClean="0">
                <a:solidFill>
                  <a:srgbClr val="FF0000"/>
                </a:solidFill>
              </a:rPr>
              <a:t>р</a:t>
            </a:r>
            <a:r>
              <a:rPr lang="ru-RU" sz="2400" b="1" dirty="0" smtClean="0">
                <a:solidFill>
                  <a:srgbClr val="FF0000"/>
                </a:solidFill>
              </a:rPr>
              <a:t>    о </a:t>
            </a:r>
            <a:r>
              <a:rPr lang="ru-RU" sz="2400" b="1" dirty="0" err="1" smtClean="0">
                <a:solidFill>
                  <a:srgbClr val="FF0000"/>
                </a:solidFill>
              </a:rPr>
              <a:t>р</a:t>
            </a:r>
            <a:r>
              <a:rPr lang="ru-RU" sz="2400" b="1" dirty="0" smtClean="0">
                <a:solidFill>
                  <a:srgbClr val="FF0000"/>
                </a:solidFill>
              </a:rPr>
              <a:t> у ж и я.</a:t>
            </a:r>
            <a:endParaRPr lang="ru-RU" sz="2400" dirty="0" smtClean="0">
              <a:solidFill>
                <a:srgbClr val="FF0000"/>
              </a:solidFill>
            </a:endParaRPr>
          </a:p>
          <a:p>
            <a:pPr algn="l"/>
            <a:r>
              <a:rPr lang="ru-RU" sz="2400" dirty="0" err="1" smtClean="0"/>
              <a:t>Разряжание</a:t>
            </a:r>
            <a:r>
              <a:rPr lang="ru-RU" sz="2400" dirty="0" smtClean="0"/>
              <a:t> и осмотр оружия при стрельбе из БМП (БТР) следует производить без отвода дульной части ствола из бойницы или с борта.</a:t>
            </a:r>
          </a:p>
          <a:p>
            <a:pPr algn="l"/>
            <a:r>
              <a:rPr lang="ru-RU" sz="2400" dirty="0" smtClean="0"/>
              <a:t>При </a:t>
            </a:r>
            <a:r>
              <a:rPr lang="ru-RU" sz="2400" dirty="0" smtClean="0">
                <a:hlinkClick r:id="rId2" tooltip="Способы стрельбы | Стрельба ночью | Стрельба из автомата"/>
              </a:rPr>
              <a:t>стрельбе ночью</a:t>
            </a:r>
            <a:r>
              <a:rPr lang="ru-RU" sz="2400" dirty="0" smtClean="0"/>
              <a:t> в пешем порядке убедиться в наличии у стреляющих (на спине) сигнальных фонарей, а на боевых стрельбах и тактических учениях с боевой стрельбой обозначение </a:t>
            </a:r>
            <a:r>
              <a:rPr lang="ru-RU" sz="2400" dirty="0" smtClean="0"/>
              <a:t>гранатометчиков </a:t>
            </a:r>
            <a:r>
              <a:rPr lang="ru-RU" sz="2400" dirty="0" smtClean="0"/>
              <a:t>фонарями.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214290"/>
            <a:ext cx="8715436" cy="6357982"/>
          </a:xfrm>
        </p:spPr>
        <p:txBody>
          <a:bodyPr/>
          <a:lstStyle/>
          <a:p>
            <a:pPr algn="l"/>
            <a:r>
              <a:rPr lang="ru-RU" sz="2800" dirty="0" smtClean="0"/>
              <a:t>Допускать выход экипажей из боевых машин при возникновении неисправностей только с разрешения руководителя учений (занятий), после того как оружие разряжено и ему придан максимальный угол возвышения.</a:t>
            </a:r>
          </a:p>
          <a:p>
            <a:pPr algn="l"/>
            <a:r>
              <a:rPr lang="ru-RU" sz="2800" dirty="0" smtClean="0">
                <a:solidFill>
                  <a:srgbClr val="FF0000"/>
                </a:solidFill>
              </a:rPr>
              <a:t>Военнослужащие имеют право </a:t>
            </a:r>
            <a:r>
              <a:rPr lang="ru-RU" sz="2800" dirty="0" smtClean="0"/>
              <a:t>использовать оружие для подачи сигнала тревоги или вызова помощи, а также против животного, угрожающего жизни или здоровью людей.</a:t>
            </a:r>
          </a:p>
          <a:p>
            <a:pPr algn="l"/>
            <a:r>
              <a:rPr lang="ru-RU" sz="2800" dirty="0" smtClean="0">
                <a:solidFill>
                  <a:srgbClr val="FF0000"/>
                </a:solidFill>
              </a:rPr>
              <a:t>При применении и использовании оружия </a:t>
            </a:r>
            <a:r>
              <a:rPr lang="ru-RU" sz="2800" dirty="0" smtClean="0"/>
              <a:t>военнослужащий обязан принять меры для обеспечения безопасности окружающих граждан, а в случае необходимости оказать первую помощь пострадавшим.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214290"/>
            <a:ext cx="8715436" cy="6357982"/>
          </a:xfrm>
        </p:spPr>
        <p:txBody>
          <a:bodyPr/>
          <a:lstStyle/>
          <a:p>
            <a:pPr algn="l"/>
            <a:r>
              <a:rPr lang="ru-RU" sz="2800" dirty="0" smtClean="0">
                <a:solidFill>
                  <a:srgbClr val="FF0000"/>
                </a:solidFill>
              </a:rPr>
              <a:t>Запрещается применять огнестрельное оружие </a:t>
            </a:r>
            <a:r>
              <a:rPr lang="ru-RU" sz="2800" dirty="0" smtClean="0"/>
              <a:t>в отношении женщин, лиц с явными признаками инвалидности, несовершеннолетних, когда их возраст очевиден или известен, за исключением случаев совершения указанными лицами вооруженного  либо группового нападения, угрожающего жизни военнослужащего или других граждан, если иными способами и средствами отразить такое нападение или сопротивление невозможно.</a:t>
            </a:r>
          </a:p>
          <a:p>
            <a:pPr algn="l"/>
            <a:r>
              <a:rPr lang="ru-RU" sz="2800" dirty="0" smtClean="0"/>
              <a:t>О каждом случае применения или использования оружия военнослужащий докладывает командиру (начальнику).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214290"/>
            <a:ext cx="8929718" cy="6643710"/>
          </a:xfrm>
        </p:spPr>
        <p:txBody>
          <a:bodyPr/>
          <a:lstStyle/>
          <a:p>
            <a:pPr algn="l"/>
            <a:r>
              <a:rPr lang="ru-RU" b="1" cap="all" dirty="0" smtClean="0">
                <a:solidFill>
                  <a:schemeClr val="tx2">
                    <a:lumMod val="90000"/>
                  </a:schemeClr>
                </a:solidFill>
              </a:rPr>
              <a:t>Тема 1</a:t>
            </a:r>
            <a:r>
              <a:rPr lang="ru-RU" dirty="0" smtClean="0">
                <a:solidFill>
                  <a:schemeClr val="tx2">
                    <a:lumMod val="9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tx2">
                    <a:lumMod val="90000"/>
                  </a:schemeClr>
                </a:solidFill>
              </a:rPr>
              <a:t>|</a:t>
            </a:r>
            <a:r>
              <a:rPr lang="ru-RU" b="1" dirty="0" smtClean="0">
                <a:solidFill>
                  <a:schemeClr val="tx2">
                    <a:lumMod val="90000"/>
                  </a:schemeClr>
                </a:solidFill>
              </a:rPr>
              <a:t> 1</a:t>
            </a:r>
            <a:r>
              <a:rPr lang="ru-RU" dirty="0" smtClean="0">
                <a:solidFill>
                  <a:schemeClr val="tx2">
                    <a:lumMod val="90000"/>
                  </a:schemeClr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Требования безопасности при проведении занятий по огневой             подготовке и  обращении с оружием и боеприпасами.</a:t>
            </a:r>
            <a:endParaRPr lang="ru-RU" dirty="0" smtClean="0">
              <a:solidFill>
                <a:srgbClr val="FF0000"/>
              </a:solidFill>
            </a:endParaRPr>
          </a:p>
          <a:p>
            <a:pPr algn="l"/>
            <a:r>
              <a:rPr lang="ru-RU" dirty="0" smtClean="0"/>
              <a:t>1.Требования безопасности при проведении занятий по огневой подготовке и обращении с оружием, боеприпасами и ручными гранатами.  </a:t>
            </a:r>
          </a:p>
          <a:p>
            <a:pPr algn="l"/>
            <a:r>
              <a:rPr lang="ru-RU" dirty="0" smtClean="0"/>
              <a:t>2.Примеры их  нарушения  из практики войск. Ответственность и обязанности должностных лиц и личного состава по соблюдению требований безопасности. Порядок применения оружия.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 algn="l"/>
            <a:r>
              <a:rPr lang="ru-RU" sz="2000" b="1" dirty="0" smtClean="0">
                <a:solidFill>
                  <a:srgbClr val="FF0000"/>
                </a:solidFill>
              </a:rPr>
              <a:t>1.Требования безопасности при обращении со стрелковым оружием</a:t>
            </a:r>
            <a:endParaRPr lang="ru-RU" sz="2000" dirty="0" smtClean="0">
              <a:solidFill>
                <a:srgbClr val="FF0000"/>
              </a:solidFill>
            </a:endParaRPr>
          </a:p>
          <a:p>
            <a:pPr algn="l"/>
            <a:r>
              <a:rPr lang="ru-RU" sz="2000" dirty="0" smtClean="0"/>
              <a:t>Безопасность при стрельбе обеспечивается четкой организацией стрельб, точным соблюдением Курса стрельб, установленных правил и требований безопасности, дисциплинированностью военнослужащих.</a:t>
            </a:r>
          </a:p>
          <a:p>
            <a:pPr algn="l"/>
            <a:r>
              <a:rPr lang="ru-RU" sz="2000" b="1" dirty="0" smtClean="0">
                <a:solidFill>
                  <a:srgbClr val="FF0000"/>
                </a:solidFill>
              </a:rPr>
              <a:t>Личный состав, не усвоивший требований безопасности к стрельбе не допускается.</a:t>
            </a:r>
            <a:endParaRPr lang="ru-RU" sz="2000" dirty="0" smtClean="0">
              <a:solidFill>
                <a:srgbClr val="FF0000"/>
              </a:solidFill>
            </a:endParaRPr>
          </a:p>
          <a:p>
            <a:pPr algn="l"/>
            <a:r>
              <a:rPr lang="ru-RU" sz="2000" dirty="0" smtClean="0"/>
              <a:t>Заряжать оружие разрешается только после сигнала «ОГОНЬ» на огневом рубеже ил по прохождению рубежа открытия огня.</a:t>
            </a:r>
          </a:p>
          <a:p>
            <a:pPr algn="l"/>
            <a:r>
              <a:rPr lang="ru-RU" sz="2000" dirty="0" smtClean="0"/>
              <a:t>Перед каждым </a:t>
            </a:r>
            <a:r>
              <a:rPr lang="ru-RU" sz="2000" dirty="0" smtClean="0">
                <a:hlinkClick r:id="rId2" tooltip="Подготовка | Изготовка к стрельбе | Точность прицеливания"/>
              </a:rPr>
              <a:t>заряжанием оружия</a:t>
            </a:r>
            <a:r>
              <a:rPr lang="ru-RU" sz="2000" dirty="0" smtClean="0"/>
              <a:t> нужно убедиться в отсутствии в стволе посторонних предметов (земли ,песка, ветоши и т.п.).</a:t>
            </a:r>
          </a:p>
          <a:p>
            <a:pPr algn="l"/>
            <a:r>
              <a:rPr lang="ru-RU" sz="2000" dirty="0" smtClean="0"/>
              <a:t>По окончанию стрельбы противотанковыми гранатами по бронированным целям должна вестись гранатометчиками из окопа, открыто расположенный личный состав должен быть не ближе 300 от цели.</a:t>
            </a:r>
          </a:p>
          <a:p>
            <a:pPr algn="l"/>
            <a:r>
              <a:rPr lang="ru-RU" sz="2000" dirty="0" smtClean="0"/>
              <a:t>При стрельбе из РПГ следует защищать уши подручными средствами (ватой и т.д.), а зимой опускать наушники шапки-ушанки</a:t>
            </a:r>
            <a:r>
              <a:rPr lang="ru-RU" sz="2200" dirty="0" smtClean="0"/>
              <a:t>.</a:t>
            </a:r>
          </a:p>
          <a:p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 algn="l"/>
            <a:r>
              <a:rPr lang="ru-RU" sz="2000" b="1" dirty="0" smtClean="0">
                <a:solidFill>
                  <a:srgbClr val="FF0000"/>
                </a:solidFill>
              </a:rPr>
              <a:t>                               запрещается вести огонь:</a:t>
            </a:r>
            <a:endParaRPr lang="ru-RU" sz="2000" dirty="0" smtClean="0">
              <a:solidFill>
                <a:srgbClr val="FF0000"/>
              </a:solidFill>
            </a:endParaRPr>
          </a:p>
          <a:p>
            <a:pPr algn="l"/>
            <a:r>
              <a:rPr lang="ru-RU" sz="2000" dirty="0" smtClean="0"/>
              <a:t>- за пределы опасных направлений;</a:t>
            </a:r>
          </a:p>
          <a:p>
            <a:pPr algn="l"/>
            <a:r>
              <a:rPr lang="ru-RU" sz="2000" dirty="0" smtClean="0"/>
              <a:t>- до выхода на рубеж открытия огня;</a:t>
            </a:r>
          </a:p>
          <a:p>
            <a:pPr algn="l"/>
            <a:r>
              <a:rPr lang="ru-RU" sz="2000" dirty="0" smtClean="0"/>
              <a:t>- после сигнала «ОТБОЙ» (Команды «Прекратить огонь») и после поднятия белого флага (фонаря) на командном пункте;</a:t>
            </a:r>
          </a:p>
          <a:p>
            <a:pPr algn="l"/>
            <a:r>
              <a:rPr lang="ru-RU" sz="2000" dirty="0" smtClean="0"/>
              <a:t>- из неисправного оружия и неисправными боеприпасами.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запрещается:</a:t>
            </a:r>
            <a:endParaRPr lang="ru-RU" sz="2000" dirty="0" smtClean="0">
              <a:solidFill>
                <a:srgbClr val="FF0000"/>
              </a:solidFill>
            </a:endParaRPr>
          </a:p>
          <a:p>
            <a:pPr algn="l"/>
            <a:r>
              <a:rPr lang="ru-RU" sz="2000" dirty="0" smtClean="0"/>
              <a:t>-заряжать оружие до команды руководителя (командира) и сигнала «ОГОНЬ»;</a:t>
            </a:r>
          </a:p>
          <a:p>
            <a:pPr algn="l"/>
            <a:r>
              <a:rPr lang="ru-RU" sz="2000" dirty="0" smtClean="0"/>
              <a:t>- направлять оружие на людей, в сторону и в тыл стрельбища, независимо от того, заряжено оно или нет;</a:t>
            </a:r>
          </a:p>
          <a:p>
            <a:pPr algn="l"/>
            <a:r>
              <a:rPr lang="ru-RU" sz="2000" dirty="0" smtClean="0"/>
              <a:t>- оставлять заряженное оружие или передавать  его другим лицам;</a:t>
            </a:r>
          </a:p>
          <a:p>
            <a:pPr algn="l"/>
            <a:r>
              <a:rPr lang="ru-RU" sz="2000" dirty="0" smtClean="0"/>
              <a:t>- находиться людям и располагать боеприпасы сзади противотанкового гранатомета в секторе 90 градусов ближе 30 м, упирать казенный срез ствола гранатомета в какие-либо предметы или грунт;</a:t>
            </a:r>
          </a:p>
          <a:p>
            <a:pPr algn="l"/>
            <a:r>
              <a:rPr lang="ru-RU" sz="2000" dirty="0" smtClean="0"/>
              <a:t>- применять гранаты, имеющие наружные повреждения, снимать предохранительный колпачок с головной части взрывателя боевой гранаты при стрельбе в дождь и сильный снег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 algn="l"/>
            <a:r>
              <a:rPr lang="ru-RU" sz="2000" dirty="0" smtClean="0"/>
              <a:t>-вести огонь, находясь в непосредственной близости от кустарника и высокой травы; выдавать стреляющему гранаты к РПГ-7 с не надетыми на оперение кольцами; стрелять из РПГ-7 с левого плеча; при стрельбе из окопа казенный срез ствола РПГ-7 располагать ближе 2 м от задней стенки окопа;</a:t>
            </a:r>
          </a:p>
          <a:p>
            <a:pPr algn="l">
              <a:buFontTx/>
              <a:buChar char="-"/>
            </a:pPr>
            <a:r>
              <a:rPr lang="ru-RU" sz="2000" dirty="0" smtClean="0"/>
              <a:t>стрелять из автомата с приборами для беззвучной и беспламенной стрельбы (ПБС) обыкновенными патронами.</a:t>
            </a:r>
          </a:p>
          <a:p>
            <a:pPr algn="l">
              <a:buFontTx/>
              <a:buChar char="-"/>
            </a:pPr>
            <a:endParaRPr lang="ru-RU" sz="2000" dirty="0" smtClean="0"/>
          </a:p>
          <a:p>
            <a:pPr algn="ctr"/>
            <a:r>
              <a:rPr lang="ru-RU" sz="2400" b="1" dirty="0" smtClean="0"/>
              <a:t>Ведение огня стреляющим должно немедленно прекращаться  </a:t>
            </a:r>
            <a:r>
              <a:rPr lang="ru-RU" sz="2400" b="1" dirty="0" smtClean="0">
                <a:solidFill>
                  <a:srgbClr val="FF0000"/>
                </a:solidFill>
              </a:rPr>
              <a:t>самостоятельно:</a:t>
            </a:r>
            <a:endParaRPr lang="ru-RU" sz="2400" dirty="0" smtClean="0">
              <a:solidFill>
                <a:srgbClr val="FF0000"/>
              </a:solidFill>
            </a:endParaRPr>
          </a:p>
          <a:p>
            <a:pPr algn="l"/>
            <a:r>
              <a:rPr lang="ru-RU" sz="2400" dirty="0" smtClean="0"/>
              <a:t>- появления людей, машин и животных в районе целей;</a:t>
            </a:r>
          </a:p>
          <a:p>
            <a:pPr algn="l"/>
            <a:r>
              <a:rPr lang="ru-RU" sz="2400" dirty="0" smtClean="0"/>
              <a:t>- появления самолетов, вертолетов в плоскости стрельбы;</a:t>
            </a:r>
          </a:p>
          <a:p>
            <a:pPr algn="l"/>
            <a:r>
              <a:rPr lang="ru-RU" sz="2400" dirty="0" smtClean="0"/>
              <a:t>- поднятия белого флага(фонаря) на командном пункте;</a:t>
            </a:r>
          </a:p>
          <a:p>
            <a:pPr algn="l"/>
            <a:r>
              <a:rPr lang="ru-RU" sz="2400" dirty="0" smtClean="0"/>
              <a:t>- возникновения пожара на мишенном поле;</a:t>
            </a:r>
          </a:p>
          <a:p>
            <a:pPr algn="l"/>
            <a:r>
              <a:rPr lang="ru-RU" sz="2400" dirty="0" smtClean="0"/>
              <a:t>- потери ориентировки стреляющими.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 algn="l"/>
            <a:r>
              <a:rPr lang="ru-RU" sz="2800" b="1" dirty="0" smtClean="0"/>
              <a:t>   </a:t>
            </a:r>
            <a:r>
              <a:rPr lang="ru-RU" sz="2800" b="1" dirty="0" smtClean="0">
                <a:solidFill>
                  <a:srgbClr val="FF0000"/>
                </a:solidFill>
              </a:rPr>
              <a:t>Требования безопасности при обращении с       боевыми ручными гранатами</a:t>
            </a:r>
            <a:endParaRPr lang="ru-RU" sz="2800" dirty="0" smtClean="0">
              <a:solidFill>
                <a:srgbClr val="FF0000"/>
              </a:solidFill>
            </a:endParaRPr>
          </a:p>
          <a:p>
            <a:pPr algn="l"/>
            <a:r>
              <a:rPr lang="ru-RU" sz="2800" dirty="0" smtClean="0"/>
              <a:t>        К метанию </a:t>
            </a:r>
            <a:r>
              <a:rPr lang="ru-RU" sz="2800" dirty="0" smtClean="0">
                <a:hlinkClick r:id="rId2" tooltip="Конспект по основам безопасности военной службы"/>
              </a:rPr>
              <a:t>боевых гранат</a:t>
            </a:r>
            <a:r>
              <a:rPr lang="ru-RU" sz="2800" dirty="0" smtClean="0"/>
              <a:t> допускаются обучаемые успешно выполнившие упражнения по метанию учебных и учебно-имитационных гранат.</a:t>
            </a:r>
          </a:p>
          <a:p>
            <a:pPr algn="l"/>
            <a:r>
              <a:rPr lang="ru-RU" sz="2800" dirty="0" smtClean="0">
                <a:solidFill>
                  <a:schemeClr val="tx2">
                    <a:lumMod val="90000"/>
                  </a:schemeClr>
                </a:solidFill>
              </a:rPr>
              <a:t>Боевые гранаты выдавать только обученным обращению с ними.</a:t>
            </a:r>
          </a:p>
          <a:p>
            <a:pPr algn="l"/>
            <a:r>
              <a:rPr lang="ru-RU" sz="2800" dirty="0" smtClean="0"/>
              <a:t>Разбирать боевые гранаты и устранять в них неисправности, переносить гранаты вне сумок (подвешенными за кольцо предохранительной чеки), а также трогать неразорвавшиеся гранаты</a:t>
            </a:r>
          </a:p>
          <a:p>
            <a:pPr algn="l"/>
            <a:r>
              <a:rPr lang="ru-RU" sz="2800" b="1" dirty="0" smtClean="0">
                <a:solidFill>
                  <a:srgbClr val="FF0000"/>
                </a:solidFill>
              </a:rPr>
              <a:t>запрещается.</a:t>
            </a:r>
            <a:endParaRPr lang="ru-RU" sz="2800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214290"/>
            <a:ext cx="8715436" cy="6858048"/>
          </a:xfrm>
        </p:spPr>
        <p:txBody>
          <a:bodyPr/>
          <a:lstStyle/>
          <a:p>
            <a:pPr algn="l"/>
            <a:r>
              <a:rPr lang="ru-RU" sz="2400" dirty="0" smtClean="0">
                <a:solidFill>
                  <a:srgbClr val="FF0000"/>
                </a:solidFill>
              </a:rPr>
              <a:t>                       При метании боевых гранат:</a:t>
            </a:r>
          </a:p>
          <a:p>
            <a:pPr algn="l"/>
            <a:r>
              <a:rPr lang="ru-RU" sz="2400" dirty="0" smtClean="0"/>
              <a:t>- обучаемые должны быть в стальных шлемах;</a:t>
            </a:r>
          </a:p>
          <a:p>
            <a:pPr algn="l"/>
            <a:r>
              <a:rPr lang="ru-RU" sz="2400" dirty="0" smtClean="0"/>
              <a:t>- перед заряжением осмотреть гранаты и запалы, в случае обнаружения неисправностей доложить командиру;</a:t>
            </a:r>
          </a:p>
          <a:p>
            <a:pPr algn="l"/>
            <a:r>
              <a:rPr lang="ru-RU" sz="2400" dirty="0" smtClean="0"/>
              <a:t>- вставлять запал разрешается только перед ее метанием по команде руководителя;</a:t>
            </a:r>
          </a:p>
          <a:p>
            <a:pPr algn="l"/>
            <a:r>
              <a:rPr lang="ru-RU" sz="2400" dirty="0" smtClean="0"/>
              <a:t>- метание осколочной, оборонительной и противотанковой гранаты производить из окопа или из-за укрытия не прибиваемого осколками, под руководством офицера;</a:t>
            </a:r>
          </a:p>
          <a:p>
            <a:pPr algn="l"/>
            <a:r>
              <a:rPr lang="ru-RU" sz="2400" dirty="0" smtClean="0"/>
              <a:t>- выходить из укрытия разрешается по истечении не менее 10 сек после взрыва оборонительной и противотанковой гранаты;</a:t>
            </a:r>
          </a:p>
          <a:p>
            <a:pPr algn="l"/>
            <a:r>
              <a:rPr lang="ru-RU" sz="2400" dirty="0" smtClean="0"/>
              <a:t>- если граната не была брошена (предохранительная чека не вынималась) разряжение ее производить только по команде и под наблюдением командира;</a:t>
            </a:r>
          </a:p>
          <a:p>
            <a:pPr algn="l"/>
            <a:r>
              <a:rPr lang="ru-RU" sz="2400" dirty="0" smtClean="0"/>
              <a:t>- вести учет неразорвавшихся гранат и отмечать места их падения красными флажками;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 algn="l"/>
            <a:r>
              <a:rPr lang="ru-RU" sz="2800" dirty="0" smtClean="0"/>
              <a:t>по окончании метания неразорвавшиеся гранаты уничтожать подрывом на месте падения согласно правилам, подрыв гранат (запалов) организует командир части;</a:t>
            </a:r>
          </a:p>
          <a:p>
            <a:pPr algn="l"/>
            <a:r>
              <a:rPr lang="ru-RU" sz="2800" dirty="0" smtClean="0"/>
              <a:t>- район метания гранат оцеплять в радиусе не менее 300 м; - личный состав, не занятый метанием гранат отводить в укрытие или на безопасное удаление от огневого рубежа (не ближе 350 м);</a:t>
            </a:r>
          </a:p>
          <a:p>
            <a:pPr algn="l"/>
            <a:r>
              <a:rPr lang="ru-RU" sz="2800" dirty="0" smtClean="0"/>
              <a:t>- исходное положение для метания  гранат обозначать белыми флажками, огневой рубеж — красными;</a:t>
            </a:r>
          </a:p>
          <a:p>
            <a:pPr algn="l"/>
            <a:r>
              <a:rPr lang="ru-RU" sz="2800" dirty="0" smtClean="0"/>
              <a:t>- пункт выдачи гранат и запалов оборудовать в укрытии не ближе 25 м от исходного положения.</a:t>
            </a:r>
          </a:p>
          <a:p>
            <a:pPr algn="l"/>
            <a:endParaRPr lang="ru-RU" sz="2800" dirty="0" smtClean="0"/>
          </a:p>
          <a:p>
            <a:pPr algn="l"/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 algn="l"/>
            <a:r>
              <a:rPr lang="ru-RU" sz="2000" b="1" dirty="0" smtClean="0">
                <a:solidFill>
                  <a:schemeClr val="tx2">
                    <a:lumMod val="90000"/>
                  </a:schemeClr>
                </a:solidFill>
              </a:rPr>
              <a:t>Требования безопасности при обращении с имитационными и осветительными средствами</a:t>
            </a:r>
            <a:endParaRPr lang="ru-RU" sz="2000" dirty="0" smtClean="0">
              <a:solidFill>
                <a:schemeClr val="tx2">
                  <a:lumMod val="90000"/>
                </a:schemeClr>
              </a:solidFill>
            </a:endParaRPr>
          </a:p>
          <a:p>
            <a:pPr algn="l"/>
            <a:r>
              <a:rPr lang="ru-RU" sz="2000" dirty="0" smtClean="0"/>
              <a:t>            При обращении с имитационными и осветительными средствами</a:t>
            </a:r>
          </a:p>
          <a:p>
            <a:pPr algn="l"/>
            <a:r>
              <a:rPr lang="ru-RU" sz="2000" b="1" dirty="0" err="1" smtClean="0">
                <a:solidFill>
                  <a:srgbClr val="FF0000"/>
                </a:solidFill>
              </a:rPr>
              <a:t>з</a:t>
            </a:r>
            <a:r>
              <a:rPr lang="ru-RU" sz="2000" b="1" dirty="0" smtClean="0">
                <a:solidFill>
                  <a:srgbClr val="FF0000"/>
                </a:solidFill>
              </a:rPr>
              <a:t> а </a:t>
            </a:r>
            <a:r>
              <a:rPr lang="ru-RU" sz="2000" b="1" dirty="0" err="1" smtClean="0">
                <a:solidFill>
                  <a:srgbClr val="FF0000"/>
                </a:solidFill>
              </a:rPr>
              <a:t>п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err="1" smtClean="0">
                <a:solidFill>
                  <a:srgbClr val="FF0000"/>
                </a:solidFill>
              </a:rPr>
              <a:t>р</a:t>
            </a:r>
            <a:r>
              <a:rPr lang="ru-RU" sz="2000" b="1" dirty="0" smtClean="0">
                <a:solidFill>
                  <a:srgbClr val="FF0000"/>
                </a:solidFill>
              </a:rPr>
              <a:t> е </a:t>
            </a:r>
            <a:r>
              <a:rPr lang="ru-RU" sz="2000" b="1" dirty="0" err="1" smtClean="0">
                <a:solidFill>
                  <a:srgbClr val="FF0000"/>
                </a:solidFill>
              </a:rPr>
              <a:t>щ</a:t>
            </a:r>
            <a:r>
              <a:rPr lang="ru-RU" sz="2000" b="1" dirty="0" smtClean="0">
                <a:solidFill>
                  <a:srgbClr val="FF0000"/>
                </a:solidFill>
              </a:rPr>
              <a:t> а е т с я :</a:t>
            </a:r>
            <a:endParaRPr lang="ru-RU" sz="2000" dirty="0" smtClean="0">
              <a:solidFill>
                <a:srgbClr val="FF0000"/>
              </a:solidFill>
            </a:endParaRPr>
          </a:p>
          <a:p>
            <a:pPr algn="l"/>
            <a:r>
              <a:rPr lang="ru-RU" sz="2000" dirty="0" smtClean="0"/>
              <a:t>- вести огонь холостыми патронами из стрелкового оружия по личному составу, расположенному ближе 100 м, а холостыми выстрелами — ближе 200 м;</a:t>
            </a:r>
          </a:p>
          <a:p>
            <a:pPr algn="l"/>
            <a:r>
              <a:rPr lang="ru-RU" sz="2000" dirty="0" smtClean="0"/>
              <a:t>- усиливать заряды холостых патронов, взрывпакетов, осветительных и сигнальных патронов, бросать их в расположение подразделений, на технику и другие объекты, а также вблизи легковоспламеняющихся предметов;</a:t>
            </a:r>
          </a:p>
          <a:p>
            <a:pPr algn="l"/>
            <a:r>
              <a:rPr lang="ru-RU" sz="2000" dirty="0" smtClean="0"/>
              <a:t>- производить разборку отказавших средств и использовать их для имитации;</a:t>
            </a:r>
          </a:p>
          <a:p>
            <a:pPr algn="l"/>
            <a:r>
              <a:rPr lang="ru-RU" sz="2000" dirty="0" smtClean="0"/>
              <a:t>- наезжать техникой или заходить в пешем порядке на поле имитации;</a:t>
            </a:r>
          </a:p>
          <a:p>
            <a:pPr algn="l"/>
            <a:r>
              <a:rPr lang="ru-RU" sz="2000" dirty="0" smtClean="0"/>
              <a:t>- трогать и подбирать неразорвавшиеся взрывпакеты, запалы, заряды ВВ;</a:t>
            </a:r>
          </a:p>
          <a:p>
            <a:pPr algn="l"/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1072121">
  <a:themeElements>
    <a:clrScheme name="Тема Office 11">
      <a:dk1>
        <a:srgbClr val="005A58"/>
      </a:dk1>
      <a:lt1>
        <a:srgbClr val="FFFFFF"/>
      </a:lt1>
      <a:dk2>
        <a:srgbClr val="33CCCC"/>
      </a:dk2>
      <a:lt2>
        <a:srgbClr val="FFFF99"/>
      </a:lt2>
      <a:accent1>
        <a:srgbClr val="006462"/>
      </a:accent1>
      <a:accent2>
        <a:srgbClr val="6D6FC7"/>
      </a:accent2>
      <a:accent3>
        <a:srgbClr val="ADE2E2"/>
      </a:accent3>
      <a:accent4>
        <a:srgbClr val="DADADA"/>
      </a:accent4>
      <a:accent5>
        <a:srgbClr val="AAB8B7"/>
      </a:accent5>
      <a:accent6>
        <a:srgbClr val="6264B4"/>
      </a:accent6>
      <a:hlink>
        <a:srgbClr val="00FFFF"/>
      </a:hlink>
      <a:folHlink>
        <a:srgbClr val="00FF00"/>
      </a:folHlink>
    </a:clrScheme>
    <a:fontScheme name="Тема Offic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DCEBE6"/>
        </a:dk1>
        <a:lt1>
          <a:srgbClr val="FFFFFF"/>
        </a:lt1>
        <a:dk2>
          <a:srgbClr val="000000"/>
        </a:dk2>
        <a:lt2>
          <a:srgbClr val="333333"/>
        </a:lt2>
        <a:accent1>
          <a:srgbClr val="3374A1"/>
        </a:accent1>
        <a:accent2>
          <a:srgbClr val="3B2E8A"/>
        </a:accent2>
        <a:accent3>
          <a:srgbClr val="FFFFFF"/>
        </a:accent3>
        <a:accent4>
          <a:srgbClr val="BCC9C4"/>
        </a:accent4>
        <a:accent5>
          <a:srgbClr val="ADBCCD"/>
        </a:accent5>
        <a:accent6>
          <a:srgbClr val="35297D"/>
        </a:accent6>
        <a:hlink>
          <a:srgbClr val="00FFFF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3E3E5C"/>
        </a:dk1>
        <a:lt1>
          <a:srgbClr val="FFFFFF"/>
        </a:lt1>
        <a:dk2>
          <a:srgbClr val="B9B9D7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D9D9E8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CCCC99"/>
        </a:dk1>
        <a:lt1>
          <a:srgbClr val="FFFFCC"/>
        </a:lt1>
        <a:dk2>
          <a:srgbClr val="DFD293"/>
        </a:dk2>
        <a:lt2>
          <a:srgbClr val="5C1F00"/>
        </a:lt2>
        <a:accent1>
          <a:srgbClr val="78783C"/>
        </a:accent1>
        <a:accent2>
          <a:srgbClr val="FFFFCC"/>
        </a:accent2>
        <a:accent3>
          <a:srgbClr val="FFFFE2"/>
        </a:accent3>
        <a:accent4>
          <a:srgbClr val="AEAE82"/>
        </a:accent4>
        <a:accent5>
          <a:srgbClr val="BEBEAF"/>
        </a:accent5>
        <a:accent6>
          <a:srgbClr val="E7E7B9"/>
        </a:accent6>
        <a:hlink>
          <a:srgbClr val="9900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2D2015"/>
        </a:dk1>
        <a:lt1>
          <a:srgbClr val="D2D2D2"/>
        </a:lt1>
        <a:dk2>
          <a:srgbClr val="CCCCA5"/>
        </a:dk2>
        <a:lt2>
          <a:srgbClr val="DFC08D"/>
        </a:lt2>
        <a:accent1>
          <a:srgbClr val="666666"/>
        </a:accent1>
        <a:accent2>
          <a:srgbClr val="0066FF"/>
        </a:accent2>
        <a:accent3>
          <a:srgbClr val="E2E2CF"/>
        </a:accent3>
        <a:accent4>
          <a:srgbClr val="B3B3B3"/>
        </a:accent4>
        <a:accent5>
          <a:srgbClr val="B8B8B8"/>
        </a:accent5>
        <a:accent6>
          <a:srgbClr val="005CE7"/>
        </a:accent6>
        <a:hlink>
          <a:srgbClr val="66CCFF"/>
        </a:hlink>
        <a:folHlink>
          <a:srgbClr val="FAF0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2D2015"/>
        </a:dk1>
        <a:lt1>
          <a:srgbClr val="D2D2D2"/>
        </a:lt1>
        <a:dk2>
          <a:srgbClr val="73CDFF"/>
        </a:dk2>
        <a:lt2>
          <a:srgbClr val="DFC08D"/>
        </a:lt2>
        <a:accent1>
          <a:srgbClr val="666666"/>
        </a:accent1>
        <a:accent2>
          <a:srgbClr val="0066FF"/>
        </a:accent2>
        <a:accent3>
          <a:srgbClr val="BCE3FF"/>
        </a:accent3>
        <a:accent4>
          <a:srgbClr val="B3B3B3"/>
        </a:accent4>
        <a:accent5>
          <a:srgbClr val="B8B8B8"/>
        </a:accent5>
        <a:accent6>
          <a:srgbClr val="005CE7"/>
        </a:accent6>
        <a:hlink>
          <a:srgbClr val="66CCFF"/>
        </a:hlink>
        <a:folHlink>
          <a:srgbClr val="FAF0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005A58"/>
        </a:dk1>
        <a:lt1>
          <a:srgbClr val="FFFFFF"/>
        </a:lt1>
        <a:dk2>
          <a:srgbClr val="33CCCC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DE2E2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003366"/>
        </a:dk1>
        <a:lt1>
          <a:srgbClr val="FFFFFF"/>
        </a:lt1>
        <a:dk2>
          <a:srgbClr val="000066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B8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01072121</Template>
  <TotalTime>80</TotalTime>
  <Words>705</Words>
  <Application>Microsoft Office PowerPoint</Application>
  <PresentationFormat>Экран (4:3)</PresentationFormat>
  <Paragraphs>77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01072121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8</cp:revision>
  <dcterms:created xsi:type="dcterms:W3CDTF">2014-09-10T10:04:51Z</dcterms:created>
  <dcterms:modified xsi:type="dcterms:W3CDTF">2014-10-06T08:07:28Z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TC010721211049</vt:lpwstr>
  </property>
</Properties>
</file>