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7" r:id="rId8"/>
    <p:sldId id="261" r:id="rId9"/>
    <p:sldId id="263" r:id="rId10"/>
    <p:sldId id="277" r:id="rId11"/>
    <p:sldId id="264" r:id="rId12"/>
    <p:sldId id="271" r:id="rId13"/>
    <p:sldId id="278" r:id="rId14"/>
    <p:sldId id="266" r:id="rId15"/>
    <p:sldId id="262" r:id="rId16"/>
    <p:sldId id="268" r:id="rId17"/>
    <p:sldId id="269" r:id="rId18"/>
    <p:sldId id="270" r:id="rId19"/>
    <p:sldId id="272" r:id="rId20"/>
    <p:sldId id="274" r:id="rId21"/>
    <p:sldId id="273" r:id="rId22"/>
    <p:sldId id="275" r:id="rId23"/>
    <p:sldId id="276" r:id="rId24"/>
    <p:sldId id="279" r:id="rId25"/>
    <p:sldId id="285" r:id="rId26"/>
    <p:sldId id="280" r:id="rId27"/>
    <p:sldId id="282" r:id="rId28"/>
    <p:sldId id="281" r:id="rId29"/>
    <p:sldId id="283" r:id="rId30"/>
    <p:sldId id="284" r:id="rId31"/>
    <p:sldId id="286" r:id="rId32"/>
    <p:sldId id="287" r:id="rId33"/>
    <p:sldId id="289" r:id="rId34"/>
    <p:sldId id="288" r:id="rId35"/>
    <p:sldId id="290" r:id="rId36"/>
    <p:sldId id="293" r:id="rId37"/>
    <p:sldId id="295" r:id="rId38"/>
    <p:sldId id="296" r:id="rId39"/>
    <p:sldId id="297" r:id="rId40"/>
    <p:sldId id="294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9959-31A6-455C-9D71-5DA1611F33AA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96FA935-9821-4933-865E-63E1765AC4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9959-31A6-455C-9D71-5DA1611F33AA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A935-9821-4933-865E-63E1765AC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9959-31A6-455C-9D71-5DA1611F33AA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A935-9821-4933-865E-63E1765AC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9959-31A6-455C-9D71-5DA1611F33AA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A935-9821-4933-865E-63E1765AC4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9959-31A6-455C-9D71-5DA1611F33AA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96FA935-9821-4933-865E-63E1765AC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9959-31A6-455C-9D71-5DA1611F33AA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A935-9821-4933-865E-63E1765AC4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9959-31A6-455C-9D71-5DA1611F33AA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A935-9821-4933-865E-63E1765AC4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9959-31A6-455C-9D71-5DA1611F33AA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A935-9821-4933-865E-63E1765AC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9959-31A6-455C-9D71-5DA1611F33AA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A935-9821-4933-865E-63E1765AC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9959-31A6-455C-9D71-5DA1611F33AA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FA935-9821-4933-865E-63E1765AC4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79959-31A6-455C-9D71-5DA1611F33AA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96FA935-9821-4933-865E-63E1765AC4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779959-31A6-455C-9D71-5DA1611F33AA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96FA935-9821-4933-865E-63E1765AC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История создания Вооруженных Сил России</a:t>
            </a:r>
            <a:endParaRPr lang="ru-RU" dirty="0"/>
          </a:p>
        </p:txBody>
      </p:sp>
      <p:pic>
        <p:nvPicPr>
          <p:cNvPr id="16386" name="Picture 2" descr="Картинки по запросу военный герб росс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143248"/>
            <a:ext cx="5143536" cy="3483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28662" y="357166"/>
            <a:ext cx="7772400" cy="714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Русское военное искусство 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XIII</a:t>
            </a:r>
            <a:r>
              <a:rPr kumimoji="0" lang="ru-RU" sz="30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века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35842" name="Picture 2" descr="E:\Documents and Settings\Владелец\Мои документы\Уроки ИР. 6 класс\Невская битва. Схем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000372"/>
            <a:ext cx="3916068" cy="3571900"/>
          </a:xfrm>
          <a:prstGeom prst="rect">
            <a:avLst/>
          </a:prstGeom>
          <a:noFill/>
        </p:spPr>
      </p:pic>
      <p:pic>
        <p:nvPicPr>
          <p:cNvPr id="35843" name="Picture 3" descr="E:\Documents and Settings\Владелец\Мои документы\Уроки ИР. 6 класс\Ледовое побоище. Схем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714488"/>
            <a:ext cx="4714875" cy="3381375"/>
          </a:xfrm>
          <a:prstGeom prst="rect">
            <a:avLst/>
          </a:prstGeom>
          <a:noFill/>
        </p:spPr>
      </p:pic>
      <p:pic>
        <p:nvPicPr>
          <p:cNvPr id="35845" name="Picture 5" descr="Картинки по запросу александр невски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857232"/>
            <a:ext cx="1760521" cy="20192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00232" y="2214554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Александр Невский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57686" y="5072074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Битва на Чудском озере. 5 апреля 1242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rgbClr val="7030A0"/>
                </a:solidFill>
                <a:latin typeface="Book Antiqua" pitchFamily="18" charset="0"/>
              </a:rPr>
              <a:t>Организация русского войска </a:t>
            </a:r>
            <a:br>
              <a:rPr lang="ru-RU" sz="3000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3000" dirty="0" smtClean="0">
                <a:solidFill>
                  <a:srgbClr val="7030A0"/>
                </a:solidFill>
                <a:latin typeface="Book Antiqua" pitchFamily="18" charset="0"/>
              </a:rPr>
              <a:t>в </a:t>
            </a:r>
            <a:r>
              <a:rPr lang="en-US" sz="3000" dirty="0" smtClean="0">
                <a:solidFill>
                  <a:srgbClr val="7030A0"/>
                </a:solidFill>
                <a:latin typeface="Book Antiqua" pitchFamily="18" charset="0"/>
              </a:rPr>
              <a:t>XIV – XV</a:t>
            </a:r>
            <a:r>
              <a:rPr lang="ru-RU" sz="3000" dirty="0" smtClean="0">
                <a:solidFill>
                  <a:srgbClr val="7030A0"/>
                </a:solidFill>
                <a:latin typeface="Book Antiqua" pitchFamily="18" charset="0"/>
              </a:rPr>
              <a:t> веках</a:t>
            </a:r>
            <a:endParaRPr lang="ru-RU" sz="3000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14810" y="1447800"/>
            <a:ext cx="4471990" cy="4572000"/>
          </a:xfrm>
        </p:spPr>
        <p:txBody>
          <a:bodyPr/>
          <a:lstStyle/>
          <a:p>
            <a:r>
              <a:rPr lang="ru-RU" dirty="0" smtClean="0"/>
              <a:t>С </a:t>
            </a:r>
            <a:r>
              <a:rPr lang="en-US" dirty="0" smtClean="0"/>
              <a:t>XIV</a:t>
            </a:r>
            <a:r>
              <a:rPr lang="ru-RU" dirty="0" smtClean="0"/>
              <a:t> века широкое применение в армии при обороне и осаде городов получили </a:t>
            </a: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тараны и самострелы</a:t>
            </a:r>
            <a:endParaRPr lang="ru-RU" dirty="0"/>
          </a:p>
        </p:txBody>
      </p:sp>
      <p:pic>
        <p:nvPicPr>
          <p:cNvPr id="3074" name="Picture 2" descr="Картинки по запросу самострел 14 ве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3071834" cy="4525722"/>
          </a:xfrm>
          <a:prstGeom prst="rect">
            <a:avLst/>
          </a:prstGeom>
          <a:noFill/>
        </p:spPr>
      </p:pic>
      <p:pic>
        <p:nvPicPr>
          <p:cNvPr id="3076" name="Picture 4" descr="Картинки по запросу гуляй горо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643314"/>
            <a:ext cx="4289546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и по запросу ударное оружие древней рус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59"/>
            <a:ext cx="3571900" cy="4430793"/>
          </a:xfrm>
          <a:prstGeom prst="rect">
            <a:avLst/>
          </a:prstGeom>
          <a:noFill/>
        </p:spPr>
      </p:pic>
      <p:pic>
        <p:nvPicPr>
          <p:cNvPr id="27652" name="Picture 4" descr="Картинки по запросу бармица и тар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142984"/>
            <a:ext cx="3535623" cy="500066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28596" y="274638"/>
            <a:ext cx="8429684" cy="79690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Вооружение</a:t>
            </a:r>
            <a:r>
              <a:rPr lang="en-US" sz="3000" dirty="0" smtClean="0">
                <a:solidFill>
                  <a:srgbClr val="7030A0"/>
                </a:solidFill>
                <a:latin typeface="Book Antiqua" pitchFamily="18" charset="0"/>
              </a:rPr>
              <a:t> XIV – XVI </a:t>
            </a:r>
            <a:r>
              <a:rPr lang="ru-RU" sz="3000" dirty="0" smtClean="0">
                <a:solidFill>
                  <a:srgbClr val="7030A0"/>
                </a:solidFill>
                <a:latin typeface="Book Antiqua" pitchFamily="18" charset="0"/>
              </a:rPr>
              <a:t>вв.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 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5929330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Воин с саблей и кистенем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28662" y="357166"/>
            <a:ext cx="7772400" cy="714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Русское военное искусство 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XIV</a:t>
            </a:r>
            <a:r>
              <a:rPr kumimoji="0" lang="ru-RU" sz="30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века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36866" name="Picture 2" descr="Картинки по запросу куликовская бит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928670"/>
            <a:ext cx="4071966" cy="5392900"/>
          </a:xfrm>
          <a:prstGeom prst="rect">
            <a:avLst/>
          </a:prstGeom>
          <a:noFill/>
        </p:spPr>
      </p:pic>
      <p:pic>
        <p:nvPicPr>
          <p:cNvPr id="36870" name="Picture 6" descr="Картинки по запросу поединок челубея и пересве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848698"/>
            <a:ext cx="4333904" cy="2437822"/>
          </a:xfrm>
          <a:prstGeom prst="rect">
            <a:avLst/>
          </a:prstGeom>
          <a:noFill/>
        </p:spPr>
      </p:pic>
      <p:pic>
        <p:nvPicPr>
          <p:cNvPr id="36874" name="Picture 10" descr="Картинки по запросу дмитрий донско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071546"/>
            <a:ext cx="2237670" cy="249568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00298" y="2928934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Дмитрий Донской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772400" cy="939784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rgbClr val="7030A0"/>
                </a:solidFill>
                <a:latin typeface="Book Antiqua" pitchFamily="18" charset="0"/>
              </a:rPr>
              <a:t>Военные реформы Ивана Грозного</a:t>
            </a:r>
            <a:endParaRPr lang="ru-RU" sz="3000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357554" y="1447800"/>
            <a:ext cx="5329246" cy="2052638"/>
          </a:xfrm>
        </p:spPr>
        <p:txBody>
          <a:bodyPr/>
          <a:lstStyle/>
          <a:p>
            <a:r>
              <a:rPr lang="ru-RU" dirty="0" smtClean="0"/>
              <a:t>Создание стрелецкого войска</a:t>
            </a:r>
          </a:p>
          <a:p>
            <a:r>
              <a:rPr lang="ru-RU" dirty="0" smtClean="0"/>
              <a:t>Введение «Уложения о службе»</a:t>
            </a:r>
          </a:p>
          <a:p>
            <a:r>
              <a:rPr lang="ru-RU" dirty="0" smtClean="0"/>
              <a:t>Попытка создания «избранной тысячи»</a:t>
            </a:r>
            <a:endParaRPr lang="ru-RU" dirty="0"/>
          </a:p>
        </p:txBody>
      </p:sp>
      <p:pic>
        <p:nvPicPr>
          <p:cNvPr id="2050" name="Picture 2" descr="Картинки по запросу стрелец 16 ве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5"/>
            <a:ext cx="2857520" cy="4784979"/>
          </a:xfrm>
          <a:prstGeom prst="rect">
            <a:avLst/>
          </a:prstGeom>
          <a:noFill/>
        </p:spPr>
      </p:pic>
      <p:pic>
        <p:nvPicPr>
          <p:cNvPr id="2052" name="Picture 4" descr="Картинки по запросу стрелец 16 ве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357562"/>
            <a:ext cx="4357718" cy="3090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rgbClr val="7030A0"/>
                </a:solidFill>
                <a:latin typeface="Book Antiqua" pitchFamily="18" charset="0"/>
              </a:rPr>
              <a:t>Русское оружие</a:t>
            </a:r>
            <a:r>
              <a:rPr lang="en-US" sz="3000" dirty="0" smtClean="0">
                <a:solidFill>
                  <a:srgbClr val="7030A0"/>
                </a:solidFill>
                <a:latin typeface="Book Antiqua" pitchFamily="18" charset="0"/>
              </a:rPr>
              <a:t> XIV – XVI </a:t>
            </a:r>
            <a:r>
              <a:rPr lang="ru-RU" sz="3000" dirty="0" smtClean="0">
                <a:solidFill>
                  <a:srgbClr val="7030A0"/>
                </a:solidFill>
                <a:latin typeface="Book Antiqua" pitchFamily="18" charset="0"/>
              </a:rPr>
              <a:t>вв.</a:t>
            </a:r>
            <a:endParaRPr lang="ru-RU" sz="3000" dirty="0">
              <a:solidFill>
                <a:srgbClr val="7030A0"/>
              </a:solidFill>
              <a:latin typeface="Book Antiqua" pitchFamily="18" charset="0"/>
            </a:endParaRPr>
          </a:p>
        </p:txBody>
      </p:sp>
      <p:pic>
        <p:nvPicPr>
          <p:cNvPr id="19458" name="Picture 2" descr="Картинки по запросу сулица оруж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35378" y="2178462"/>
            <a:ext cx="4714162" cy="3500462"/>
          </a:xfrm>
          <a:prstGeom prst="rect">
            <a:avLst/>
          </a:prstGeom>
          <a:noFill/>
        </p:spPr>
      </p:pic>
      <p:pic>
        <p:nvPicPr>
          <p:cNvPr id="19462" name="Picture 6" descr="Картинки по запросу рубящее оруж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3857621" y="2214555"/>
            <a:ext cx="4714907" cy="34290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00562" y="1142984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Рубящее оружие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1142984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Колющее оружие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28662" y="428604"/>
            <a:ext cx="7772400" cy="7254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Русское оружие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XIV – XVI 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вв.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25604" name="Picture 4" descr="Картинки по запросу мечи и сабли древней рус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3214710" cy="4714908"/>
          </a:xfrm>
          <a:prstGeom prst="rect">
            <a:avLst/>
          </a:prstGeom>
          <a:noFill/>
        </p:spPr>
      </p:pic>
      <p:pic>
        <p:nvPicPr>
          <p:cNvPr id="25606" name="Picture 6" descr="Картинки по запросу ударное оружие древней рус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71612"/>
            <a:ext cx="3143272" cy="471490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57224" y="1142984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Режущее оружие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86314" y="1142984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Ударное оружие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28662" y="357166"/>
            <a:ext cx="7772400" cy="9397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Военные реформы </a:t>
            </a:r>
            <a:r>
              <a:rPr lang="en-US" sz="3000" dirty="0" smtClean="0">
                <a:solidFill>
                  <a:srgbClr val="7030A0"/>
                </a:solidFill>
                <a:latin typeface="Book Antiqua" pitchFamily="18" charset="0"/>
                <a:ea typeface="+mj-ea"/>
                <a:cs typeface="+mj-cs"/>
              </a:rPr>
              <a:t>XVII</a:t>
            </a:r>
            <a:r>
              <a:rPr lang="ru-RU" sz="3000" dirty="0" smtClean="0">
                <a:solidFill>
                  <a:srgbClr val="7030A0"/>
                </a:solidFill>
                <a:latin typeface="Book Antiqua" pitchFamily="18" charset="0"/>
                <a:ea typeface="+mj-ea"/>
                <a:cs typeface="+mj-cs"/>
              </a:rPr>
              <a:t> века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29698" name="Picture 2" descr="Картинки по запросу полки нового стро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3571863" cy="5052095"/>
          </a:xfrm>
          <a:prstGeom prst="rect">
            <a:avLst/>
          </a:prstGeom>
          <a:noFill/>
        </p:spPr>
      </p:pic>
      <p:pic>
        <p:nvPicPr>
          <p:cNvPr id="29700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071546"/>
            <a:ext cx="3571900" cy="5253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28662" y="428604"/>
            <a:ext cx="7772400" cy="714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Военные реформы Петра Великого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3143240" y="1447800"/>
            <a:ext cx="5543560" cy="4572000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/>
              <a:t>1696 г. – создание военно-морского флота</a:t>
            </a:r>
          </a:p>
          <a:p>
            <a:r>
              <a:rPr lang="ru-RU" sz="2800" dirty="0" smtClean="0"/>
              <a:t>1698 г. – роспуск стрелецких полков</a:t>
            </a:r>
          </a:p>
          <a:p>
            <a:r>
              <a:rPr lang="ru-RU" sz="2800" dirty="0" smtClean="0"/>
              <a:t>1705 г. - введение рекрутской повинности</a:t>
            </a:r>
          </a:p>
          <a:p>
            <a:pPr>
              <a:buNone/>
            </a:pPr>
            <a:r>
              <a:rPr lang="ru-RU" sz="2800" dirty="0" smtClean="0"/>
              <a:t>	</a:t>
            </a:r>
            <a:r>
              <a:rPr lang="ru-RU" sz="2800" b="1" dirty="0" smtClean="0"/>
              <a:t>Рекрутская повинность </a:t>
            </a:r>
            <a:r>
              <a:rPr lang="ru-RU" sz="2800" dirty="0" smtClean="0"/>
              <a:t>– способ набора войск, при котором податные сословия должны были поставлять солдат для пожизненной службы в армии.</a:t>
            </a:r>
          </a:p>
          <a:p>
            <a:r>
              <a:rPr lang="ru-RU" sz="2800" dirty="0" smtClean="0"/>
              <a:t>Подготовка собственных офицерских кадров, которые начали службу в гвардейских полках</a:t>
            </a:r>
          </a:p>
          <a:p>
            <a:endParaRPr lang="ru-RU" dirty="0"/>
          </a:p>
        </p:txBody>
      </p:sp>
      <p:pic>
        <p:nvPicPr>
          <p:cNvPr id="28674" name="Picture 2" descr="Картинки по запросу гвардейский офицер преображенского пол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2819520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и по запросу линейный корабль 18 ве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4000528" cy="3550764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28662" y="428604"/>
            <a:ext cx="7772400" cy="714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Создание</a:t>
            </a:r>
            <a:r>
              <a:rPr kumimoji="0" lang="ru-RU" sz="30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военно-морского флота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31748" name="Picture 4" descr="Картинки по запросу фрегат 18 ве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857364"/>
            <a:ext cx="4241097" cy="35004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57224" y="528638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Линейный корабль, </a:t>
            </a:r>
            <a:r>
              <a:rPr lang="en-US" dirty="0" smtClean="0"/>
              <a:t>XVIII</a:t>
            </a:r>
            <a:r>
              <a:rPr lang="ru-RU" dirty="0" smtClean="0"/>
              <a:t> век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86314" y="528638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Фрегат, </a:t>
            </a:r>
            <a:r>
              <a:rPr lang="en-US" dirty="0" smtClean="0"/>
              <a:t>XVIII</a:t>
            </a:r>
            <a:r>
              <a:rPr lang="ru-RU" dirty="0" smtClean="0"/>
              <a:t> век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rgbClr val="7030A0"/>
                </a:solidFill>
                <a:latin typeface="Book Antiqua" pitchFamily="18" charset="0"/>
              </a:rPr>
              <a:t>Организация войска у восточных славян</a:t>
            </a:r>
            <a:endParaRPr lang="ru-RU" sz="3000" dirty="0">
              <a:solidFill>
                <a:srgbClr val="7030A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571612"/>
            <a:ext cx="4306282" cy="4500594"/>
          </a:xfrm>
        </p:spPr>
        <p:txBody>
          <a:bodyPr>
            <a:noAutofit/>
          </a:bodyPr>
          <a:lstStyle/>
          <a:p>
            <a:r>
              <a:rPr lang="ru-RU" sz="1800" dirty="0" smtClean="0"/>
              <a:t>Сражаться со своими врагами они любят в местах, поросших густым лесом, в теснинах, на обрывах. С выгодой для себя пользуются засадами, внезапными атаками, хитростями, и днем и ночью, изобретая много способов. Опытны они также и в переправе через реки, превосходя в этом отношении всех людей. Мужественно выдерживают они пребывание в воде, так что часто некоторые из числа остающихся дома, будучи застигнуты внезапным нападением, погружаются в пучину вод. </a:t>
            </a:r>
          </a:p>
          <a:p>
            <a:endParaRPr lang="ru-RU" sz="1800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929190" y="1571612"/>
            <a:ext cx="3995768" cy="414340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sz="2300" dirty="0" smtClean="0"/>
              <a:t>Каждый вооружен двумя небольшими копьями, некоторые имеют щиты, прочные, но трудно переносимые. Они пользуются также деревянными луками и небольшими стрелами, намоченными особым для стрел ядом, сильнодействующим. Все это они мастера делать разнообразными придумываемыми ими способами, с целью заманить противника. 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0034" y="1142984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b="1" dirty="0" smtClean="0"/>
              <a:t>Из книги византийского писателя Маврикия о воинах славянах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4612" y="5857892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i="1" dirty="0" smtClean="0"/>
              <a:t>Выделите основные приемы ведения боя славянами.</a:t>
            </a:r>
          </a:p>
          <a:p>
            <a:pPr>
              <a:buFont typeface="Arial" pitchFamily="34" charset="0"/>
              <a:buChar char="•"/>
            </a:pPr>
            <a:r>
              <a:rPr lang="ru-RU" i="1" dirty="0" smtClean="0"/>
              <a:t> В чем состояло вооружение воина-славянина?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28662" y="357166"/>
            <a:ext cx="7772400" cy="93978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Русская армия в первой четверти</a:t>
            </a:r>
            <a:r>
              <a:rPr kumimoji="0" lang="ru-RU" sz="30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XVIII</a:t>
            </a:r>
            <a:r>
              <a:rPr kumimoji="0" lang="ru-RU" sz="30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века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071810"/>
            <a:ext cx="5000660" cy="292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142984"/>
            <a:ext cx="3438525" cy="49053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1357298"/>
            <a:ext cx="50720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Создание регулярной армии из пехотных и кавалерийских полков с единым штабом, вооружением и обмундированием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Ведение боевой подготовки по Военному уставу 1716 г. и Морскому уставу 1720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72675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28662" y="357166"/>
            <a:ext cx="7772400" cy="93978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Боевой порядок русской армии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в первой четверти</a:t>
            </a:r>
            <a:r>
              <a:rPr kumimoji="0" lang="ru-RU" sz="30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XVIII</a:t>
            </a:r>
            <a:r>
              <a:rPr kumimoji="0" lang="ru-RU" sz="30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века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28662" y="357166"/>
            <a:ext cx="7772400" cy="93978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Русское военное искусство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первой четверти</a:t>
            </a:r>
            <a:r>
              <a:rPr kumimoji="0" lang="ru-RU" sz="30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XVIII</a:t>
            </a:r>
            <a:r>
              <a:rPr kumimoji="0" lang="ru-RU" sz="30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века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33793" name="Picture 1" descr="E:\Documents and Settings\Владелец\Мои документы\Уроки ИР. 7 класс\Нар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3500461" cy="3870589"/>
          </a:xfrm>
          <a:prstGeom prst="rect">
            <a:avLst/>
          </a:prstGeom>
          <a:noFill/>
        </p:spPr>
      </p:pic>
      <p:pic>
        <p:nvPicPr>
          <p:cNvPr id="33794" name="Picture 2" descr="E:\Documents and Settings\Владелец\Мои документы\Уроки ИР. 7 класс\Лесна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643050"/>
            <a:ext cx="5014488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28662" y="357166"/>
            <a:ext cx="7772400" cy="93978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Русское военное искусство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первой четверти</a:t>
            </a:r>
            <a:r>
              <a:rPr kumimoji="0" lang="ru-RU" sz="30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XVIII</a:t>
            </a:r>
            <a:r>
              <a:rPr kumimoji="0" lang="ru-RU" sz="30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века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34818" name="Picture 2" descr="E:\Documents and Settings\Владелец\Мои документы\Уроки ИР. 7 класс\Полта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3071834" cy="5049520"/>
          </a:xfrm>
          <a:prstGeom prst="rect">
            <a:avLst/>
          </a:prstGeom>
          <a:noFill/>
        </p:spPr>
      </p:pic>
      <p:pic>
        <p:nvPicPr>
          <p:cNvPr id="34819" name="Picture 3" descr="E:\Documents and Settings\Владелец\Мои документы\Уроки ИР. 7 класс\Гангу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000240"/>
            <a:ext cx="5072098" cy="3757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28662" y="357166"/>
            <a:ext cx="7772400" cy="93978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Русское военное искусство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второй половины 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XVIII</a:t>
            </a:r>
            <a:r>
              <a:rPr kumimoji="0" lang="ru-RU" sz="30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века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286248" y="1500174"/>
            <a:ext cx="4500594" cy="45720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Победы А. В. Суворова</a:t>
            </a:r>
          </a:p>
          <a:p>
            <a:r>
              <a:rPr lang="ru-RU" dirty="0" smtClean="0"/>
              <a:t>1787 г. – у крепости </a:t>
            </a:r>
            <a:r>
              <a:rPr lang="ru-RU" dirty="0" err="1" smtClean="0"/>
              <a:t>Кинбурн</a:t>
            </a:r>
            <a:endParaRPr lang="ru-RU" dirty="0" smtClean="0"/>
          </a:p>
          <a:p>
            <a:r>
              <a:rPr lang="ru-RU" dirty="0" smtClean="0"/>
              <a:t>1788 г. – взятие Очакова</a:t>
            </a:r>
          </a:p>
          <a:p>
            <a:r>
              <a:rPr lang="ru-RU" dirty="0" smtClean="0"/>
              <a:t>1789 г. – у реки </a:t>
            </a:r>
            <a:r>
              <a:rPr lang="ru-RU" dirty="0" err="1" smtClean="0"/>
              <a:t>Рымник</a:t>
            </a:r>
            <a:endParaRPr lang="ru-RU" dirty="0" smtClean="0"/>
          </a:p>
          <a:p>
            <a:r>
              <a:rPr lang="ru-RU" dirty="0" smtClean="0"/>
              <a:t>1790 г. – взятие Измаила</a:t>
            </a:r>
          </a:p>
          <a:p>
            <a:r>
              <a:rPr lang="ru-RU" dirty="0" smtClean="0"/>
              <a:t>1799 г. – Итальянский и Швейцарский походы</a:t>
            </a:r>
            <a:endParaRPr lang="ru-RU" dirty="0"/>
          </a:p>
        </p:txBody>
      </p:sp>
      <p:pic>
        <p:nvPicPr>
          <p:cNvPr id="38916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3714776" cy="488393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071934" y="5715016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И. Суриков. Переход Суворова через Альпы.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714488"/>
            <a:ext cx="8329642" cy="3357586"/>
          </a:xfrm>
        </p:spPr>
        <p:txBody>
          <a:bodyPr>
            <a:normAutofit lnSpcReduction="10000"/>
          </a:bodyPr>
          <a:lstStyle/>
          <a:p>
            <a:r>
              <a:rPr lang="ru-RU" sz="1800" smtClean="0"/>
              <a:t>Береги пулю </a:t>
            </a:r>
            <a:r>
              <a:rPr lang="ru-RU" sz="1800" dirty="0" smtClean="0"/>
              <a:t>на три дня, а иногда и на целую кампанию, когда негде взять. Стреляй редко, да метко, штыком коли крепко. Пуля обмишулится, а штык не обмишулится. Пуля — дура, штык молодец!</a:t>
            </a:r>
          </a:p>
          <a:p>
            <a:r>
              <a:rPr lang="ru-RU" sz="1800" dirty="0" smtClean="0"/>
              <a:t>Три атаки: в крыло, которое слабее. Крепкое крыло закрыто лесом — это немудрено: солдат проберется и болотом. Тяжелее через реку — без мосту не перебежишь. Атака в середину невыгодна, разве кавалерия хорошо рубить будет, а иначе самих сожмут. Атака в тыл очень хороша, только для небольшого корпуса, а армиею заходить тяжело.</a:t>
            </a:r>
          </a:p>
          <a:p>
            <a:r>
              <a:rPr lang="ru-RU" sz="1800" dirty="0" smtClean="0"/>
              <a:t>Солдату надлежит быть </a:t>
            </a:r>
            <a:r>
              <a:rPr lang="ru-RU" sz="1800" dirty="0" err="1" smtClean="0"/>
              <a:t>здорову</a:t>
            </a:r>
            <a:r>
              <a:rPr lang="ru-RU" sz="1800" dirty="0" smtClean="0"/>
              <a:t>, </a:t>
            </a:r>
            <a:r>
              <a:rPr lang="ru-RU" sz="1800" dirty="0" err="1" smtClean="0"/>
              <a:t>храбру</a:t>
            </a:r>
            <a:r>
              <a:rPr lang="ru-RU" sz="1800" dirty="0" smtClean="0"/>
              <a:t>, </a:t>
            </a:r>
            <a:r>
              <a:rPr lang="ru-RU" sz="1800" dirty="0" err="1" smtClean="0"/>
              <a:t>тверду</a:t>
            </a:r>
            <a:r>
              <a:rPr lang="ru-RU" sz="1800" dirty="0" smtClean="0"/>
              <a:t>, </a:t>
            </a:r>
            <a:r>
              <a:rPr lang="ru-RU" sz="1800" dirty="0" err="1" smtClean="0"/>
              <a:t>решиму</a:t>
            </a:r>
            <a:r>
              <a:rPr lang="ru-RU" sz="1800" dirty="0" smtClean="0"/>
              <a:t>, </a:t>
            </a:r>
            <a:r>
              <a:rPr lang="ru-RU" sz="1800" dirty="0" err="1" smtClean="0"/>
              <a:t>справедливу</a:t>
            </a:r>
            <a:r>
              <a:rPr lang="ru-RU" sz="1800" dirty="0" smtClean="0"/>
              <a:t>, </a:t>
            </a:r>
            <a:r>
              <a:rPr lang="ru-RU" sz="1800" dirty="0" err="1" smtClean="0"/>
              <a:t>благочестиву</a:t>
            </a:r>
            <a:r>
              <a:rPr lang="ru-RU" sz="1800" dirty="0" smtClean="0"/>
              <a:t>. Молись Богу! От Него победа. Чудо-богатыри! Бог нас водит — Он нам генерал!</a:t>
            </a:r>
          </a:p>
          <a:p>
            <a:r>
              <a:rPr lang="ru-RU" sz="1800" dirty="0" smtClean="0"/>
              <a:t>Слава, слава, слава!</a:t>
            </a:r>
            <a:endParaRPr lang="ru-RU" sz="1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28662" y="357166"/>
            <a:ext cx="7772400" cy="93978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Русское военное искусство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второй половины 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XVIII</a:t>
            </a:r>
            <a:r>
              <a:rPr kumimoji="0" lang="ru-RU" sz="30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века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1670" y="1357298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Из книги А. В. Суворова «Наука побеждать»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5072074"/>
            <a:ext cx="8643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i="1" dirty="0" smtClean="0"/>
              <a:t>Для кого, на ваш взгляд, была создана книга «Наука побеждать»? Почему она относительно легко запоминалась?</a:t>
            </a:r>
          </a:p>
          <a:p>
            <a:pPr>
              <a:buFont typeface="Arial" pitchFamily="34" charset="0"/>
              <a:buChar char="•"/>
            </a:pPr>
            <a:r>
              <a:rPr lang="ru-RU" i="1" dirty="0" smtClean="0"/>
              <a:t> Какую практическую пользу могло принести знание солдатами этой «Науки»?</a:t>
            </a:r>
          </a:p>
          <a:p>
            <a:pPr>
              <a:buFont typeface="Arial" pitchFamily="34" charset="0"/>
              <a:buChar char="•"/>
            </a:pPr>
            <a:r>
              <a:rPr lang="ru-RU" i="1" dirty="0" smtClean="0"/>
              <a:t> В чем, по вашему мнению, состоит главная идея этой книги?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28662" y="357166"/>
            <a:ext cx="7772400" cy="93978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Русское военное искусство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000" dirty="0" smtClean="0">
                <a:solidFill>
                  <a:srgbClr val="7030A0"/>
                </a:solidFill>
                <a:latin typeface="Book Antiqua" pitchFamily="18" charset="0"/>
              </a:rPr>
              <a:t>второй половины </a:t>
            </a:r>
            <a:r>
              <a:rPr lang="en-US" sz="3000" dirty="0" smtClean="0">
                <a:solidFill>
                  <a:srgbClr val="7030A0"/>
                </a:solidFill>
                <a:latin typeface="Book Antiqua" pitchFamily="18" charset="0"/>
              </a:rPr>
              <a:t>XVIII</a:t>
            </a:r>
            <a:r>
              <a:rPr lang="ru-RU" sz="3000" dirty="0" smtClean="0">
                <a:solidFill>
                  <a:srgbClr val="7030A0"/>
                </a:solidFill>
                <a:latin typeface="Book Antiqua" pitchFamily="18" charset="0"/>
              </a:rPr>
              <a:t> века</a:t>
            </a:r>
            <a:endParaRPr lang="ru-RU" sz="3000" dirty="0">
              <a:solidFill>
                <a:srgbClr val="7030A0"/>
              </a:solidFill>
              <a:latin typeface="Book Antiqua" pitchFamily="18" charset="0"/>
            </a:endParaRPr>
          </a:p>
        </p:txBody>
      </p:sp>
      <p:pic>
        <p:nvPicPr>
          <p:cNvPr id="37890" name="Picture 2" descr="Картинки по запросу ушаков фёдор фёдорови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1887589" cy="2786082"/>
          </a:xfrm>
          <a:prstGeom prst="rect">
            <a:avLst/>
          </a:prstGeom>
          <a:noFill/>
        </p:spPr>
      </p:pic>
      <p:pic>
        <p:nvPicPr>
          <p:cNvPr id="37892" name="Picture 4" descr="Картинки по запросу сражение у мыса тенд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876"/>
            <a:ext cx="3810000" cy="2705100"/>
          </a:xfrm>
          <a:prstGeom prst="rect">
            <a:avLst/>
          </a:prstGeom>
          <a:noFill/>
        </p:spPr>
      </p:pic>
      <p:pic>
        <p:nvPicPr>
          <p:cNvPr id="37894" name="Picture 6" descr="Картинки по запросу сражение у мыса калиакр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857364"/>
            <a:ext cx="4500562" cy="337042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29124" y="5214950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Сражение у мыса </a:t>
            </a:r>
            <a:r>
              <a:rPr lang="ru-RU" dirty="0" err="1" smtClean="0"/>
              <a:t>Калиакрия</a:t>
            </a:r>
            <a:r>
              <a:rPr lang="ru-RU" dirty="0" smtClean="0"/>
              <a:t>. 1791 г.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071934" y="5929330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Сражение у острова </a:t>
            </a:r>
            <a:r>
              <a:rPr lang="ru-RU" dirty="0" err="1" smtClean="0"/>
              <a:t>Тендра</a:t>
            </a:r>
            <a:r>
              <a:rPr lang="ru-RU" dirty="0" smtClean="0"/>
              <a:t>. 1790 г.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43108" y="2643182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Федор Ушаков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57224" y="285728"/>
            <a:ext cx="7772400" cy="78581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Русское военное искусство 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XI</a:t>
            </a:r>
            <a:r>
              <a:rPr kumimoji="0" lang="ru-RU" sz="30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Х века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aseline="0" dirty="0" smtClean="0">
                <a:solidFill>
                  <a:srgbClr val="7030A0"/>
                </a:solidFill>
                <a:latin typeface="Book Antiqua" pitchFamily="18" charset="0"/>
                <a:ea typeface="+mj-ea"/>
                <a:cs typeface="+mj-cs"/>
              </a:rPr>
              <a:t>Отечественная война 1812 г.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3" name="Picture 4" descr="Картинки по запросу бородинское сражение пла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214422"/>
            <a:ext cx="5423455" cy="44291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57554" y="5643578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Бородинское сражение. 26 августа 1812 г.</a:t>
            </a:r>
            <a:endParaRPr lang="ru-RU" dirty="0"/>
          </a:p>
        </p:txBody>
      </p:sp>
      <p:pic>
        <p:nvPicPr>
          <p:cNvPr id="5" name="Picture 3" descr="Картинки по запросу барклай де толл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1300767" cy="1643074"/>
          </a:xfrm>
          <a:prstGeom prst="rect">
            <a:avLst/>
          </a:prstGeom>
          <a:noFill/>
        </p:spPr>
      </p:pic>
      <p:pic>
        <p:nvPicPr>
          <p:cNvPr id="6" name="Picture 5" descr="Картинки по запросу багратио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1142984"/>
            <a:ext cx="1300768" cy="1643074"/>
          </a:xfrm>
          <a:prstGeom prst="rect">
            <a:avLst/>
          </a:prstGeom>
          <a:noFill/>
        </p:spPr>
      </p:pic>
      <p:pic>
        <p:nvPicPr>
          <p:cNvPr id="7" name="Picture 4" descr="Картинки по запросу прибытие кутузова в войс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286124"/>
            <a:ext cx="2357454" cy="30572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5720" y="2786058"/>
            <a:ext cx="12858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М. Б. Барклай де Толли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1785918" y="2786058"/>
            <a:ext cx="12858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П. И. Багратион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2928926" y="6072206"/>
            <a:ext cx="2571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М. И. Кутузов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28662" y="357166"/>
            <a:ext cx="7772400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85728"/>
            <a:ext cx="7772400" cy="78581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Русское военное искусство 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XI</a:t>
            </a:r>
            <a:r>
              <a:rPr kumimoji="0" lang="ru-RU" sz="30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Х века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aseline="0" dirty="0" smtClean="0">
                <a:solidFill>
                  <a:srgbClr val="7030A0"/>
                </a:solidFill>
                <a:latin typeface="Book Antiqua" pitchFamily="18" charset="0"/>
                <a:ea typeface="+mj-ea"/>
                <a:cs typeface="+mj-cs"/>
              </a:rPr>
              <a:t>Крымская война 1853</a:t>
            </a:r>
            <a:r>
              <a:rPr lang="ru-RU" sz="3000" dirty="0" smtClean="0">
                <a:solidFill>
                  <a:srgbClr val="7030A0"/>
                </a:solidFill>
                <a:latin typeface="Book Antiqua" pitchFamily="18" charset="0"/>
                <a:ea typeface="+mj-ea"/>
                <a:cs typeface="+mj-cs"/>
              </a:rPr>
              <a:t> – 1856 гг</a:t>
            </a:r>
            <a:r>
              <a:rPr lang="ru-RU" sz="3000" baseline="0" dirty="0" smtClean="0">
                <a:solidFill>
                  <a:srgbClr val="7030A0"/>
                </a:solidFill>
                <a:latin typeface="Book Antiqua" pitchFamily="18" charset="0"/>
                <a:ea typeface="+mj-ea"/>
                <a:cs typeface="+mj-cs"/>
              </a:rPr>
              <a:t>.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40964" name="Picture 4" descr="Картинки по запросу нахимов павел степанови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1965123" cy="2428892"/>
          </a:xfrm>
          <a:prstGeom prst="rect">
            <a:avLst/>
          </a:prstGeom>
          <a:noFill/>
        </p:spPr>
      </p:pic>
      <p:pic>
        <p:nvPicPr>
          <p:cNvPr id="40966" name="Picture 6" descr="Картинки по запросу тотлебе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000504"/>
            <a:ext cx="1787664" cy="2428892"/>
          </a:xfrm>
          <a:prstGeom prst="rect">
            <a:avLst/>
          </a:prstGeom>
          <a:noFill/>
        </p:spPr>
      </p:pic>
      <p:pic>
        <p:nvPicPr>
          <p:cNvPr id="40968" name="Picture 8" descr="Картинки по запросу крымская война карт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1643050"/>
            <a:ext cx="6103018" cy="431588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4" y="342900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Павел Нахимов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85984" y="607220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Эдуард </a:t>
            </a:r>
            <a:r>
              <a:rPr lang="ru-RU" dirty="0" err="1" smtClean="0"/>
              <a:t>Тотлебен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Картинки по запросу винтовка мос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3857628"/>
            <a:ext cx="4098431" cy="2646286"/>
          </a:xfrm>
          <a:prstGeom prst="rect">
            <a:avLst/>
          </a:prstGeom>
          <a:noFill/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928662" y="428604"/>
            <a:ext cx="7772400" cy="714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Военные реформы 1870-х гг.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4214810" y="1447800"/>
            <a:ext cx="4471990" cy="4572000"/>
          </a:xfrm>
        </p:spPr>
        <p:txBody>
          <a:bodyPr/>
          <a:lstStyle/>
          <a:p>
            <a:r>
              <a:rPr lang="ru-RU" dirty="0" smtClean="0"/>
              <a:t>Введение всеобщей воинской повинности</a:t>
            </a:r>
          </a:p>
          <a:p>
            <a:r>
              <a:rPr lang="ru-RU" dirty="0" smtClean="0"/>
              <a:t>Сокращение численности армии и срока службы</a:t>
            </a:r>
          </a:p>
          <a:p>
            <a:r>
              <a:rPr lang="ru-RU" dirty="0" smtClean="0"/>
              <a:t>Создание системы военных округов</a:t>
            </a:r>
          </a:p>
          <a:p>
            <a:r>
              <a:rPr lang="ru-RU" dirty="0" smtClean="0"/>
              <a:t>Расширение сети военных учебных заведений</a:t>
            </a:r>
          </a:p>
          <a:p>
            <a:r>
              <a:rPr lang="ru-RU" dirty="0" smtClean="0"/>
              <a:t>Осуществление перевооружения армии</a:t>
            </a:r>
            <a:endParaRPr lang="ru-RU" dirty="0"/>
          </a:p>
        </p:txBody>
      </p:sp>
      <p:pic>
        <p:nvPicPr>
          <p:cNvPr id="41986" name="Picture 2" descr="Картинки по запросу милютин дмитрий алексеевич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071546"/>
            <a:ext cx="2000264" cy="266701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371475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Дмитрий </a:t>
            </a:r>
            <a:r>
              <a:rPr lang="ru-RU" dirty="0" err="1" smtClean="0"/>
              <a:t>Милютин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28794" y="614364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Винтовка </a:t>
            </a:r>
            <a:r>
              <a:rPr lang="ru-RU" dirty="0" err="1" smtClean="0"/>
              <a:t>Мосина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6908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rgbClr val="7030A0"/>
                </a:solidFill>
                <a:latin typeface="Book Antiqua" pitchFamily="18" charset="0"/>
              </a:rPr>
              <a:t>Организация войска у восточных славян</a:t>
            </a:r>
            <a:endParaRPr lang="ru-RU" sz="3000" dirty="0"/>
          </a:p>
        </p:txBody>
      </p:sp>
      <p:pic>
        <p:nvPicPr>
          <p:cNvPr id="2050" name="Picture 2" descr="Картинки по запросу славянский во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0" y="2071678"/>
            <a:ext cx="6667500" cy="4191001"/>
          </a:xfrm>
          <a:prstGeom prst="rect">
            <a:avLst/>
          </a:prstGeom>
          <a:noFill/>
        </p:spPr>
      </p:pic>
      <p:pic>
        <p:nvPicPr>
          <p:cNvPr id="2052" name="Picture 4" descr="Картинки по запросу славянский во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00174"/>
            <a:ext cx="2500302" cy="3226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628" y="1214422"/>
            <a:ext cx="3757610" cy="480537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Введение территориальной системы комплектования войск</a:t>
            </a:r>
          </a:p>
          <a:p>
            <a:r>
              <a:rPr lang="ru-RU" dirty="0" smtClean="0"/>
              <a:t>Сокращение срока службы</a:t>
            </a:r>
          </a:p>
          <a:p>
            <a:r>
              <a:rPr lang="ru-RU" dirty="0" smtClean="0"/>
              <a:t>Создание корпусной и полевой артиллерии</a:t>
            </a:r>
          </a:p>
          <a:p>
            <a:r>
              <a:rPr lang="ru-RU" dirty="0" smtClean="0"/>
              <a:t>Усиление инженерных войск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28662" y="428604"/>
            <a:ext cx="7772400" cy="714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Военные реформы начала ХХ в.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43010" name="Picture 2" descr="Картинки по запросу русско-японская война кар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285993"/>
            <a:ext cx="2844687" cy="4071966"/>
          </a:xfrm>
          <a:prstGeom prst="rect">
            <a:avLst/>
          </a:prstGeom>
          <a:noFill/>
        </p:spPr>
      </p:pic>
      <p:pic>
        <p:nvPicPr>
          <p:cNvPr id="43012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857232"/>
            <a:ext cx="1571636" cy="19319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5720" y="278605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Николай </a:t>
            </a:r>
            <a:r>
              <a:rPr lang="en-US" dirty="0" smtClean="0"/>
              <a:t>II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57224" y="357166"/>
            <a:ext cx="7772400" cy="78581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Русское военное искусство начала 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X</a:t>
            </a:r>
            <a:r>
              <a:rPr kumimoji="0" lang="ru-RU" sz="30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Х века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dirty="0" smtClean="0">
                <a:solidFill>
                  <a:srgbClr val="7030A0"/>
                </a:solidFill>
                <a:latin typeface="Book Antiqua" pitchFamily="18" charset="0"/>
                <a:ea typeface="+mj-ea"/>
                <a:cs typeface="+mj-cs"/>
              </a:rPr>
              <a:t>Первая мировая война 1914 – 1918 гг.</a:t>
            </a:r>
            <a:endParaRPr kumimoji="0" lang="ru-RU" sz="3000" b="0" i="0" u="none" strike="noStrike" kern="1200" cap="none" spc="0" normalizeH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1026" name="Picture 2" descr="Картинки по запросу брусиловский проры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357298"/>
            <a:ext cx="6215056" cy="4391973"/>
          </a:xfrm>
          <a:prstGeom prst="rect">
            <a:avLst/>
          </a:prstGeom>
          <a:noFill/>
        </p:spPr>
      </p:pic>
      <p:pic>
        <p:nvPicPr>
          <p:cNvPr id="1028" name="Picture 4" descr="Картинки по запросу генерал брусил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2006455" cy="31432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5720" y="4500570"/>
            <a:ext cx="200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Алексей Брусилов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sz="2800" dirty="0" smtClean="0">
                <a:solidFill>
                  <a:schemeClr val="accent2"/>
                </a:solidFill>
              </a:rPr>
              <a:t>1918г</a:t>
            </a:r>
            <a:r>
              <a:rPr lang="ru-RU" sz="2800" dirty="0" smtClean="0">
                <a:solidFill>
                  <a:schemeClr val="accent2"/>
                </a:solidFill>
              </a:rPr>
              <a:t>. – декрет </a:t>
            </a:r>
            <a:r>
              <a:rPr lang="ru-RU" sz="2800" dirty="0" smtClean="0">
                <a:solidFill>
                  <a:schemeClr val="accent2"/>
                </a:solidFill>
              </a:rPr>
              <a:t>«Об организации </a:t>
            </a:r>
            <a:r>
              <a:rPr lang="ru-RU" sz="2800" dirty="0" err="1" smtClean="0">
                <a:solidFill>
                  <a:schemeClr val="accent2"/>
                </a:solidFill>
              </a:rPr>
              <a:t>Рабоче</a:t>
            </a:r>
            <a:r>
              <a:rPr lang="ru-RU" sz="2800" dirty="0" smtClean="0">
                <a:solidFill>
                  <a:schemeClr val="accent2"/>
                </a:solidFill>
              </a:rPr>
              <a:t> -Крестьянской Красной Армии</a:t>
            </a:r>
            <a:r>
              <a:rPr lang="ru-RU" sz="2800" dirty="0" smtClean="0">
                <a:solidFill>
                  <a:schemeClr val="accent2"/>
                </a:solidFill>
              </a:rPr>
              <a:t>»</a:t>
            </a:r>
          </a:p>
          <a:p>
            <a:r>
              <a:rPr lang="ru-RU" sz="2800" dirty="0" smtClean="0">
                <a:solidFill>
                  <a:schemeClr val="accent2"/>
                </a:solidFill>
              </a:rPr>
              <a:t>Днем рождения </a:t>
            </a:r>
            <a:r>
              <a:rPr lang="ru-RU" sz="2800" dirty="0" smtClean="0">
                <a:solidFill>
                  <a:schemeClr val="accent2"/>
                </a:solidFill>
              </a:rPr>
              <a:t>Красной Армии считается 23 февраля 1918г. (отражение </a:t>
            </a:r>
            <a:r>
              <a:rPr lang="ru-RU" sz="2800" dirty="0" smtClean="0">
                <a:solidFill>
                  <a:schemeClr val="accent2"/>
                </a:solidFill>
              </a:rPr>
              <a:t>КА </a:t>
            </a:r>
            <a:r>
              <a:rPr lang="ru-RU" sz="2800" dirty="0" smtClean="0">
                <a:solidFill>
                  <a:schemeClr val="accent2"/>
                </a:solidFill>
              </a:rPr>
              <a:t>нападения германских войск под </a:t>
            </a:r>
            <a:r>
              <a:rPr lang="ru-RU" sz="2800" dirty="0" smtClean="0">
                <a:solidFill>
                  <a:schemeClr val="accent2"/>
                </a:solidFill>
              </a:rPr>
              <a:t>Нарвой</a:t>
            </a:r>
            <a:r>
              <a:rPr lang="ru-RU" sz="2800" dirty="0" smtClean="0">
                <a:solidFill>
                  <a:schemeClr val="accent2"/>
                </a:solidFill>
              </a:rPr>
              <a:t>)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33950" y="3429000"/>
            <a:ext cx="3749040" cy="2590800"/>
          </a:xfrm>
        </p:spPr>
        <p:txBody>
          <a:bodyPr>
            <a:normAutofit fontScale="92500"/>
          </a:bodyPr>
          <a:lstStyle/>
          <a:p>
            <a:r>
              <a:rPr lang="ru-RU" sz="2800" dirty="0" smtClean="0">
                <a:solidFill>
                  <a:schemeClr val="accent2"/>
                </a:solidFill>
              </a:rPr>
              <a:t>1918г. – декрет «Об организации </a:t>
            </a:r>
            <a:r>
              <a:rPr lang="ru-RU" sz="2800" dirty="0" smtClean="0">
                <a:solidFill>
                  <a:schemeClr val="accent2"/>
                </a:solidFill>
              </a:rPr>
              <a:t>Социалистического </a:t>
            </a:r>
            <a:r>
              <a:rPr lang="ru-RU" sz="2800" dirty="0" err="1" smtClean="0">
                <a:solidFill>
                  <a:schemeClr val="accent2"/>
                </a:solidFill>
              </a:rPr>
              <a:t>Рабоче</a:t>
            </a:r>
            <a:r>
              <a:rPr lang="ru-RU" sz="2800" dirty="0" smtClean="0">
                <a:solidFill>
                  <a:schemeClr val="accent2"/>
                </a:solidFill>
              </a:rPr>
              <a:t>- Крестьянского </a:t>
            </a:r>
            <a:r>
              <a:rPr lang="ru-RU" sz="2800" dirty="0" smtClean="0">
                <a:solidFill>
                  <a:schemeClr val="accent2"/>
                </a:solidFill>
              </a:rPr>
              <a:t>Красного Флота»</a:t>
            </a:r>
            <a:endParaRPr lang="ru-RU" sz="2800" dirty="0" smtClean="0">
              <a:solidFill>
                <a:schemeClr val="accent2"/>
              </a:solidFill>
            </a:endParaRP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28662" y="428604"/>
            <a:ext cx="7772400" cy="714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Создание Красной армии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1026" name="Picture 2" descr="Картинки по запросу герб советской росс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000108"/>
            <a:ext cx="2047876" cy="2293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Картинки по запросу военная форма красной арм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928670"/>
            <a:ext cx="4343400" cy="5629276"/>
          </a:xfrm>
          <a:prstGeom prst="rect">
            <a:avLst/>
          </a:prstGeom>
          <a:noFill/>
        </p:spPr>
      </p:pic>
      <p:pic>
        <p:nvPicPr>
          <p:cNvPr id="47110" name="Picture 6" descr="Картинки по запросу вооружение красной арм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928670"/>
            <a:ext cx="3666968" cy="2143140"/>
          </a:xfrm>
          <a:prstGeom prst="rect">
            <a:avLst/>
          </a:prstGeom>
          <a:noFill/>
        </p:spPr>
      </p:pic>
      <p:pic>
        <p:nvPicPr>
          <p:cNvPr id="47112" name="Picture 8" descr="Картинки по запросу тачан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286124"/>
            <a:ext cx="4048120" cy="2874165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57224" y="285728"/>
            <a:ext cx="7772400" cy="714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Красная армия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 1946 – 1991 гг. вооруженные силы СССР именовались Советской армией.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28662" y="428604"/>
            <a:ext cx="7772400" cy="714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Создание Советской</a:t>
            </a:r>
            <a:r>
              <a:rPr kumimoji="0" lang="ru-RU" sz="30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армии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48130" name="Picture 2" descr="Картинки по запросу военная форма советской арм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357298"/>
            <a:ext cx="3333750" cy="4514851"/>
          </a:xfrm>
          <a:prstGeom prst="rect">
            <a:avLst/>
          </a:prstGeom>
          <a:noFill/>
        </p:spPr>
      </p:pic>
      <p:pic>
        <p:nvPicPr>
          <p:cNvPr id="48132" name="Picture 4" descr="Картинки по запросу калашни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214686"/>
            <a:ext cx="4565020" cy="2862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3749040" cy="4857752"/>
          </a:xfrm>
        </p:spPr>
        <p:txBody>
          <a:bodyPr/>
          <a:lstStyle/>
          <a:p>
            <a:r>
              <a:rPr lang="ru-RU" dirty="0" smtClean="0"/>
              <a:t>Вооруженные Силы России были образованы 7 мая 1992 г. указом Президента РФ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28662" y="428604"/>
            <a:ext cx="7772400" cy="714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Создание Вооруженных Сил РФ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46084" name="Picture 4" descr="Картинки по запросу президент рф пут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142984"/>
            <a:ext cx="4202196" cy="2381245"/>
          </a:xfrm>
          <a:prstGeom prst="rect">
            <a:avLst/>
          </a:prstGeom>
          <a:noFill/>
        </p:spPr>
      </p:pic>
      <p:pic>
        <p:nvPicPr>
          <p:cNvPr id="46086" name="Picture 6" descr="Картинки по запросу министр обороны шойг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857628"/>
            <a:ext cx="3750494" cy="2500330"/>
          </a:xfrm>
          <a:prstGeom prst="rect">
            <a:avLst/>
          </a:prstGeom>
          <a:noFill/>
        </p:spPr>
      </p:pic>
      <p:pic>
        <p:nvPicPr>
          <p:cNvPr id="46088" name="Picture 8" descr="Картинки по запросу герб вооруженных сил росси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929066"/>
            <a:ext cx="3143252" cy="2126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14348" y="428604"/>
            <a:ext cx="7986714" cy="8572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Назначение, организация и структура Вооруженных Сил </a:t>
            </a:r>
            <a:r>
              <a:rPr lang="ru-RU" sz="2800" dirty="0" smtClean="0">
                <a:solidFill>
                  <a:srgbClr val="7030A0"/>
                </a:solidFill>
              </a:rPr>
              <a:t>РФ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914400" y="1643050"/>
            <a:ext cx="7772400" cy="4376750"/>
          </a:xfrm>
        </p:spPr>
        <p:txBody>
          <a:bodyPr/>
          <a:lstStyle/>
          <a:p>
            <a:r>
              <a:rPr lang="ru-RU" b="1" dirty="0" smtClean="0"/>
              <a:t>Вооруженные силы Российской Федерации (ВС России)</a:t>
            </a:r>
            <a:r>
              <a:rPr lang="ru-RU" dirty="0" smtClean="0"/>
              <a:t> – государственная  военная организация  </a:t>
            </a:r>
            <a:r>
              <a:rPr lang="ru-RU" dirty="0" smtClean="0"/>
              <a:t>РФ,</a:t>
            </a:r>
            <a:r>
              <a:rPr lang="ru-RU" dirty="0" smtClean="0"/>
              <a:t>  предназначенная  для отражения агрессии, направленной против </a:t>
            </a:r>
            <a:r>
              <a:rPr lang="ru-RU" dirty="0" smtClean="0"/>
              <a:t>России</a:t>
            </a:r>
            <a:r>
              <a:rPr lang="ru-RU" dirty="0" smtClean="0"/>
              <a:t>, для вооруженной защиты целостности и неприкосновенности ее территории, а также для выполнения задач в соответствии с международными договорами </a:t>
            </a:r>
            <a:r>
              <a:rPr lang="ru-RU" dirty="0" smtClean="0"/>
              <a:t>РФ.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66"/>
            <a:ext cx="6858048" cy="5939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fa.ru/chair/voen/PublishingImages/1.%20%D0%A1%D1%82%D1%80%D1%83%D0%BA%D1%82%D1%83%D1%80%D0%B0%20%D0%92%D0%A1%20%D0%A0%D0%A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85860"/>
            <a:ext cx="6743692" cy="514736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14348" y="428604"/>
            <a:ext cx="7986714" cy="8572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Назначение, организация и структура Вооруженных Сил </a:t>
            </a:r>
            <a:r>
              <a:rPr lang="ru-RU" sz="2800" dirty="0" smtClean="0">
                <a:solidFill>
                  <a:srgbClr val="7030A0"/>
                </a:solidFill>
              </a:rPr>
              <a:t>РФ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28604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+mn-lt"/>
              </a:rPr>
              <a:t>Назначение, организация и </a:t>
            </a:r>
            <a:r>
              <a:rPr lang="ru-RU" sz="2800" dirty="0" smtClean="0">
                <a:solidFill>
                  <a:srgbClr val="7030A0"/>
                </a:solidFill>
                <a:latin typeface="+mn-lt"/>
              </a:rPr>
              <a:t>структура</a:t>
            </a:r>
            <a:br>
              <a:rPr lang="ru-RU" sz="2800" dirty="0" smtClean="0">
                <a:solidFill>
                  <a:srgbClr val="7030A0"/>
                </a:solidFill>
                <a:latin typeface="+mn-lt"/>
              </a:rPr>
            </a:br>
            <a:r>
              <a:rPr lang="ru-RU" sz="2800" dirty="0" smtClean="0">
                <a:solidFill>
                  <a:srgbClr val="7030A0"/>
                </a:solidFill>
                <a:latin typeface="+mn-lt"/>
              </a:rPr>
              <a:t> Сухопутных войск   </a:t>
            </a:r>
            <a:r>
              <a:rPr lang="ru-RU" sz="2800" dirty="0" smtClean="0">
                <a:solidFill>
                  <a:srgbClr val="7030A0"/>
                </a:solidFill>
                <a:latin typeface="+mn-lt"/>
              </a:rPr>
              <a:t>ВС РФ</a:t>
            </a:r>
            <a:endParaRPr lang="ru-RU" sz="2800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55298" name="Picture 2" descr="http://www.fa.ru/chair/voen/PublishingImages/Prep/suhoputnye_voisk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8048625" cy="477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772400" cy="725470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rgbClr val="7030A0"/>
                </a:solidFill>
                <a:latin typeface="Book Antiqua" pitchFamily="18" charset="0"/>
              </a:rPr>
              <a:t>Военная организация в Древней Руси</a:t>
            </a:r>
            <a:endParaRPr lang="ru-RU" sz="3000" dirty="0">
              <a:solidFill>
                <a:srgbClr val="7030A0"/>
              </a:solidFill>
              <a:latin typeface="Book Antiqua" pitchFamily="18" charset="0"/>
            </a:endParaRPr>
          </a:p>
        </p:txBody>
      </p:sp>
      <p:pic>
        <p:nvPicPr>
          <p:cNvPr id="1026" name="Picture 2" descr="Картинки по запросу древнерусское войско схем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7981292" cy="31432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4786322"/>
            <a:ext cx="8001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Князь </a:t>
            </a:r>
            <a:r>
              <a:rPr lang="ru-RU" dirty="0" smtClean="0"/>
              <a:t>– военный вождь в Древней Руси</a:t>
            </a:r>
          </a:p>
          <a:p>
            <a:r>
              <a:rPr lang="ru-RU" b="1" dirty="0" smtClean="0"/>
              <a:t>Дружина</a:t>
            </a:r>
            <a:r>
              <a:rPr lang="ru-RU" dirty="0" smtClean="0"/>
              <a:t> – профессиональное войско, подчинявшееся князю</a:t>
            </a:r>
          </a:p>
          <a:p>
            <a:r>
              <a:rPr lang="ru-RU" b="1" dirty="0" smtClean="0"/>
              <a:t>Бояре</a:t>
            </a:r>
            <a:r>
              <a:rPr lang="ru-RU" dirty="0" smtClean="0"/>
              <a:t> – старшие дружинники, советники князя</a:t>
            </a:r>
          </a:p>
          <a:p>
            <a:r>
              <a:rPr lang="ru-RU" b="1" dirty="0" smtClean="0"/>
              <a:t>Отроки, гриди</a:t>
            </a:r>
            <a:r>
              <a:rPr lang="ru-RU" dirty="0" smtClean="0"/>
              <a:t> – младшие дружинники, слуги князя</a:t>
            </a:r>
          </a:p>
          <a:p>
            <a:r>
              <a:rPr lang="ru-RU" b="1" dirty="0" smtClean="0"/>
              <a:t>Вои</a:t>
            </a:r>
            <a:r>
              <a:rPr lang="ru-RU" dirty="0" smtClean="0"/>
              <a:t> – рядовые воины-ополченцы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14348" y="428604"/>
            <a:ext cx="7986714" cy="8572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Выводы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Bookman Old Style" pitchFamily="18" charset="0"/>
              </a:rPr>
              <a:t>Вооруженные силы — это вооруженная организация государства, одно из важнейших орудий политической власти. </a:t>
            </a:r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До </a:t>
            </a:r>
            <a:r>
              <a:rPr lang="ru-RU" dirty="0" smtClean="0">
                <a:latin typeface="Bookman Old Style" pitchFamily="18" charset="0"/>
              </a:rPr>
              <a:t>начала XX в. вооруженные силы большинства стран состояли из сухопутной армии и флота. Современные вооруженные силы государств состоят из различных их видов, органов военного управления, тыла и других военных организаций</a:t>
            </a:r>
            <a:r>
              <a:rPr lang="ru-RU" dirty="0" smtClean="0">
                <a:latin typeface="Bookman Old Style" pitchFamily="18" charset="0"/>
              </a:rPr>
              <a:t>.</a:t>
            </a:r>
          </a:p>
          <a:p>
            <a:r>
              <a:rPr lang="ru-RU" dirty="0" smtClean="0">
                <a:latin typeface="Bookman Old Style" pitchFamily="18" charset="0"/>
              </a:rPr>
              <a:t>Вооруженные силы играют важную роль в обеспечении национальной безопасности страны, защите государственных границ,  воздушного пространства, подводной среды, суши и моря.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85860"/>
            <a:ext cx="7143800" cy="5199052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772400" cy="725470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rgbClr val="7030A0"/>
                </a:solidFill>
                <a:latin typeface="Book Antiqua" pitchFamily="18" charset="0"/>
              </a:rPr>
              <a:t>Военная организация в Древней Руси</a:t>
            </a:r>
            <a:endParaRPr lang="ru-RU" sz="3000" dirty="0">
              <a:solidFill>
                <a:srgbClr val="7030A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39784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rgbClr val="7030A0"/>
                </a:solidFill>
                <a:latin typeface="Book Antiqua" pitchFamily="18" charset="0"/>
              </a:rPr>
              <a:t>Боевой порядок в Древней Руси</a:t>
            </a:r>
            <a:endParaRPr lang="ru-RU" sz="3000" dirty="0">
              <a:solidFill>
                <a:srgbClr val="7030A0"/>
              </a:solidFill>
              <a:latin typeface="Book Antiqua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400937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57224" y="4572008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«Стена», Х век</a:t>
            </a:r>
            <a:endParaRPr lang="ru-RU" dirty="0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643051"/>
            <a:ext cx="392909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929190" y="5072074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«</a:t>
            </a:r>
            <a:r>
              <a:rPr lang="ru-RU" dirty="0" err="1" smtClean="0"/>
              <a:t>Полчный</a:t>
            </a:r>
            <a:r>
              <a:rPr lang="ru-RU" dirty="0" smtClean="0"/>
              <a:t> ряд», </a:t>
            </a:r>
            <a:r>
              <a:rPr lang="ru-RU" dirty="0" smtClean="0">
                <a:latin typeface="+mj-lt"/>
              </a:rPr>
              <a:t>Х</a:t>
            </a:r>
            <a:r>
              <a:rPr lang="en-US" dirty="0" smtClean="0">
                <a:latin typeface="+mj-lt"/>
              </a:rPr>
              <a:t>I - XII</a:t>
            </a:r>
            <a:r>
              <a:rPr lang="ru-RU" dirty="0" smtClean="0">
                <a:latin typeface="+mj-lt"/>
              </a:rPr>
              <a:t> </a:t>
            </a:r>
            <a:r>
              <a:rPr lang="ru-RU" dirty="0" smtClean="0"/>
              <a:t>век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3328976" cy="4464144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14400" y="428604"/>
            <a:ext cx="7772400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dirty="0" smtClean="0">
                <a:solidFill>
                  <a:srgbClr val="7030A0"/>
                </a:solidFill>
                <a:latin typeface="Book Antiqua" pitchFamily="18" charset="0"/>
                <a:ea typeface="+mj-ea"/>
                <a:cs typeface="+mj-cs"/>
              </a:rPr>
              <a:t>Войско 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Древней Руси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23554" name="Picture 2" descr="Картинки по запросу русский воин 12-13 ве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071546"/>
            <a:ext cx="2714644" cy="464057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28662" y="5715016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Конница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86314" y="578645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Пехота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429684" cy="796908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rgbClr val="7030A0"/>
                </a:solidFill>
                <a:latin typeface="Book Antiqua" pitchFamily="18" charset="0"/>
              </a:rPr>
              <a:t>Защитное вооружение древнерусских воинов</a:t>
            </a:r>
            <a:endParaRPr lang="ru-RU" sz="3000" dirty="0">
              <a:solidFill>
                <a:srgbClr val="7030A0"/>
              </a:solidFill>
              <a:latin typeface="Book Antiqua" pitchFamily="18" charset="0"/>
            </a:endParaRPr>
          </a:p>
        </p:txBody>
      </p:sp>
      <p:pic>
        <p:nvPicPr>
          <p:cNvPr id="18434" name="Picture 2" descr="Картинки по запросу древнерусский шлем с бармиц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3000396" cy="3000396"/>
          </a:xfrm>
          <a:prstGeom prst="rect">
            <a:avLst/>
          </a:prstGeom>
          <a:noFill/>
        </p:spPr>
      </p:pic>
      <p:pic>
        <p:nvPicPr>
          <p:cNvPr id="18436" name="Picture 4" descr="Картинки по запросу древнерусская кольчуг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357298"/>
            <a:ext cx="2900358" cy="4286280"/>
          </a:xfrm>
          <a:prstGeom prst="rect">
            <a:avLst/>
          </a:prstGeom>
          <a:noFill/>
        </p:spPr>
      </p:pic>
      <p:pic>
        <p:nvPicPr>
          <p:cNvPr id="18438" name="Picture 6" descr="Картинки по запросу древнерусская кольчуг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357298"/>
            <a:ext cx="2786082" cy="42945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485776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Шлем с </a:t>
            </a:r>
            <a:r>
              <a:rPr lang="ru-RU" dirty="0" err="1" smtClean="0"/>
              <a:t>бармицей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143240" y="564357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Кольчуга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215074" y="564357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Щиты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357166"/>
            <a:ext cx="7772400" cy="7254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Оружие древнерусских воинов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20482" name="Picture 2" descr="Картинки по запросу древнерусский ме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1214422"/>
            <a:ext cx="2171938" cy="3357586"/>
          </a:xfrm>
          <a:prstGeom prst="rect">
            <a:avLst/>
          </a:prstGeom>
          <a:noFill/>
        </p:spPr>
      </p:pic>
      <p:pic>
        <p:nvPicPr>
          <p:cNvPr id="20486" name="Picture 6" descr="Картинки по запросу древнерусское копь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214422"/>
            <a:ext cx="994131" cy="3500462"/>
          </a:xfrm>
          <a:prstGeom prst="rect">
            <a:avLst/>
          </a:prstGeom>
          <a:noFill/>
        </p:spPr>
      </p:pic>
      <p:pic>
        <p:nvPicPr>
          <p:cNvPr id="20488" name="Picture 8" descr="Картинки по запросу древнерусский боевой топо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357298"/>
            <a:ext cx="2071702" cy="307183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4" y="464344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Меч с ножнами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143372" y="450057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Боевые топоры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928926" y="471488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Копье</a:t>
            </a:r>
            <a:endParaRPr lang="ru-RU" dirty="0"/>
          </a:p>
        </p:txBody>
      </p:sp>
      <p:pic>
        <p:nvPicPr>
          <p:cNvPr id="20490" name="Picture 10" descr="Картинки по запросу древнерусский лук со стрелам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1357298"/>
            <a:ext cx="2154187" cy="321471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429388" y="4643446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Лук со стрелами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419</TotalTime>
  <Words>1057</Words>
  <Application>Microsoft Office PowerPoint</Application>
  <PresentationFormat>Экран (4:3)</PresentationFormat>
  <Paragraphs>137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Справедливость</vt:lpstr>
      <vt:lpstr>История создания Вооруженных Сил России</vt:lpstr>
      <vt:lpstr>Организация войска у восточных славян</vt:lpstr>
      <vt:lpstr>Организация войска у восточных славян</vt:lpstr>
      <vt:lpstr>Военная организация в Древней Руси</vt:lpstr>
      <vt:lpstr>Военная организация в Древней Руси</vt:lpstr>
      <vt:lpstr>Боевой порядок в Древней Руси</vt:lpstr>
      <vt:lpstr>Слайд 7</vt:lpstr>
      <vt:lpstr>Защитное вооружение древнерусских воинов</vt:lpstr>
      <vt:lpstr>Слайд 9</vt:lpstr>
      <vt:lpstr>Слайд 10</vt:lpstr>
      <vt:lpstr>Организация русского войска  в XIV – XV веках</vt:lpstr>
      <vt:lpstr>Слайд 12</vt:lpstr>
      <vt:lpstr>Слайд 13</vt:lpstr>
      <vt:lpstr>Военные реформы Ивана Грозного</vt:lpstr>
      <vt:lpstr>Русское оружие XIV – XVI вв.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Назначение, организация и структура  Сухопутных войск   ВС РФ</vt:lpstr>
      <vt:lpstr>Слайд 40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создания Вооруженных Сил России</dc:title>
  <dc:creator>Home</dc:creator>
  <cp:lastModifiedBy>Home</cp:lastModifiedBy>
  <cp:revision>43</cp:revision>
  <dcterms:created xsi:type="dcterms:W3CDTF">2017-04-24T14:12:51Z</dcterms:created>
  <dcterms:modified xsi:type="dcterms:W3CDTF">2017-05-03T18:51:28Z</dcterms:modified>
</cp:coreProperties>
</file>