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5" r:id="rId16"/>
    <p:sldId id="283" r:id="rId17"/>
    <p:sldId id="288" r:id="rId18"/>
    <p:sldId id="284" r:id="rId19"/>
    <p:sldId id="286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9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05B09C-C96D-48B1-BAF1-311BC4078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6172E72-36FB-4CD8-A4CC-ECB5BDCD2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7A52803-9E47-423C-9417-3D8801E6A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784BC19-EEDC-47A8-AAA7-9ED30E4F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B5715D9-BFAA-4E1A-B53A-8134CE65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6726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1DAAC5-AB99-4FAB-BAF7-C133CDC72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9BBEA6A-3DBB-4EF3-81E1-14E2E7AA8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523A9FE-CCAC-4BC7-93B5-2BD329D1C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71F6B9-A0BE-46ED-BF99-0201AB3ED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946BDD-88DE-4D76-A4C2-9FA854B2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3759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8DD9C8D-9120-4032-912C-A3FBFD5E8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966CE4F-07C4-487D-B68A-78C59694B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3F060C1-9D63-4238-83A4-5022F037E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2D28253-C025-447D-9575-D7D8DDDF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86FB2A4-E37A-4DDB-B9B9-A9CA17375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98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9D18C2-01DB-4ADB-8138-F92B8A9E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65A798-E1D7-4386-B2E5-732581A1E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60A4BD0-2ABF-4CB9-B0A4-5F6A4A9A5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0ADAC4A-8C1A-42BF-BBCD-F5A22154C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BB02E16-59FB-448C-97C1-D3477FAEC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3916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34FAEA-361B-4892-90E4-08E01ADFF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DB5939A-9A77-466A-A490-7F4FAE1BD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8AB6D6D-0C66-4E97-AEB0-AFF5E226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847BB13-302A-491B-B8CF-476E7910F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47DD741-6A18-49D7-B7C2-6FB0BABF7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242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F988FB-9896-460E-899C-CDED71064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9909B19-FDF6-4A19-914A-7517B833BE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BB6A3FF-0054-47DB-BE01-4B53D6A7A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3D25663-202F-4DFF-BCA4-9895C672F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FFAF5FF-45A9-4B0D-8450-21104C8E2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36FAEA3-0581-4C8E-AB6E-C05599A78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7828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03A291-F1D0-4871-812E-1C76F76D9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B30A292-FBDE-43F4-B4CE-A8B9B6E2B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D6F9B63-24EE-4164-9DC3-8BE5113E6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EE01A56-76F9-4AF1-95DC-88B08A1DA5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3C3AECB-17B8-457D-9836-30E010A6D8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B8D2595-6CE9-4F1C-8E9E-CB30F466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3F64C5F-2569-48EF-946D-8AA5B9AC7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6722A82-66B0-4B8F-B49F-2D89757DD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988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AA537C-9D89-4E87-8FF6-C29DB5307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CE17E9C-1090-45E2-905E-B94DA4E13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FC15C77-8BFC-4FDC-9874-3DE7DA29A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9E8436C-FF4A-4FA6-B51F-8F5F5F4D7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637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2D22956-966B-423F-ACE1-820966A97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451B4AA-4D7C-48CA-A2D0-B3D7F18F7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D1CD9CB-7147-4AC3-B9C4-61405BB49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8827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8EB069B-2A30-46E0-81F1-A4CCA74BA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B8FDDBC-030D-4BE2-84B1-0A2354F03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539B89F-3C39-4DF1-B3EC-57EF4574BD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FE07220-76E4-467D-A531-B95CACC0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6F2CE69-5F53-497A-B092-13CFB5F9E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9FD2D52-E4A2-40AC-8AA8-1B815E5AB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8182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A6AAC9-CA7D-4C26-9463-89536EE44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AACD5BD-00C9-4955-8E1B-4CBA9F3E0B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D6EE93C-239A-437E-A7EF-3BEFA5C13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E0C08EE-E20C-44FA-B277-6AD6296A8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3949A5C-097F-4284-9315-EA6C65D8A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23BE193-AF20-4050-BFAE-EE163FC18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0740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A21CE0-BAF9-46CB-B32B-4B08E85BC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280B5E3-B7B6-44F2-9222-AC024615A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D171985-C047-432A-83CD-C05B76060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4B08-F2D4-4669-A1F9-8CD101D60B7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7A6765D-0182-4B44-8880-7FD49878C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4C46FA4-9D73-45D8-A59B-B40BE9BA42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9F62F-9E28-4DF9-B191-8B059890E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2004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BFB056-E23A-47A3-89EA-605B12D2DF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79182"/>
          </a:xfrm>
        </p:spPr>
        <p:txBody>
          <a:bodyPr>
            <a:normAutofit/>
          </a:bodyPr>
          <a:lstStyle/>
          <a:p>
            <a:r>
              <a:rPr lang="ru-RU" altLang="ru-RU" sz="8000" dirty="0">
                <a:solidFill>
                  <a:prstClr val="black"/>
                </a:solidFill>
                <a:latin typeface="Calibri"/>
              </a:rPr>
              <a:t>Огневая подготовка</a:t>
            </a:r>
            <a:endParaRPr lang="ru-RU" sz="8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8128DC8-2CB9-4A35-B1BD-7D7AB0904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0803"/>
            <a:ext cx="9144000" cy="1195385"/>
          </a:xfrm>
        </p:spPr>
        <p:txBody>
          <a:bodyPr/>
          <a:lstStyle/>
          <a:p>
            <a:pPr lvl="0" indent="450215">
              <a:lnSpc>
                <a:spcPct val="115000"/>
              </a:lnSpc>
              <a:spcBef>
                <a:spcPts val="0"/>
              </a:spcBef>
            </a:pPr>
            <a:endParaRPr lang="ru-RU" sz="1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Содержимое 3" descr="013DV.jpg">
            <a:extLst>
              <a:ext uri="{FF2B5EF4-FFF2-40B4-BE49-F238E27FC236}">
                <a16:creationId xmlns:a16="http://schemas.microsoft.com/office/drawing/2014/main" xmlns="" id="{88661866-D9D8-4E5E-A688-7639751383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7515225" y="341311"/>
            <a:ext cx="4378934" cy="231616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15107D9-7B14-451E-B13F-C419352473AE}"/>
              </a:ext>
            </a:extLst>
          </p:cNvPr>
          <p:cNvSpPr/>
          <p:nvPr/>
        </p:nvSpPr>
        <p:spPr>
          <a:xfrm>
            <a:off x="2906332" y="5301451"/>
            <a:ext cx="6096000" cy="8086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ru-RU" altLang="ru-RU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 Калашникова</a:t>
            </a:r>
            <a:endParaRPr lang="ru-RU" sz="36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1710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EE4F4620-1482-477C-A3BB-E419927033A6}"/>
              </a:ext>
            </a:extLst>
          </p:cNvPr>
          <p:cNvSpPr/>
          <p:nvPr/>
        </p:nvSpPr>
        <p:spPr>
          <a:xfrm>
            <a:off x="563371" y="1386214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Приклад и пистолетная рукоятка </a:t>
            </a:r>
            <a:r>
              <a:rPr kumimoji="0" lang="ru-RU" altLang="ru-RU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обеспечивают удобство стрельбы из автомата</a:t>
            </a:r>
            <a:endParaRPr kumimoji="0" lang="ru-RU" sz="18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Содержимое 3" descr="фотки с камеры 270708 083.jpg">
            <a:extLst>
              <a:ext uri="{FF2B5EF4-FFF2-40B4-BE49-F238E27FC236}">
                <a16:creationId xmlns:a16="http://schemas.microsoft.com/office/drawing/2014/main" xmlns="" id="{C826770B-226C-45CF-8E00-7A699DCF56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296" t="6126" r="57880" b="61644"/>
          <a:stretch/>
        </p:blipFill>
        <p:spPr>
          <a:xfrm>
            <a:off x="6095999" y="2611310"/>
            <a:ext cx="4357512" cy="325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641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5167377-46FB-4EE4-B442-9CEC7531F92A}"/>
              </a:ext>
            </a:extLst>
          </p:cNvPr>
          <p:cNvSpPr/>
          <p:nvPr/>
        </p:nvSpPr>
        <p:spPr>
          <a:xfrm>
            <a:off x="918258" y="1119106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Затворная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рама с газовым поршнем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ru-RU" altLang="ru-RU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предназначена для приведения в действие затвора и ударно-спускового механизма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Содержимое 3" descr="фотки с камеры 270708 090.jpg">
            <a:extLst>
              <a:ext uri="{FF2B5EF4-FFF2-40B4-BE49-F238E27FC236}">
                <a16:creationId xmlns:a16="http://schemas.microsoft.com/office/drawing/2014/main" xmlns="" id="{05C165C5-C140-4D83-8CBA-264C299FE6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31" r="5902"/>
          <a:stretch/>
        </p:blipFill>
        <p:spPr bwMode="auto">
          <a:xfrm>
            <a:off x="3966258" y="3676792"/>
            <a:ext cx="7014259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43539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4FBC3D1-C748-4809-8824-4860081E5145}"/>
              </a:ext>
            </a:extLst>
          </p:cNvPr>
          <p:cNvSpPr/>
          <p:nvPr/>
        </p:nvSpPr>
        <p:spPr>
          <a:xfrm>
            <a:off x="824088" y="1555551"/>
            <a:ext cx="50235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Затвор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ru-RU" altLang="ru-RU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служит для досылания патрона в патронник, закрывания канала ствола, разбивания капсюля и извлечения из патронника гильзы  (патрона)</a:t>
            </a:r>
            <a:endParaRPr kumimoji="0" lang="ru-RU" sz="18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6" name="Содержимое 3" descr="фотки с камеры 270708 089.jpg">
            <a:extLst>
              <a:ext uri="{FF2B5EF4-FFF2-40B4-BE49-F238E27FC236}">
                <a16:creationId xmlns:a16="http://schemas.microsoft.com/office/drawing/2014/main" xmlns="" id="{DAAA5D8E-2A9B-4CFE-B9BF-4E15332741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214" r="7203"/>
          <a:stretch/>
        </p:blipFill>
        <p:spPr bwMode="auto">
          <a:xfrm>
            <a:off x="6344358" y="2151727"/>
            <a:ext cx="5575848" cy="255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95477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C8BB78A-81B5-449A-A174-CC391128CF82}"/>
              </a:ext>
            </a:extLst>
          </p:cNvPr>
          <p:cNvSpPr/>
          <p:nvPr/>
        </p:nvSpPr>
        <p:spPr>
          <a:xfrm>
            <a:off x="903110" y="1355505"/>
            <a:ext cx="45832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Возвратный механизм </a:t>
            </a:r>
            <a:r>
              <a:rPr kumimoji="0" lang="ru-RU" altLang="ru-RU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предназначен для возвращения затворной рамы с затвором в переднее положение</a:t>
            </a:r>
          </a:p>
        </p:txBody>
      </p:sp>
      <p:pic>
        <p:nvPicPr>
          <p:cNvPr id="5" name="Содержимое 3" descr="фотки с камеры 270708 091.jpg">
            <a:extLst>
              <a:ext uri="{FF2B5EF4-FFF2-40B4-BE49-F238E27FC236}">
                <a16:creationId xmlns:a16="http://schemas.microsoft.com/office/drawing/2014/main" xmlns="" id="{ACEE352E-8F62-4AC1-8E03-258A5D6FE9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727" t="25553" r="6060" b="13695"/>
          <a:stretch/>
        </p:blipFill>
        <p:spPr bwMode="auto">
          <a:xfrm rot="20096074">
            <a:off x="4512499" y="2810933"/>
            <a:ext cx="7304984" cy="195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75953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7764668D-EB0E-4DA1-9892-4FF452CF23DC}"/>
              </a:ext>
            </a:extLst>
          </p:cNvPr>
          <p:cNvSpPr/>
          <p:nvPr/>
        </p:nvSpPr>
        <p:spPr>
          <a:xfrm>
            <a:off x="484349" y="1239462"/>
            <a:ext cx="6096000" cy="314547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Газовая трубка со ствольной накладкой </a:t>
            </a:r>
            <a:r>
              <a:rPr kumimoji="0" lang="ru-RU" altLang="ru-RU" sz="32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</a:p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служит для направления движения газового поршня и предохранения рук от ожогов при стрельбе</a:t>
            </a:r>
          </a:p>
        </p:txBody>
      </p:sp>
      <p:pic>
        <p:nvPicPr>
          <p:cNvPr id="5" name="Содержимое 3" descr="фотки с камеры 270708 092.jpg">
            <a:extLst>
              <a:ext uri="{FF2B5EF4-FFF2-40B4-BE49-F238E27FC236}">
                <a16:creationId xmlns:a16="http://schemas.microsoft.com/office/drawing/2014/main" xmlns="" id="{FECA7330-75AA-4307-B98C-1F55CA2568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646" t="29731" r="9187" b="2248"/>
          <a:stretch/>
        </p:blipFill>
        <p:spPr>
          <a:xfrm>
            <a:off x="5696317" y="3822570"/>
            <a:ext cx="5926666" cy="179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01971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FD50FBE-7DFE-4245-8BAA-FE50D849C063}"/>
              </a:ext>
            </a:extLst>
          </p:cNvPr>
          <p:cNvSpPr/>
          <p:nvPr/>
        </p:nvSpPr>
        <p:spPr>
          <a:xfrm>
            <a:off x="282222" y="980210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Ударно-спусковой механизм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предназначен для спуска курка с боевого взвода или со взвода автоспуска, нанесения удара по ударнику, обеспечения ведения автоматического или одиночного огня, прекращения стрельбы, предотвращения выстрелов при незапертом затворе и для постановки автомата на предохранитель</a:t>
            </a:r>
          </a:p>
        </p:txBody>
      </p:sp>
      <p:pic>
        <p:nvPicPr>
          <p:cNvPr id="4098" name="Picture 2" descr="https://i2.guns.ru/forums/icons/forum_pictures/004379/4379656.jpg">
            <a:extLst>
              <a:ext uri="{FF2B5EF4-FFF2-40B4-BE49-F238E27FC236}">
                <a16:creationId xmlns:a16="http://schemas.microsoft.com/office/drawing/2014/main" xmlns="" id="{65E5021A-09E8-495A-A321-4533C92F8B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232" t="23537" r="32469" b="7349"/>
          <a:stretch/>
        </p:blipFill>
        <p:spPr bwMode="auto">
          <a:xfrm>
            <a:off x="6901798" y="1230363"/>
            <a:ext cx="3867802" cy="4739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74798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7C18EE1-1884-460E-B238-81CBC0F61122}"/>
              </a:ext>
            </a:extLst>
          </p:cNvPr>
          <p:cNvSpPr/>
          <p:nvPr/>
        </p:nvSpPr>
        <p:spPr>
          <a:xfrm>
            <a:off x="484349" y="1887814"/>
            <a:ext cx="6096000" cy="21605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Цевье  </a:t>
            </a:r>
          </a:p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3200" kern="0" dirty="0">
                <a:solidFill>
                  <a:prstClr val="black"/>
                </a:solidFill>
              </a:rPr>
              <a:t>    </a:t>
            </a:r>
            <a:r>
              <a:rPr kumimoji="0" lang="ru-RU" altLang="ru-RU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служит для удобства действий с автоматом и для предохранения рук от ожогов</a:t>
            </a:r>
          </a:p>
        </p:txBody>
      </p:sp>
      <p:pic>
        <p:nvPicPr>
          <p:cNvPr id="5" name="Содержимое 3" descr="фотки с камеры 270708 093.jpg">
            <a:extLst>
              <a:ext uri="{FF2B5EF4-FFF2-40B4-BE49-F238E27FC236}">
                <a16:creationId xmlns:a16="http://schemas.microsoft.com/office/drawing/2014/main" xmlns="" id="{5E69501F-B751-45AB-B31D-B38C96D40D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851" t="18824" r="4929" b="14457"/>
          <a:stretch/>
        </p:blipFill>
        <p:spPr bwMode="auto">
          <a:xfrm>
            <a:off x="6580349" y="3196288"/>
            <a:ext cx="4662310" cy="2823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24325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A5C09B2-0167-444F-AA5D-75B16119BD5B}"/>
              </a:ext>
            </a:extLst>
          </p:cNvPr>
          <p:cNvSpPr/>
          <p:nvPr/>
        </p:nvSpPr>
        <p:spPr>
          <a:xfrm>
            <a:off x="474133" y="1786215"/>
            <a:ext cx="495582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Магазин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предназначен для помещения патронов и подачи их в ствольную коробку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Содержимое 3" descr="фотки с камеры 270708 094.jpg">
            <a:extLst>
              <a:ext uri="{FF2B5EF4-FFF2-40B4-BE49-F238E27FC236}">
                <a16:creationId xmlns:a16="http://schemas.microsoft.com/office/drawing/2014/main" xmlns="" id="{E04E29F3-93A4-4076-B15C-BB6B451606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847" t="11138" r="2755" b="9568"/>
          <a:stretch/>
        </p:blipFill>
        <p:spPr bwMode="auto">
          <a:xfrm>
            <a:off x="5865114" y="2107005"/>
            <a:ext cx="5589072" cy="264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78751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EA56DCB-806C-4E02-BFA4-B823DB9BFCA7}"/>
              </a:ext>
            </a:extLst>
          </p:cNvPr>
          <p:cNvSpPr/>
          <p:nvPr/>
        </p:nvSpPr>
        <p:spPr>
          <a:xfrm>
            <a:off x="564444" y="1410929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Штык-нож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присоединяется к автомату перед атакой и служит для поражения противника в рукопашном бою, а также может использоваться в качестве ножа, пилы (для распиловки металла) и ножниц (для резки проволоки)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Содержимое 3" descr="фотки с камеры 270708 095.jpg">
            <a:extLst>
              <a:ext uri="{FF2B5EF4-FFF2-40B4-BE49-F238E27FC236}">
                <a16:creationId xmlns:a16="http://schemas.microsoft.com/office/drawing/2014/main" xmlns="" id="{626D6F1E-CC8F-4AE5-AF65-097FEAE2A0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06" t="7378" r="7310" b="14849"/>
          <a:stretch/>
        </p:blipFill>
        <p:spPr bwMode="auto">
          <a:xfrm>
            <a:off x="6972889" y="2415823"/>
            <a:ext cx="4327288" cy="16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36941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C051E98-411F-42B7-B1F6-FA85D58B49F2}"/>
              </a:ext>
            </a:extLst>
          </p:cNvPr>
          <p:cNvSpPr/>
          <p:nvPr/>
        </p:nvSpPr>
        <p:spPr>
          <a:xfrm>
            <a:off x="824089" y="1158305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Для ношения штыка-ножа на поясном ремне служат </a:t>
            </a: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ножны.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При необходимости они используются вместе со штыком-ножом для резки проволоки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Содержимое 3" descr="фотки с камеры 270708 096.jpg">
            <a:extLst>
              <a:ext uri="{FF2B5EF4-FFF2-40B4-BE49-F238E27FC236}">
                <a16:creationId xmlns:a16="http://schemas.microsoft.com/office/drawing/2014/main" xmlns="" id="{342FBEA1-33E3-4556-B555-47CE9D955E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07" t="23132" r="4415" b="-391"/>
          <a:stretch/>
        </p:blipFill>
        <p:spPr bwMode="auto">
          <a:xfrm>
            <a:off x="3048000" y="3923617"/>
            <a:ext cx="8150577" cy="2156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17022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6BA9CEF-FFD5-484A-8E8D-C8CFBC173C74}"/>
              </a:ext>
            </a:extLst>
          </p:cNvPr>
          <p:cNvSpPr/>
          <p:nvPr/>
        </p:nvSpPr>
        <p:spPr>
          <a:xfrm>
            <a:off x="661987" y="1002614"/>
            <a:ext cx="6096000" cy="52434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Огневая подготовка – это обучение личного состава Вооружённых Сил по применению штатного оружия для поражения целей в бою.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Огневая подготовка включает в себя изучение материальной части оружия, правил и приёмов стрельбы, способов разведки целей и определение дальности до них, управление огнём, отработку совместных действий экипажа (расчёта) при стрельбе.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f4c8919574fd">
            <a:extLst>
              <a:ext uri="{FF2B5EF4-FFF2-40B4-BE49-F238E27FC236}">
                <a16:creationId xmlns:a16="http://schemas.microsoft.com/office/drawing/2014/main" xmlns="" id="{137EB4FC-35FE-4396-A525-9DB73E81B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962185" y="1159776"/>
            <a:ext cx="4867863" cy="3665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AA0C660-A446-4A80-961E-DC5D6220ECDD}"/>
              </a:ext>
            </a:extLst>
          </p:cNvPr>
          <p:cNvSpPr/>
          <p:nvPr/>
        </p:nvSpPr>
        <p:spPr>
          <a:xfrm>
            <a:off x="2588419" y="105401"/>
            <a:ext cx="70151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Огневая подготовка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3828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B0F667-AF0B-4574-92D3-EA9299921BC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8100" y="118488"/>
            <a:ext cx="8955800" cy="1066892"/>
          </a:xfrm>
          <a:prstGeom prst="rect">
            <a:avLst/>
          </a:prstGeom>
        </p:spPr>
      </p:pic>
      <p:sp>
        <p:nvSpPr>
          <p:cNvPr id="5" name="Содержимое 2">
            <a:extLst>
              <a:ext uri="{FF2B5EF4-FFF2-40B4-BE49-F238E27FC236}">
                <a16:creationId xmlns:a16="http://schemas.microsoft.com/office/drawing/2014/main" xmlns="" id="{695F3092-9175-4126-B7A5-65FB34FAEB40}"/>
              </a:ext>
            </a:extLst>
          </p:cNvPr>
          <p:cNvSpPr txBox="1">
            <a:spLocks/>
          </p:cNvSpPr>
          <p:nvPr/>
        </p:nvSpPr>
        <p:spPr>
          <a:xfrm>
            <a:off x="714950" y="1160003"/>
            <a:ext cx="9954782" cy="271215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altLang="ru-RU" b="1" dirty="0"/>
              <a:t>Отделить   магазин 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ru-RU" altLang="ru-RU" b="1" dirty="0"/>
              <a:t>      </a:t>
            </a:r>
            <a:r>
              <a:rPr lang="ru-RU" altLang="ru-RU" dirty="0"/>
              <a:t>Удерживая автомат левой рукой за шейку   приклада, правой рукой обхватить магазин, нажимая большим пальцем на защелку, подать нижнюю часть магазина вперед и отделить его.</a:t>
            </a:r>
          </a:p>
        </p:txBody>
      </p:sp>
      <p:pic>
        <p:nvPicPr>
          <p:cNvPr id="6" name="Содержимое 3" descr="фотки с камеры 270708 098.jpg">
            <a:extLst>
              <a:ext uri="{FF2B5EF4-FFF2-40B4-BE49-F238E27FC236}">
                <a16:creationId xmlns:a16="http://schemas.microsoft.com/office/drawing/2014/main" xmlns="" id="{F6ED4590-0AB6-4F8A-9CF4-45250DFE68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944" b="4240"/>
          <a:stretch/>
        </p:blipFill>
        <p:spPr bwMode="auto">
          <a:xfrm>
            <a:off x="6604000" y="2988734"/>
            <a:ext cx="5059192" cy="313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6C3B833-8C4C-4227-BA2B-FAE179ACDB29}"/>
              </a:ext>
            </a:extLst>
          </p:cNvPr>
          <p:cNvSpPr/>
          <p:nvPr/>
        </p:nvSpPr>
        <p:spPr>
          <a:xfrm>
            <a:off x="714950" y="3429000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</a:t>
            </a: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  </a:t>
            </a:r>
            <a:r>
              <a:rPr kumimoji="0" lang="ru-RU" altLang="ru-RU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Проверить, нет ли патрона в патроннике</a:t>
            </a: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, для чего перевести переводчик вниз, отвести рукоятку затворной рамы назад, осмотреть патронник, отпустить рукоятку затворной рамы и спустить курок с боевого взвода.</a:t>
            </a:r>
          </a:p>
        </p:txBody>
      </p:sp>
    </p:spTree>
    <p:extLst>
      <p:ext uri="{BB962C8B-B14F-4D97-AF65-F5344CB8AC3E}">
        <p14:creationId xmlns:p14="http://schemas.microsoft.com/office/powerpoint/2010/main" xmlns="" val="2451116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B0F667-AF0B-4574-92D3-EA9299921BC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8100" y="215905"/>
            <a:ext cx="8955800" cy="106689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0BDD2DC-2E3D-46E2-B456-DD91081EBC5D}"/>
              </a:ext>
            </a:extLst>
          </p:cNvPr>
          <p:cNvSpPr/>
          <p:nvPr/>
        </p:nvSpPr>
        <p:spPr>
          <a:xfrm>
            <a:off x="812800" y="1482932"/>
            <a:ext cx="5125155" cy="448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3. Вынуть пенал с принадлежностью. </a:t>
            </a: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Утопить пальцем правой руки крышку гнезда приклада так, чтобы пенал под действием пружины вышел из гнезда; 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kern="0" dirty="0">
                <a:solidFill>
                  <a:prstClr val="black"/>
                </a:solidFill>
              </a:rPr>
              <a:t>    </a:t>
            </a: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У автомата со складывающимся прикладом пенал носится в кармане сумки для магазинов.</a:t>
            </a:r>
          </a:p>
        </p:txBody>
      </p:sp>
      <p:pic>
        <p:nvPicPr>
          <p:cNvPr id="6" name="Содержимое 3" descr="фотки с камеры 270708 105.jpg">
            <a:extLst>
              <a:ext uri="{FF2B5EF4-FFF2-40B4-BE49-F238E27FC236}">
                <a16:creationId xmlns:a16="http://schemas.microsoft.com/office/drawing/2014/main" xmlns="" id="{76FBC8CF-A915-4B62-A602-DB520A103E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490" t="17831" r="4667" b="5572"/>
          <a:stretch/>
        </p:blipFill>
        <p:spPr bwMode="auto">
          <a:xfrm>
            <a:off x="6829779" y="2857536"/>
            <a:ext cx="4867298" cy="337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93630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B0F667-AF0B-4574-92D3-EA9299921BC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8100" y="118488"/>
            <a:ext cx="8955800" cy="106689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48587CA-5786-4DBC-B050-9A71D9EFCC2C}"/>
              </a:ext>
            </a:extLst>
          </p:cNvPr>
          <p:cNvSpPr/>
          <p:nvPr/>
        </p:nvSpPr>
        <p:spPr>
          <a:xfrm>
            <a:off x="1091561" y="1689063"/>
            <a:ext cx="6096000" cy="37364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4. Отделить шомпол.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Оттянуть конец шомпола от ствола так,</a:t>
            </a:r>
            <a:b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чтобы его головка вышла 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3200" kern="0" dirty="0">
                <a:solidFill>
                  <a:prstClr val="black"/>
                </a:solidFill>
              </a:rPr>
              <a:t>   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из-под упора на основании мушки и вынуть шомпол</a:t>
            </a:r>
            <a:b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вверх.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Содержимое 3" descr="фотки с камеры 270708 099.jpg">
            <a:extLst>
              <a:ext uri="{FF2B5EF4-FFF2-40B4-BE49-F238E27FC236}">
                <a16:creationId xmlns:a16="http://schemas.microsoft.com/office/drawing/2014/main" xmlns="" id="{600AE0A2-A658-49F9-BDB7-2C20BB6DFE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62" t="9232" r="7246"/>
          <a:stretch/>
        </p:blipFill>
        <p:spPr bwMode="auto">
          <a:xfrm rot="17412143">
            <a:off x="7303911" y="2183499"/>
            <a:ext cx="4210755" cy="3185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694415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B0F667-AF0B-4574-92D3-EA9299921BC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8100" y="118488"/>
            <a:ext cx="8955800" cy="106689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15412CAB-A0B6-49E5-A79F-55687492CE56}"/>
              </a:ext>
            </a:extLst>
          </p:cNvPr>
          <p:cNvSpPr/>
          <p:nvPr/>
        </p:nvSpPr>
        <p:spPr>
          <a:xfrm>
            <a:off x="1174045" y="1053955"/>
            <a:ext cx="545253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5. Отделить крышку ствольной коробки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Левой рукой обхватить шейку приклада, большим пальцем этой руки нажать на выступ направляющего стержня возвратного механизма, правой рукой приподнять вверх заднюю часть крышки ствольной коробки и отделить крышку.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Содержимое 3" descr="фотки с камеры 270708 100.jpg">
            <a:extLst>
              <a:ext uri="{FF2B5EF4-FFF2-40B4-BE49-F238E27FC236}">
                <a16:creationId xmlns:a16="http://schemas.microsoft.com/office/drawing/2014/main" xmlns="" id="{6293CC05-6D32-4277-BD1C-84872B0DE3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177" t="4059" r="11678" b="5324"/>
          <a:stretch/>
        </p:blipFill>
        <p:spPr bwMode="auto">
          <a:xfrm>
            <a:off x="6739467" y="1746902"/>
            <a:ext cx="4840041" cy="3364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65173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B0F667-AF0B-4574-92D3-EA9299921BC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8100" y="118488"/>
            <a:ext cx="8955800" cy="106689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05E82E1-C5F0-49CE-B816-D92E53B5CAA2}"/>
              </a:ext>
            </a:extLst>
          </p:cNvPr>
          <p:cNvSpPr/>
          <p:nvPr/>
        </p:nvSpPr>
        <p:spPr>
          <a:xfrm>
            <a:off x="417689" y="1185380"/>
            <a:ext cx="5960533" cy="497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6.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Отделить возвратный механизм 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 Удерживая автомат левой рукой за шейку приклада, правой рукой подать вперед направляющий стержень возвратного механизма до выхода его пятки из продольного паза ствольной коробки; приподнять задний конец направляющего стержня и извлечь возвратный механизм</a:t>
            </a:r>
            <a:b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из   канала  затворной   рамы.	    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Содержимое 3" descr="фотки с камеры 270708 101.jpg">
            <a:extLst>
              <a:ext uri="{FF2B5EF4-FFF2-40B4-BE49-F238E27FC236}">
                <a16:creationId xmlns:a16="http://schemas.microsoft.com/office/drawing/2014/main" xmlns="" id="{1E35157F-D95B-4778-A557-27A02C5DD6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411" t="13385" b="6423"/>
          <a:stretch/>
        </p:blipFill>
        <p:spPr bwMode="auto">
          <a:xfrm>
            <a:off x="6378222" y="2056737"/>
            <a:ext cx="5733545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338822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B0F667-AF0B-4574-92D3-EA9299921BC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8100" y="118488"/>
            <a:ext cx="8955800" cy="106689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3BEC5D5-F183-4F8E-9FFE-068E9F6FB557}"/>
              </a:ext>
            </a:extLst>
          </p:cNvPr>
          <p:cNvSpPr/>
          <p:nvPr/>
        </p:nvSpPr>
        <p:spPr>
          <a:xfrm>
            <a:off x="609600" y="1413063"/>
            <a:ext cx="537351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7. Отделить затворную раму с затвором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Продолжая удерживать автомат левой рукой, правой рукой отвести затворную раму назад до отказа, приподнять ее вместе с затвором и отделить от ствольной коробки.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Содержимое 3" descr="фотки с камеры 270708 102.jpg">
            <a:extLst>
              <a:ext uri="{FF2B5EF4-FFF2-40B4-BE49-F238E27FC236}">
                <a16:creationId xmlns:a16="http://schemas.microsoft.com/office/drawing/2014/main" xmlns="" id="{886A887F-0ED0-4E6F-8A7E-2ECE022890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793" t="16706" r="10366" b="7450"/>
          <a:stretch/>
        </p:blipFill>
        <p:spPr bwMode="auto">
          <a:xfrm>
            <a:off x="6310491" y="1854198"/>
            <a:ext cx="5271909" cy="3710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750957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B0F667-AF0B-4574-92D3-EA9299921BC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8100" y="118488"/>
            <a:ext cx="8955800" cy="106689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CF27170-D4E6-4079-A30F-5A9B79CFB9C6}"/>
              </a:ext>
            </a:extLst>
          </p:cNvPr>
          <p:cNvSpPr/>
          <p:nvPr/>
        </p:nvSpPr>
        <p:spPr>
          <a:xfrm>
            <a:off x="925689" y="1413063"/>
            <a:ext cx="611857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8. Отделить затвор от затворной рамы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Взять затворную раму в левую руку затвором кверху, правой рукой отвести затвор назад, повернуть его так, чтобы ведущий выступ затвора вышел из фигурного выреза затворной рамы, и вывести затвор вперед.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Содержимое 3" descr="фотки с камеры 270708 104.jpg">
            <a:extLst>
              <a:ext uri="{FF2B5EF4-FFF2-40B4-BE49-F238E27FC236}">
                <a16:creationId xmlns:a16="http://schemas.microsoft.com/office/drawing/2014/main" xmlns="" id="{25023831-37C7-453C-A99A-08B1521B47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33" t="11059" r="13726"/>
          <a:stretch/>
        </p:blipFill>
        <p:spPr bwMode="auto">
          <a:xfrm>
            <a:off x="6931377" y="1952978"/>
            <a:ext cx="4786489" cy="398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661126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B0F667-AF0B-4574-92D3-EA9299921BC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8100" y="129777"/>
            <a:ext cx="8955800" cy="106689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86270D3D-FA4D-47C0-AAF4-AC60AA436283}"/>
              </a:ext>
            </a:extLst>
          </p:cNvPr>
          <p:cNvSpPr/>
          <p:nvPr/>
        </p:nvSpPr>
        <p:spPr>
          <a:xfrm>
            <a:off x="733778" y="1228397"/>
            <a:ext cx="53622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9. Отделить газовую трубку со ствольной накладкой</a:t>
            </a: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 Удерживая автомат левой рукой, правой рукой надеть пенал принадлежности прямоугольным отверстием на выступ замыкателя   газовой   трубки,   повернуть замыкатель от себя до вертикального положения и снять трубку с патрубка газовой камеры.</a:t>
            </a:r>
          </a:p>
        </p:txBody>
      </p:sp>
      <p:pic>
        <p:nvPicPr>
          <p:cNvPr id="4" name="Содержимое 3" descr="фотки с камеры 270708 103.jpg">
            <a:extLst>
              <a:ext uri="{FF2B5EF4-FFF2-40B4-BE49-F238E27FC236}">
                <a16:creationId xmlns:a16="http://schemas.microsoft.com/office/drawing/2014/main" xmlns="" id="{83BA434D-46CF-44C8-B09E-04F638CD1D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315" t="17066" r="11994" b="5780"/>
          <a:stretch/>
        </p:blipFill>
        <p:spPr bwMode="auto">
          <a:xfrm>
            <a:off x="6096000" y="1955800"/>
            <a:ext cx="5735819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093551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629523F-7657-420C-A983-AE552A3B8365}"/>
              </a:ext>
            </a:extLst>
          </p:cNvPr>
          <p:cNvSpPr/>
          <p:nvPr/>
        </p:nvSpPr>
        <p:spPr>
          <a:xfrm>
            <a:off x="2726266" y="237067"/>
            <a:ext cx="67394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Порядок сборки автомата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FFB24605-C471-4085-8961-C5825242C233}"/>
              </a:ext>
            </a:extLst>
          </p:cNvPr>
          <p:cNvSpPr/>
          <p:nvPr/>
        </p:nvSpPr>
        <p:spPr>
          <a:xfrm>
            <a:off x="530578" y="1006508"/>
            <a:ext cx="11142133" cy="523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</a:t>
            </a: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1. Присоединить газовую трубку со          ствольной накладкой. 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2. Присоединить затвор к затворной раме. 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3. Присоединить затворную раму с затвором к ствольной коробке. 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4. Присоединить возвратный механизм.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</a:t>
            </a:r>
            <a:r>
              <a:rPr lang="ru-RU" altLang="ru-RU" sz="2800" dirty="0">
                <a:solidFill>
                  <a:prstClr val="black"/>
                </a:solidFill>
              </a:rPr>
              <a:t>5. Присоединить крышку ствольной коробки.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</a:t>
            </a:r>
            <a:r>
              <a:rPr lang="ru-RU" altLang="ru-RU" sz="2800" dirty="0">
                <a:solidFill>
                  <a:prstClr val="black"/>
                </a:solidFill>
              </a:rPr>
              <a:t>6. Спустить курок с боевого взвода и поставить на предохранитель.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>
                <a:solidFill>
                  <a:prstClr val="black"/>
                </a:solidFill>
              </a:rPr>
              <a:t>    7. Присоединить шомпол.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>
                <a:solidFill>
                  <a:prstClr val="black"/>
                </a:solidFill>
              </a:rPr>
              <a:t>    8. Вложить пенал в гнездо приклада 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>
                <a:solidFill>
                  <a:prstClr val="black"/>
                </a:solidFill>
              </a:rPr>
              <a:t>    9. Присоединить магазин к автомату.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endParaRPr kumimoji="0" lang="ru-RU" altLang="ru-RU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30065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фотки с камеры 270708 083.jpg">
            <a:extLst>
              <a:ext uri="{FF2B5EF4-FFF2-40B4-BE49-F238E27FC236}">
                <a16:creationId xmlns:a16="http://schemas.microsoft.com/office/drawing/2014/main" xmlns="" id="{D292BCF9-D3F1-4506-B260-27EB5ADC83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63"/>
          <a:stretch/>
        </p:blipFill>
        <p:spPr bwMode="auto">
          <a:xfrm>
            <a:off x="2333008" y="624600"/>
            <a:ext cx="7525984" cy="560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33052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3D2921A-EC95-4080-BB4B-5E168F780B0C}"/>
              </a:ext>
            </a:extLst>
          </p:cNvPr>
          <p:cNvSpPr/>
          <p:nvPr/>
        </p:nvSpPr>
        <p:spPr>
          <a:xfrm>
            <a:off x="1775009" y="244635"/>
            <a:ext cx="8641981" cy="8217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Назначение и виды огня из АКМ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C251873-E350-4118-BA8F-CFCF28061C9B}"/>
              </a:ext>
            </a:extLst>
          </p:cNvPr>
          <p:cNvSpPr/>
          <p:nvPr/>
        </p:nvSpPr>
        <p:spPr>
          <a:xfrm>
            <a:off x="711200" y="1382159"/>
            <a:ext cx="6096000" cy="51641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7,62-мм модернизированный автомат Калаш­никова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индивидуальное оружие, предназначен­ное для уничтожения живой силы противника ог­нем, а также штыком и прикладом в рукопашном бою.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поражения противника в рукопашном бою к автомату перед атакой присоединяется штык-нож. В остальное время штык-нож переносят в ножнах на поясном ремне, используют в каче­стве ножа, пилы и ножниц (для резки проволоки).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img_255962">
            <a:extLst>
              <a:ext uri="{FF2B5EF4-FFF2-40B4-BE49-F238E27FC236}">
                <a16:creationId xmlns:a16="http://schemas.microsoft.com/office/drawing/2014/main" xmlns="" id="{3D57C1B1-24D5-4F0D-A907-818A8516C7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7010" y="1490132"/>
            <a:ext cx="4065433" cy="3110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3648F47-4DF4-4F00-8E07-9683DEC4619D}"/>
              </a:ext>
            </a:extLst>
          </p:cNvPr>
          <p:cNvSpPr/>
          <p:nvPr/>
        </p:nvSpPr>
        <p:spPr>
          <a:xfrm>
            <a:off x="7406927" y="4839352"/>
            <a:ext cx="38602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solidFill>
                  <a:srgbClr val="22251E"/>
                </a:solidFill>
                <a:latin typeface="Times New Roman" panose="02020603050405020304" pitchFamily="18" charset="0"/>
              </a:rPr>
              <a:t>Михаил Тимофеевич Калашников</a:t>
            </a:r>
          </a:p>
          <a:p>
            <a:pPr algn="ctr"/>
            <a:r>
              <a:rPr lang="ru-RU" dirty="0">
                <a:solidFill>
                  <a:srgbClr val="22251E"/>
                </a:solidFill>
                <a:latin typeface="Times New Roman" panose="02020603050405020304" pitchFamily="18" charset="0"/>
              </a:rPr>
              <a:t>Конструктор Автомата Калашникова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4965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3D2921A-EC95-4080-BB4B-5E168F780B0C}"/>
              </a:ext>
            </a:extLst>
          </p:cNvPr>
          <p:cNvSpPr/>
          <p:nvPr/>
        </p:nvSpPr>
        <p:spPr>
          <a:xfrm>
            <a:off x="2611521" y="244635"/>
            <a:ext cx="6968959" cy="8086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Боевые свойства автомата</a:t>
            </a:r>
            <a:endParaRPr lang="ru-R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A783DEE-400C-4F7D-A047-C44CC9B5CC0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8913" y="1539076"/>
            <a:ext cx="8474174" cy="377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974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>
            <a:extLst>
              <a:ext uri="{FF2B5EF4-FFF2-40B4-BE49-F238E27FC236}">
                <a16:creationId xmlns:a16="http://schemas.microsoft.com/office/drawing/2014/main" xmlns="" id="{B85EE035-6C4F-4EFB-9538-5ECC99431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015"/>
            <a:ext cx="10515600" cy="1325563"/>
          </a:xfrm>
        </p:spPr>
        <p:txBody>
          <a:bodyPr/>
          <a:lstStyle/>
          <a:p>
            <a:pPr algn="ctr" eaLnBrk="1" hangingPunct="1"/>
            <a:r>
              <a:rPr lang="ru-RU" altLang="ru-RU" b="1" dirty="0"/>
              <a:t>Устройство автомата</a:t>
            </a:r>
          </a:p>
        </p:txBody>
      </p:sp>
      <p:pic>
        <p:nvPicPr>
          <p:cNvPr id="14339" name="Содержимое 3" descr="фотки с камеры 270708 084.jpg">
            <a:extLst>
              <a:ext uri="{FF2B5EF4-FFF2-40B4-BE49-F238E27FC236}">
                <a16:creationId xmlns:a16="http://schemas.microsoft.com/office/drawing/2014/main" xmlns="" id="{ECEAFE7D-FC07-488B-AD83-3D7F7403838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4429"/>
          <a:stretch/>
        </p:blipFill>
        <p:spPr>
          <a:xfrm>
            <a:off x="5747394" y="1256377"/>
            <a:ext cx="5980197" cy="2976956"/>
          </a:xfr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9CF4BEB-86F1-460F-8C54-7F3F59AD919A}"/>
              </a:ext>
            </a:extLst>
          </p:cNvPr>
          <p:cNvSpPr/>
          <p:nvPr/>
        </p:nvSpPr>
        <p:spPr>
          <a:xfrm>
            <a:off x="832535" y="1256377"/>
            <a:ext cx="8627076" cy="5176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marR="0" lvl="0" indent="-51435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ствол.</a:t>
            </a:r>
          </a:p>
          <a:p>
            <a:pPr marL="514350" marR="0" lvl="0" indent="-51435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Крышка ствольной коробки.</a:t>
            </a:r>
          </a:p>
          <a:p>
            <a:pPr marL="514350" marR="0" lvl="0" indent="-51435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Штык – нож.</a:t>
            </a:r>
          </a:p>
          <a:p>
            <a:pPr marL="514350" marR="0" lvl="0" indent="-51435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Возвратный механизм.</a:t>
            </a:r>
          </a:p>
          <a:p>
            <a:pPr marL="514350" marR="0" lvl="0" indent="-51435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Затворная рама с газовым поршнем.</a:t>
            </a:r>
          </a:p>
          <a:p>
            <a:pPr marL="514350" marR="0" lvl="0" indent="-51435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Газовая трубка со ствольной накладкой.</a:t>
            </a:r>
          </a:p>
          <a:p>
            <a:pPr marL="514350" marR="0" lvl="0" indent="-51435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Затвор.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>
                <a:solidFill>
                  <a:prstClr val="black"/>
                </a:solidFill>
              </a:rPr>
              <a:t>8. цевье.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>
                <a:solidFill>
                  <a:prstClr val="black"/>
                </a:solidFill>
              </a:rPr>
              <a:t>9. магазин.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>
                <a:solidFill>
                  <a:prstClr val="black"/>
                </a:solidFill>
              </a:rPr>
              <a:t>10. ствольная коробка. </a:t>
            </a:r>
          </a:p>
        </p:txBody>
      </p:sp>
    </p:spTree>
    <p:extLst>
      <p:ext uri="{BB962C8B-B14F-4D97-AF65-F5344CB8AC3E}">
        <p14:creationId xmlns:p14="http://schemas.microsoft.com/office/powerpoint/2010/main" xmlns="" val="3642155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Содержимое 3" descr="фотки с камеры 270708 085.jpg">
            <a:extLst>
              <a:ext uri="{FF2B5EF4-FFF2-40B4-BE49-F238E27FC236}">
                <a16:creationId xmlns:a16="http://schemas.microsoft.com/office/drawing/2014/main" xmlns="" id="{DC960449-2108-4663-8158-F3F0BE20D5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118578" y="2214562"/>
            <a:ext cx="5464969" cy="24288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D2E24BC-FB8F-4F21-9987-8F43F5F1E4D8}"/>
              </a:ext>
            </a:extLst>
          </p:cNvPr>
          <p:cNvSpPr/>
          <p:nvPr/>
        </p:nvSpPr>
        <p:spPr>
          <a:xfrm>
            <a:off x="247282" y="980210"/>
            <a:ext cx="6096000" cy="55830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Ствол</a:t>
            </a: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служит для направления полета пули в цель. </a:t>
            </a: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</a:p>
          <a:p>
            <a:pPr marL="342900" marR="0" lvl="0" indent="-34290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kern="0" dirty="0">
                <a:solidFill>
                  <a:prstClr val="black"/>
                </a:solidFill>
              </a:rPr>
              <a:t>    </a:t>
            </a: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Внутри ствол имеет канал с </a:t>
            </a:r>
          </a:p>
          <a:p>
            <a:pPr marL="342900" marR="0" lvl="0" indent="-34290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четырьмя нарезами,  вьющимися слева вверх</a:t>
            </a:r>
          </a:p>
          <a:p>
            <a:pPr marL="342900" marR="0" lvl="0" indent="-34290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 направо. Нарезы служат для придания пуле вращательного движения. Промежутки между нарезами называются полями, расстояние между двумя противоположными полями — калибром ствола.</a:t>
            </a:r>
          </a:p>
        </p:txBody>
      </p:sp>
    </p:spTree>
    <p:extLst>
      <p:ext uri="{BB962C8B-B14F-4D97-AF65-F5344CB8AC3E}">
        <p14:creationId xmlns:p14="http://schemas.microsoft.com/office/powerpoint/2010/main" xmlns="" val="908826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58DD89C-88F3-4DB3-AA08-A3A337D93F8A}"/>
              </a:ext>
            </a:extLst>
          </p:cNvPr>
          <p:cNvSpPr/>
          <p:nvPr/>
        </p:nvSpPr>
        <p:spPr>
          <a:xfrm>
            <a:off x="484349" y="1413063"/>
            <a:ext cx="6096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Ствольная коробка  служит для соединения частей и механизмов автомата,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обеспечения закрывания канала ствола затвором и запирания затвора. В ствольной коробке помещается ударно-спусковой механизм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Содержимое 3" descr="фотки с камеры 270708 086.jpg">
            <a:extLst>
              <a:ext uri="{FF2B5EF4-FFF2-40B4-BE49-F238E27FC236}">
                <a16:creationId xmlns:a16="http://schemas.microsoft.com/office/drawing/2014/main" xmlns="" id="{2720E59F-6D8A-466B-8730-C89C5838E3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627" r="4004"/>
          <a:stretch/>
        </p:blipFill>
        <p:spPr>
          <a:xfrm>
            <a:off x="6670660" y="2401029"/>
            <a:ext cx="5127301" cy="243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0547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74AF3B4C-81A5-49E3-B2F0-E41D34FCB319}"/>
              </a:ext>
            </a:extLst>
          </p:cNvPr>
          <p:cNvSpPr/>
          <p:nvPr/>
        </p:nvSpPr>
        <p:spPr>
          <a:xfrm>
            <a:off x="248356" y="1756617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Крышка ствольной коробки  предохраняет от загрязнения части и механизмы автомата,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помещенные в ствольной коробке.</a:t>
            </a:r>
          </a:p>
        </p:txBody>
      </p:sp>
      <p:pic>
        <p:nvPicPr>
          <p:cNvPr id="5" name="Содержимое 3" descr="фотки с камеры 270708 087.jpg">
            <a:extLst>
              <a:ext uri="{FF2B5EF4-FFF2-40B4-BE49-F238E27FC236}">
                <a16:creationId xmlns:a16="http://schemas.microsoft.com/office/drawing/2014/main" xmlns="" id="{D2044F0D-8902-4884-A974-0A1ACF657F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698" r="12522"/>
          <a:stretch/>
        </p:blipFill>
        <p:spPr>
          <a:xfrm rot="20194575">
            <a:off x="5484187" y="2795194"/>
            <a:ext cx="6581422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94421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2149903-AA61-400A-9F69-503679D3C5A7}"/>
              </a:ext>
            </a:extLst>
          </p:cNvPr>
          <p:cNvSpPr/>
          <p:nvPr/>
        </p:nvSpPr>
        <p:spPr>
          <a:xfrm>
            <a:off x="3532349" y="210769"/>
            <a:ext cx="51273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Назначение деталей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B50F723F-8017-41FA-B624-881AE707EF12}"/>
              </a:ext>
            </a:extLst>
          </p:cNvPr>
          <p:cNvSpPr/>
          <p:nvPr/>
        </p:nvSpPr>
        <p:spPr>
          <a:xfrm>
            <a:off x="676260" y="1905506"/>
            <a:ext cx="571217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Прицельное приспособление  служит для наводки автомата при стрельбе по целям 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на различные расстояния и состоит из прицела и мушки</a:t>
            </a:r>
          </a:p>
        </p:txBody>
      </p:sp>
      <p:pic>
        <p:nvPicPr>
          <p:cNvPr id="6" name="Содержимое 3" descr="фотки с камеры 270708 088.jpg">
            <a:extLst>
              <a:ext uri="{FF2B5EF4-FFF2-40B4-BE49-F238E27FC236}">
                <a16:creationId xmlns:a16="http://schemas.microsoft.com/office/drawing/2014/main" xmlns="" id="{C25C21F9-20BB-4058-848A-361B313F67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89" t="6389" r="38366" b="3707"/>
          <a:stretch/>
        </p:blipFill>
        <p:spPr bwMode="auto">
          <a:xfrm>
            <a:off x="6784623" y="3674299"/>
            <a:ext cx="3664896" cy="2955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Содержимое 3" descr="фотки с камеры 270708 088.jpg">
            <a:extLst>
              <a:ext uri="{FF2B5EF4-FFF2-40B4-BE49-F238E27FC236}">
                <a16:creationId xmlns:a16="http://schemas.microsoft.com/office/drawing/2014/main" xmlns="" id="{4BA7C61A-8259-4E47-A89F-ABD583C380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645" t="10096" r="4452" b="4096"/>
          <a:stretch/>
        </p:blipFill>
        <p:spPr bwMode="auto">
          <a:xfrm>
            <a:off x="9059119" y="416261"/>
            <a:ext cx="2249347" cy="345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32143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930</Words>
  <Application>Microsoft Office PowerPoint</Application>
  <PresentationFormat>Произвольный</PresentationFormat>
  <Paragraphs>80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Огневая подготовка</vt:lpstr>
      <vt:lpstr>Слайд 2</vt:lpstr>
      <vt:lpstr>Слайд 3</vt:lpstr>
      <vt:lpstr>Слайд 4</vt:lpstr>
      <vt:lpstr>Устройство автомата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АК-74</dc:title>
  <dc:creator>Светлана Новикова</dc:creator>
  <cp:lastModifiedBy>Admin</cp:lastModifiedBy>
  <cp:revision>11</cp:revision>
  <dcterms:created xsi:type="dcterms:W3CDTF">2019-06-02T13:32:58Z</dcterms:created>
  <dcterms:modified xsi:type="dcterms:W3CDTF">2020-05-15T12:25:10Z</dcterms:modified>
</cp:coreProperties>
</file>