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handoutMasterIdLst>
    <p:handoutMasterId r:id="rId25"/>
  </p:handoutMasterIdLst>
  <p:sldIdLst>
    <p:sldId id="256" r:id="rId2"/>
    <p:sldId id="257" r:id="rId3"/>
    <p:sldId id="258" r:id="rId4"/>
    <p:sldId id="303" r:id="rId5"/>
    <p:sldId id="304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305" r:id="rId23"/>
    <p:sldId id="282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81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ACC61-A15D-452B-A6B0-CE5A20764C90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D7057E-D8F6-47F9-9308-20C242CFED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9679A-B74C-44A9-9C1C-FF8FCD8845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B2BCC-8C44-41C5-ACFA-3502038BE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3EA8E-84DE-47AB-8225-B3C4DC6CFD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066FD-9650-49D6-BC02-504D065CE6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916B0-1EE1-401F-8865-6E1217ADB7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7840A-46AE-4A90-95FB-736D0DE805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C7742C-66C1-48B8-ACBC-63002E2F4B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29A71-56BC-4394-9E89-26A3F74628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FE382-9646-4640-A115-4BEE76B87E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A33DC-8E3C-4C52-B926-515803D18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C2857-935A-400D-B27A-DF4DC4AA36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0A4FD29A-67BD-4DC4-9838-742BFBA3BC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07083" y="548680"/>
            <a:ext cx="828784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sng" strike="noStrike" cap="none" spc="300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Times New Roman" pitchFamily="18" charset="0"/>
                <a:cs typeface="Times New Roman" pitchFamily="18" charset="0"/>
              </a:rPr>
              <a:t>Характеристика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sng" strike="noStrike" cap="none" spc="300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Times New Roman" pitchFamily="18" charset="0"/>
                <a:cs typeface="Times New Roman" pitchFamily="18" charset="0"/>
              </a:rPr>
              <a:t>современного боя</a:t>
            </a:r>
            <a:endParaRPr kumimoji="0" lang="ru-RU" sz="6000" b="0" i="0" u="sng" strike="noStrike" cap="none" spc="300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1026" name="Picture 2" descr="ÐÐ°ÑÑÐ¸Ð½ÐºÐ¸ Ð¿Ð¾ Ð·Ð°Ð¿ÑÐ¾ÑÑ Ð²Ð¸Ð´Ñ Ð±Ð¾Ñ Ð² Ð°ÑÐ¼Ð¸Ð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542294"/>
            <a:ext cx="7488832" cy="42124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42493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цели боевых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способов ее достижения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применяются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виды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боя: </a:t>
            </a:r>
          </a:p>
          <a:p>
            <a:pPr algn="just"/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Наступление;</a:t>
            </a:r>
          </a:p>
          <a:p>
            <a:pPr algn="just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стречный бой; </a:t>
            </a:r>
          </a:p>
          <a:p>
            <a:pPr algn="just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Оборона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098" name="Picture 2" descr="ÐÐ°ÑÑÐ¸Ð½ÐºÐ¸ Ð¿Ð¾ Ð·Ð°Ð¿ÑÐ¾ÑÑ Ð½Ð°ÑÑÑÐ¿Ð»ÐµÐ½Ð¸Ð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212976"/>
            <a:ext cx="4594480" cy="302969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6672"/>
            <a:ext cx="8784976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Наступление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основной вид боя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войск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оно имеет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решающее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в достижении победы над противником.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решительным наступлением в высоких темпах и на большую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глубину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добиться его полного разгрома.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наступления заключается в том, что наступающие войска поражают противника всеми имеющимися огневыми средствами и, используя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достигнутые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результаты, стремительно сближаются с ним, чтобы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решительным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ударом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разгромить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живую силу и огневые средства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овладеть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занимаемой им местностью.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85720" y="428604"/>
            <a:ext cx="885828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47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Встречный бой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это такой вид боевых действий войск, в котором обе стороны стремятся решить свои задачи наступлением.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047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встречного боя - разгромить в короткие сроки наступающего противника, захватить инициативу и создать выгодные условия для дальнейших действий своих войск.</a:t>
            </a:r>
          </a:p>
          <a:p>
            <a:pPr marL="0" marR="0" lvl="0" indent="2047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Встречный бой наиболее часто будет возникать в ходе марша, когда подразделения развертываются в боевой порядок прямо из походных колонн, а также в ходе боевых действий - в наступлении и в обороне.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14187" y="694590"/>
            <a:ext cx="8929813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47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Оборона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вид боя, применяемый войсками с целью отразить наступление превосходящих сил противника, нанести ему значительные потери, удержать занимаемые позиции и создать тем самым благоприятные условия для перехода в решительное наступление.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047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Оборона применяется обычно в тех случаях, когда наступление невозможно или нецелесообразно. Она дает возможность выиграть время, сэкономить силы и средства на одних направлениях и создать условия для перехода в наступление на других, более важных направлениях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500042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Составные части боя</a:t>
            </a:r>
            <a:r>
              <a:rPr lang="ru-RU" sz="4800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>
              <a:buFont typeface="+mj-lt"/>
              <a:buAutoNum type="arabicPeriod"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удар;</a:t>
            </a:r>
          </a:p>
          <a:p>
            <a:pPr marL="914400" indent="-914400" algn="just">
              <a:buFont typeface="+mj-lt"/>
              <a:buAutoNum type="arabicPeriod"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огонь;</a:t>
            </a:r>
          </a:p>
          <a:p>
            <a:pPr marL="914400" indent="-914400" algn="just">
              <a:buFont typeface="+mj-lt"/>
              <a:buAutoNum type="arabicPeriod"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маневр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6" name="Picture 2" descr="http://politikus.ru/uploads/posts/2013-04/1366358912_voennye-ucheniya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492896"/>
            <a:ext cx="5579189" cy="31437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720" y="428604"/>
            <a:ext cx="864399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Удар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составная часть операции, сражения, боевых действий, боя, заключающаяся в одновременном поражении группировок войск, наземных объектов противника путем мощного воздействия по ним обычным оружием и войсками. </a:t>
            </a:r>
          </a:p>
          <a:p>
            <a:r>
              <a:rPr lang="ru-RU" sz="40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Удары могут быть: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зависимости от применяемого оружия и участвующих сил – ядерные, огневые и удары войсками;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 средствам доставки – ракетные, артиллерийские и авиационные;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 количеству участвующих средств и поражаемых объектов – массированные, групповые и одиночные.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28596" y="214290"/>
            <a:ext cx="81439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Огонь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– поражение противника стрельбой из различных видов оружия. Он ведется с задачей уничтожения, подавления и изнурения противника или разрушения его объектов.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Огонь различается:</a:t>
            </a: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3000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По решаемым тактическим задачам</a:t>
            </a:r>
            <a:r>
              <a:rPr kumimoji="0" lang="ru-RU" sz="30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- на</a:t>
            </a:r>
            <a:r>
              <a:rPr kumimoji="0" lang="ru-RU" sz="3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уничтожение, подавление, разрушение, изнурение,</a:t>
            </a:r>
            <a:r>
              <a:rPr kumimoji="0" lang="ru-RU" sz="3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ослепление, задымление, освещение;</a:t>
            </a: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300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По способам ведения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00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- прямой, полупрямой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00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наводкой, с закрытых</a:t>
            </a:r>
            <a:r>
              <a:rPr kumimoji="0" lang="ru-RU" sz="300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00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огневых позиций и др.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282" y="928670"/>
            <a:ext cx="87154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just" eaLnBrk="0" hangingPunct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По видам оружия - из стрелкового оружия, гранатомётов, оружия боевых машин пехоты (бронетранспортёры), танков, артиллерии, миномётов, противотанковых управляемых ракетных комплексов, зенитных средств и др.</a:t>
            </a:r>
          </a:p>
          <a:p>
            <a:pPr marL="514350" lvl="0" indent="-514350" algn="just" eaLnBrk="0" hangingPunct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 По напряжённости стрельбы - одиночными выстрелами, короткими или длинными очередями, непрерывным, кинжальным (огонь, открываемый пулемётами и автоматами внезапно с близкого расстояния), залповым и др.</a:t>
            </a:r>
          </a:p>
          <a:p>
            <a:pPr lvl="0" algn="just" eaLnBrk="0" hangingPunct="0"/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282" y="785794"/>
            <a:ext cx="87154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hangingPunct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5. по направлению стрельбы - фронтальным (направленный к фронту цели), фланговым (направленный во фланг цели) и перекрёстным (ведущийся с двух направлений и более по одной цели)</a:t>
            </a:r>
          </a:p>
          <a:p>
            <a:pPr lvl="0" algn="just" eaLnBrk="0" hangingPunct="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hangingPunct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6. по способам стрельбы - с места, с остановки (с короткой остановки), с ходу, с борта, с рассеиванием в глубину, по площади и др.</a:t>
            </a:r>
          </a:p>
          <a:p>
            <a:pPr lvl="0" algn="just" eaLnBrk="0" hangingPunct="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hangingPunct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 по видам огня - по отдельной цели, сосредоточенным, заградительным, многослойным, многоярусным и др.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282" y="474345"/>
            <a:ext cx="8643998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Маневр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- организованное передвижение войск в ходе боя в целях занятия выгодного положения по отношению к противнику и создания необходимой группировки сил и средств, а также перенос или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перенацеливание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(массирование, распределение) ударов и огня для наиболее эффективного поражения противника.</a:t>
            </a:r>
          </a:p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Маневр подразделениями, ударами и огнем позволяет захватывать и удерживать инициативу, срывать замыслы противника и успешно вести бой в изменившейся обстановке.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428596" y="500042"/>
            <a:ext cx="821537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47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Тактика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это учение о бое. </a:t>
            </a:r>
          </a:p>
          <a:p>
            <a:pPr marL="0" marR="0" lvl="0" indent="2047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Она охватывает теорию и практику подготовки и ведения боевых действий подразделениями, частями и соединениями всех родов войск.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047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Тактика подразделяется:</a:t>
            </a:r>
          </a:p>
          <a:p>
            <a:pPr lvl="0" indent="204788" algn="just" eaLnBrk="0" hangingPunct="0">
              <a:buFont typeface="Arial" pitchFamily="34" charset="0"/>
              <a:buChar char="•"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общую тактику 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Она изучает организацию и ведение общевойскового боя, а также определяет роль и место в нем каждого рода войск и специальных войск исходя из их тактико-технических свойств и воз­можностей.</a:t>
            </a:r>
          </a:p>
          <a:p>
            <a:pPr lvl="0" indent="204788" algn="just" eaLnBrk="0" hangingPunct="0">
              <a:buFont typeface="Arial" pitchFamily="34" charset="0"/>
              <a:buChar char="•"/>
            </a:pP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047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тактику родов войск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зучает боевые свойства и возможности ро­дов войск и определяет наиболее целесообразные приемы и способы их действий, как в общевойсковом бою, так и при самостоятельных боевых действиях.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0034" y="214290"/>
            <a:ext cx="814393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Виды маневра: 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Охват;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Обход;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Отход;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Маневр ударами и огнем.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 descr="https://topwar.ru/uploads/posts/2012-02/1330051870_0_5b77b_3a81ebd_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717032"/>
            <a:ext cx="5184576" cy="2883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58" y="571480"/>
            <a:ext cx="84296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Охват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– маневр, осуществляемый силами и средствами воинских частей (подразделений) в целях выхода для удара во фланг противнику. Охват осуществляется в тесном тактическом и огневом взаимодействии.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 descr="http://add.coolreferat.com/tw_refs/21/20069/20069_html_700f12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2643182"/>
            <a:ext cx="5286412" cy="38335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571480"/>
            <a:ext cx="84296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Обход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– глубокий маневр, совершаемый в целях выхода сил и средств воинских частей (подразделений) для удара по противнику с тыла. Обход осуществляется, в тактическом взаимодействии с войсками, наступающими с фронта, а иногда и с тактическим воздушным десантом.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6322" name="Picture 2" descr="http://zinref.ru/000_uchebniki/05599_voenoe_delo/008_00_03_boevoi_ustav_vedenie_boa_chast_3_2005/000/001_340Image_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429000"/>
            <a:ext cx="4320480" cy="32325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720" y="357166"/>
            <a:ext cx="864399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Отход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маневр, осуществляемый преднамеренно или вынужденно, в целях вывода сил и средств своих воинских частей и подразделений из-под ударов превосходящих сил противника, выигрыша времени и занятия более выгодного рубежа (района). Отход проводится только с разрешения или по приказу старшего командира.</a:t>
            </a:r>
          </a:p>
          <a:p>
            <a:r>
              <a:rPr lang="ru-RU" sz="40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Маневр ударами и огнем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заключается в одновременном или последовательном их массировании (сосредоточении) по важнейшим объектам противника или в распределении (рассредоточении) для поражения нескольких объектов, а также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перенацеливании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их на новые объекты.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14290"/>
            <a:ext cx="82809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u="sng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Бой</a:t>
            </a:r>
            <a:r>
              <a:rPr lang="ru-RU" sz="2800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организованную вооруженную борьбу подразделений, частей и соединений различных родов войск и видов Вооруженных Сил.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5357826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боя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разгром противника и захват (удер­жание) важных объектов или районов местности.</a:t>
            </a:r>
          </a:p>
        </p:txBody>
      </p:sp>
      <p:pic>
        <p:nvPicPr>
          <p:cNvPr id="2050" name="Picture 2" descr="ÐÐ°ÑÑÐ¸Ð½ÐºÐ¸ Ð¿Ð¾ Ð·Ð°Ð¿ÑÐ¾ÑÑ ÑÑÑÐ¾Ð¿ÑÑÐ½ÑÐ¹ Ð±Ð¾Ð¹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70" y="1714488"/>
            <a:ext cx="4952289" cy="32955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85860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постоянная высокая боевая готовность подразделения;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высокая активность, решительность и непрерывность ведения боя;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внезапность действии; поддержание непрерывного взаимодействия в бою;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решительное сосредоточение основных усилий на главном направлении и в нужное время;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маневр силами, средствами и огнем;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учет и использование морально-политического и психологического факторов в интересах выполнения поставленной задачи;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всестороннее обеспечение боя;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поддержание и своевременное восстановление боеспособности взвода;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твердое и непрерывное управление взводом, непреклонность в достижении намеченных целей, выполнение принятых решений и поставленных задач.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28794" y="214290"/>
            <a:ext cx="570694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Принципы боя </a:t>
            </a:r>
            <a:endParaRPr lang="ru-RU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Современный бой характеризуется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решительностью,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высокой маневренностью,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напряженностью и скоротечностью,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быстрыми и резкими изменениями обстановки и разнообразием применяемых способов его ведения,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развертыванием боевых действий на земле и в воздухе на широком фронте, на большую глубину и ведением их в высоких темпах.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3011" y="279745"/>
            <a:ext cx="7416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Бой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основная форма тактических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028" y="1340768"/>
            <a:ext cx="8938793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000" b="1" u="sng" spc="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</a:p>
          <a:p>
            <a:pPr algn="ctr"/>
            <a:r>
              <a:rPr lang="ru-RU" sz="6000" b="1" u="sng" spc="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БОЯ</a:t>
            </a:r>
            <a:endParaRPr lang="ru-RU" sz="6000" b="1" u="sng" spc="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7825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видам </a:t>
            </a:r>
            <a:r>
              <a:rPr lang="ru-RU" sz="6600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родам ВС:</a:t>
            </a: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Общевойсковой бой;</a:t>
            </a: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Танковый бой;</a:t>
            </a: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Противовоздушный и противоракетный бой;</a:t>
            </a: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Артиллерийский бой;</a:t>
            </a: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Воздушный бой;</a:t>
            </a: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Морской бой;</a:t>
            </a: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Бой специальных подразделений и родов войск;</a:t>
            </a: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Объединенный бой ( используются усилия </a:t>
            </a:r>
          </a:p>
          <a:p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всех видов и родов войск)</a:t>
            </a:r>
          </a:p>
          <a:p>
            <a:endParaRPr lang="ru-RU" sz="32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8150" y="64705"/>
            <a:ext cx="8466298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6600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месту ведения:</a:t>
            </a:r>
          </a:p>
          <a:p>
            <a:endParaRPr lang="ru-RU" sz="66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пересеченной, открытой местности;</a:t>
            </a: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горной местности;</a:t>
            </a: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лесной местности;</a:t>
            </a: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городских условиях;</a:t>
            </a: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помещениях, зданиях;</a:t>
            </a: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море;</a:t>
            </a: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 водой;</a:t>
            </a: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воздухе;</a:t>
            </a:r>
          </a:p>
          <a:p>
            <a:pPr marL="531813" indent="-531813">
              <a:buAutoNum type="arabicPeriod"/>
            </a:pPr>
            <a:r>
              <a:rPr lang="ru-RU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условиях Арктики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endParaRPr lang="ru-RU" sz="6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Виды боевых действий и   их   характеристика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23" y="2495917"/>
            <a:ext cx="7276161" cy="4088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369</TotalTime>
  <Words>431</Words>
  <Application>Microsoft Office PowerPoint</Application>
  <PresentationFormat>Экран (4:3)</PresentationFormat>
  <Paragraphs>98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Текстура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Семья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Дима и Игорь</dc:creator>
  <cp:lastModifiedBy>Admin</cp:lastModifiedBy>
  <cp:revision>40</cp:revision>
  <dcterms:created xsi:type="dcterms:W3CDTF">2009-02-14T10:18:09Z</dcterms:created>
  <dcterms:modified xsi:type="dcterms:W3CDTF">2020-05-15T12:36:13Z</dcterms:modified>
</cp:coreProperties>
</file>