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Default Extension="svg" ContentType="image/sv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991" r:id="rId1"/>
  </p:sldMasterIdLst>
  <p:notesMasterIdLst>
    <p:notesMasterId r:id="rId19"/>
  </p:notesMasterIdLst>
  <p:sldIdLst>
    <p:sldId id="256" r:id="rId2"/>
    <p:sldId id="288" r:id="rId3"/>
    <p:sldId id="268" r:id="rId4"/>
    <p:sldId id="275" r:id="rId5"/>
    <p:sldId id="262" r:id="rId6"/>
    <p:sldId id="263" r:id="rId7"/>
    <p:sldId id="260" r:id="rId8"/>
    <p:sldId id="261" r:id="rId9"/>
    <p:sldId id="258" r:id="rId10"/>
    <p:sldId id="265" r:id="rId11"/>
    <p:sldId id="267" r:id="rId12"/>
    <p:sldId id="280" r:id="rId13"/>
    <p:sldId id="290" r:id="rId14"/>
    <p:sldId id="291" r:id="rId15"/>
    <p:sldId id="272" r:id="rId16"/>
    <p:sldId id="279" r:id="rId17"/>
    <p:sldId id="289" r:id="rId18"/>
  </p:sldIdLst>
  <p:sldSz cx="9144000" cy="5143500" type="screen16x9"/>
  <p:notesSz cx="6858000" cy="9144000"/>
  <p:embeddedFontLst>
    <p:embeddedFont>
      <p:font typeface="Calibri" pitchFamily="34" charset="0"/>
      <p:regular r:id="rId20"/>
      <p:bold r:id="rId21"/>
      <p:italic r:id="rId22"/>
      <p:boldItalic r:id="rId23"/>
    </p:embeddedFont>
    <p:embeddedFont>
      <p:font typeface="Calibri Light" pitchFamily="34" charset="0"/>
      <p:regular r:id="rId24"/>
      <p:italic r:id="rId25"/>
    </p:embeddedFont>
    <p:embeddedFont>
      <p:font typeface="Georgia" pitchFamily="18" charset="0"/>
      <p:regular r:id="rId26"/>
      <p:bold r:id="rId27"/>
      <p:italic r:id="rId28"/>
      <p:boldItalic r:id="rId29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7434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F2F5A04C-262C-4B03-9008-B7AFEFD362B0}">
  <a:tblStyle styleId="{F2F5A04C-262C-4B03-9008-B7AFEFD362B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-726" y="-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248528754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8dd725eead_6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8dd725eead_6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8dd725eead_6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8dd725eead_6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8dd725eead_2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8dd725eead_2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1485112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8dd725eead_2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8dd725eead_2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12626343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8dd725eead_2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8dd725eead_2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8dd725eead_2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8dd725eead_2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8dd725eead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8dd725eead_0_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8dd725eead_4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8dd725eead_4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8dd725eead_6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8dd725eead_6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7B2BC58-5EB6-4DDA-8934-72689E0DDE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F9EBA6FD-F796-4CAA-8649-2A7228151A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0D6697B-02E4-44F7-AD35-09BCA6AB70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10/8/2025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931DEFC-3777-4A88-9F0F-618267D7A8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B1A0FF0-C116-4C25-AE3A-F3CADEE5CE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xmlns="" val="2897017309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5A362FC-BB2E-4364-907E-F10CB90F0B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2F6AFE3C-F36C-40B3-A7F7-E91CAE7A3B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537FF9A-4686-4F0E-B451-3D5FD00ED7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10/8/2025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DD0C875-01B6-4721-95A1-FD5D698050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E34B36F-F48E-4FF0-9279-C7E93208C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xmlns="" val="3757013899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BE2B6F40-F26E-46B6-80CC-885C65E815B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F4D6F08C-9698-4394-83B5-D46259B89F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7F130D5-DB01-4CE8-AC1D-CD5C409506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10/8/2025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6EF81F6-8B6A-4ACF-AF33-5F8BDB618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5118734-9F43-4CD4-AB1E-02A16C2271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xmlns="" val="3694877062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583948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body" idx="1"/>
          </p:nvPr>
        </p:nvSpPr>
        <p:spPr>
          <a:xfrm>
            <a:off x="387900" y="1489825"/>
            <a:ext cx="39999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2"/>
          </p:nvPr>
        </p:nvSpPr>
        <p:spPr>
          <a:xfrm>
            <a:off x="4756200" y="1489825"/>
            <a:ext cx="39999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13520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24711D3-2200-476A-8662-2E04144829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0DD3CFF-0EE4-4C1A-8A15-5D0DEE0489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66EBC3B-3F4A-4292-A4FF-68C75DEAD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10/8/2025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3A2CABA-BB31-4D05-8012-C9693F9916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03A1375-ED5B-4CB1-B925-7FF361442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xmlns="" val="3456615372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7B55E60-23B4-413D-B544-47DD538B5C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756B1184-4537-41C7-9440-361E32EC27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28D0840-80C0-4C35-905B-BC50F77D32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10/8/2025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5493D78-45A8-4124-BEC6-32354782CD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67A7FC3-2408-44EB-9953-274C79FF7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xmlns="" val="3058429847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2A1AB21-FF65-48F8-8392-8836F5F27B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660CA47-2445-4198-8702-F9B160B89D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8D40020E-75DE-4669-81E1-586C9A3F97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BE10B46-42EE-44E3-A013-360FFBE0FB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10/8/2025</a:t>
            </a:fld>
            <a:endParaRPr lang="en-US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0EE2FCD-A3AB-450F-9449-2590E11EFE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39D9EB2B-31C7-462A-8BAC-AEE25999F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xmlns="" val="563271654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7725F7F-DBF7-4779-8E98-2A5A97A904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8F3F942-598C-411C-AAB1-BB6FEADEF8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C9ECD7C8-C534-4F29-820D-25A1831228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65E26073-71BC-4E61-AD1D-F0AA3D59DC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247936FA-A781-4EC4-90BC-08B0EA9732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FEB5FD27-9902-47E3-939E-82E6C78D2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10/8/2025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E7030F15-7F96-4641-8491-58E6FC91B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7FE75D62-945D-4B07-8DB4-61C89FFD9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xmlns="" val="653200556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1796973-1538-4F7D-8622-10D0EFB3DD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62AD1BBC-EBFF-41A8-8289-1296DC1FC2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10/8/2025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01197D49-2A31-411A-BBDA-F1662943E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2899D651-E757-44F3-8ED1-FCD812858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xmlns="" val="1708869905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23D34234-531B-45F7-8831-31AF6716EB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10/8/2025</a:t>
            </a:fld>
            <a:endParaRPr lang="en-US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ABE29024-7CE0-4C87-B8B9-863EFA5D4A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BA0A1C5F-E54D-410C-9F19-7F238E43C6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xmlns="" val="1700729326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0371A4B-686A-44A9-AD4D-941A0881EC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8CD2D49-C409-438D-9913-2D8835F8C0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29A593C2-0F83-4C11-BAAC-660EE76C6D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AD68475B-C387-494F-A7B7-9A7907CF45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10/8/2025</a:t>
            </a:fld>
            <a:endParaRPr lang="en-US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93C02209-D7D3-4BCC-81CC-EBC1267E5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03E76B6-7F8E-44C9-BCBE-99A2DA8F18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xmlns="" val="1759020595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04AEC7A-66DD-49AC-94AD-AEA874673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79656DC1-E787-4057-8968-6F34481208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E043B445-4903-43E5-953A-DE6DE61B72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77BB2041-FB65-4259-AE7E-FB4C42D7F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10/8/2025</a:t>
            </a:fld>
            <a:endParaRPr lang="en-US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B3C8B836-3BB8-4674-9B7D-2F9945C9D0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DCC31295-ABFC-4192-BE2D-6DD5D32A48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xmlns="" val="3679104822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54D7E69-7297-4D90-B6CD-E94E24BB0B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43BBACC-8142-4735-A623-44277D7EBD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E8EE94A-30BE-4A49-8B91-CACA2E69AD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10/8/2025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5BBE4D7-D568-4726-BE06-E8E755063F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84D2161-AEEF-4481-8A12-E54FE69B70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xmlns="" val="1392165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2" r:id="rId1"/>
    <p:sldLayoutId id="2147483993" r:id="rId2"/>
    <p:sldLayoutId id="2147483994" r:id="rId3"/>
    <p:sldLayoutId id="2147483995" r:id="rId4"/>
    <p:sldLayoutId id="2147483996" r:id="rId5"/>
    <p:sldLayoutId id="2147483997" r:id="rId6"/>
    <p:sldLayoutId id="2147483998" r:id="rId7"/>
    <p:sldLayoutId id="2147483999" r:id="rId8"/>
    <p:sldLayoutId id="2147484000" r:id="rId9"/>
    <p:sldLayoutId id="2147484001" r:id="rId10"/>
    <p:sldLayoutId id="2147484002" r:id="rId11"/>
    <p:sldLayoutId id="2147484003" r:id="rId12"/>
    <p:sldLayoutId id="2147484004" r:id="rId13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lanasa019@yandex.ru" TargetMode="Externa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lanasa019@yandex.ru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3"/>
          <p:cNvSpPr txBox="1">
            <a:spLocks noGrp="1"/>
          </p:cNvSpPr>
          <p:nvPr>
            <p:ph type="ctrTitle"/>
          </p:nvPr>
        </p:nvSpPr>
        <p:spPr>
          <a:xfrm>
            <a:off x="-1" y="442631"/>
            <a:ext cx="8217160" cy="2524504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</a:pPr>
            <a:r>
              <a:rPr lang="ru-RU" sz="3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материалов </a:t>
            </a:r>
            <a:br>
              <a:rPr lang="ru-RU" sz="3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представлению к награждению </a:t>
            </a:r>
            <a:br>
              <a:rPr lang="ru-RU" sz="3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образовательных организаций наградами </a:t>
            </a:r>
            <a:r>
              <a:rPr lang="ru-RU" sz="3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МОиН</a:t>
            </a:r>
            <a:r>
              <a:rPr lang="ru-RU" sz="3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ПК, Минпросвещения РФ</a:t>
            </a:r>
            <a:br>
              <a:rPr lang="ru-RU" sz="3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2025-2026 </a:t>
            </a:r>
            <a:r>
              <a:rPr lang="ru-RU" sz="3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уч.г</a:t>
            </a:r>
            <a:r>
              <a:rPr lang="ru-RU" sz="3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4" name="Google Shape;64;p13"/>
          <p:cNvSpPr txBox="1">
            <a:spLocks noGrp="1"/>
          </p:cNvSpPr>
          <p:nvPr>
            <p:ph type="subTitle" idx="1"/>
          </p:nvPr>
        </p:nvSpPr>
        <p:spPr>
          <a:xfrm>
            <a:off x="0" y="3903114"/>
            <a:ext cx="6120882" cy="124038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/>
            <a:r>
              <a:rPr lang="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 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сентября 2025 года</a:t>
            </a:r>
            <a:endParaRPr lang="ru" sz="1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/>
            <a:r>
              <a:rPr lang="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Шеина С</a:t>
            </a:r>
            <a:r>
              <a:rPr lang="ru-RU" sz="1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ветлана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Анатольевна, 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етодист МАУ ЦСОиРО</a:t>
            </a:r>
          </a:p>
          <a:p>
            <a:pPr marL="0" lvl="0" indent="0"/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lang="ru-RU" sz="1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эл.почта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lang="en-US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lanasa019@yandex.ru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тел. 20-12-80 (доб.705)</a:t>
            </a:r>
            <a:endParaRPr lang="ru" sz="1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75C4882E-BEAD-4D8A-B385-03B534C5D7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36850" y="143456"/>
            <a:ext cx="1685730" cy="299174"/>
          </a:xfrm>
          <a:prstGeom prst="rect">
            <a:avLst/>
          </a:prstGeom>
        </p:spPr>
      </p:pic>
      <p:pic>
        <p:nvPicPr>
          <p:cNvPr id="5" name="Picture 3" descr="D:\=Orders=\=Amado=\=PLANFIX-PROJECT=\= 45872 - Березники\Материалы\носители\Презентация\ererere.png">
            <a:extLst>
              <a:ext uri="{FF2B5EF4-FFF2-40B4-BE49-F238E27FC236}">
                <a16:creationId xmlns:a16="http://schemas.microsoft.com/office/drawing/2014/main" xmlns="" id="{CB8129CC-294A-451F-B869-B923E41B6D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18449" y="1834298"/>
            <a:ext cx="3825551" cy="330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D:\=Orders=\=Amado=\=PLANFIX-PROJECT=\= 45872 - Березники\Материалы\носители\Презентация\Group232323.png">
            <a:extLst>
              <a:ext uri="{FF2B5EF4-FFF2-40B4-BE49-F238E27FC236}">
                <a16:creationId xmlns:a16="http://schemas.microsoft.com/office/drawing/2014/main" xmlns="" id="{83A42CC2-CBF1-4178-928D-B64B6E1632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97253" y="0"/>
            <a:ext cx="837316" cy="527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8" name="Google Shape;118;p22"/>
          <p:cNvGraphicFramePr/>
          <p:nvPr>
            <p:extLst>
              <p:ext uri="{D42A27DB-BD31-4B8C-83A1-F6EECF244321}">
                <p14:modId xmlns:p14="http://schemas.microsoft.com/office/powerpoint/2010/main" xmlns="" val="2395810990"/>
              </p:ext>
            </p:extLst>
          </p:nvPr>
        </p:nvGraphicFramePr>
        <p:xfrm>
          <a:off x="49763" y="160020"/>
          <a:ext cx="9094237" cy="5120610"/>
        </p:xfrm>
        <a:graphic>
          <a:graphicData uri="http://schemas.openxmlformats.org/drawingml/2006/table">
            <a:tbl>
              <a:tblPr>
                <a:noFill/>
                <a:tableStyleId>{F2F5A04C-262C-4B03-9008-B7AFEFD362B0}</a:tableStyleId>
              </a:tblPr>
              <a:tblGrid>
                <a:gridCol w="320973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88450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26339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dirty="0">
                          <a:solidFill>
                            <a:srgbClr val="C00000"/>
                          </a:solidFill>
                          <a:latin typeface="Georgia" panose="02040502050405020303" pitchFamily="18" charset="0"/>
                          <a:ea typeface="Times New Roman"/>
                          <a:cs typeface="Times New Roman"/>
                          <a:sym typeface="Times New Roman"/>
                        </a:rPr>
                        <a:t>Ведомственный 3</a:t>
                      </a:r>
                      <a:r>
                        <a:rPr lang="ru" sz="1800" dirty="0">
                          <a:solidFill>
                            <a:srgbClr val="C00000"/>
                          </a:solidFill>
                          <a:latin typeface="Georgia" panose="02040502050405020303" pitchFamily="18" charset="0"/>
                          <a:ea typeface="Times New Roman"/>
                          <a:cs typeface="Times New Roman"/>
                          <a:sym typeface="Times New Roman"/>
                        </a:rPr>
                        <a:t>нак отличия Министерства просвещения </a:t>
                      </a:r>
                      <a:r>
                        <a:rPr lang="ru-RU" sz="1800" dirty="0">
                          <a:solidFill>
                            <a:srgbClr val="C00000"/>
                          </a:solidFill>
                          <a:latin typeface="Georgia" panose="02040502050405020303" pitchFamily="18" charset="0"/>
                          <a:ea typeface="Times New Roman"/>
                          <a:cs typeface="Times New Roman"/>
                          <a:sym typeface="Times New Roman"/>
                        </a:rPr>
                        <a:t>РФ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2400" dirty="0">
                          <a:solidFill>
                            <a:srgbClr val="C00000"/>
                          </a:solidFill>
                          <a:latin typeface="Georgia" panose="02040502050405020303" pitchFamily="18" charset="0"/>
                          <a:ea typeface="Times New Roman"/>
                          <a:cs typeface="Times New Roman"/>
                          <a:sym typeface="Times New Roman"/>
                        </a:rPr>
                        <a:t>«ОТЛИЧНИК ПРОСВЕЩЕНИЯ»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ru-RU" sz="1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ru-RU" sz="1400" b="0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!!! </a:t>
                      </a:r>
                      <a:r>
                        <a:rPr lang="ru-RU" sz="1400" b="0" u="none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Награждение возможно только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 u="none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через 3 года </a:t>
                      </a:r>
                      <a:r>
                        <a:rPr lang="ru-RU" sz="1400" b="0" u="none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после награждения ПОЧЕТНОЙ ГРАМОТОЙ РФ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ru-RU" sz="1400" b="0" u="sng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0" u="none" dirty="0">
                          <a:solidFill>
                            <a:srgbClr val="C00000"/>
                          </a:solidFill>
                          <a:latin typeface="Georgia" panose="02040502050405020303" pitchFamily="18" charset="0"/>
                        </a:rPr>
                        <a:t>!!! Если кандидат уже имеет «ПОЧЕТНОЕ ЗВАНИЕ РФ»,                   не следует подавать на ОТЛИЧНИКА ПРОСВЕЩЕНИЯ 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0" u="none" dirty="0">
                          <a:solidFill>
                            <a:srgbClr val="C00000"/>
                          </a:solidFill>
                          <a:latin typeface="Georgia" panose="02040502050405020303" pitchFamily="18" charset="0"/>
                        </a:rPr>
                        <a:t>(это равноценные награды) !!!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ru-RU" sz="1400" b="0" u="none" dirty="0">
                        <a:solidFill>
                          <a:srgbClr val="C00000"/>
                        </a:solidFill>
                        <a:latin typeface="Georgia" panose="02040502050405020303" pitchFamily="18" charset="0"/>
                      </a:endParaRPr>
                    </a:p>
                    <a:p>
                      <a:pPr marL="139700" marR="0" lvl="0" indent="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П.15. Число лиц, представляемых к награждению от ОО: 1 – на каждые 100 человек.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0" u="none" dirty="0">
                        <a:solidFill>
                          <a:srgbClr val="C00000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91425" marR="91425" marT="91425" marB="91425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300" dirty="0">
                          <a:solidFill>
                            <a:schemeClr val="dk1"/>
                          </a:solidFill>
                        </a:rPr>
                        <a:t>1</a:t>
                      </a:r>
                      <a:r>
                        <a:rPr lang="ru" dirty="0">
                          <a:solidFill>
                            <a:schemeClr val="dk1"/>
                          </a:solidFill>
                        </a:rPr>
                        <a:t>. </a:t>
                      </a:r>
                      <a:r>
                        <a:rPr lang="ru" sz="1500" b="0" dirty="0">
                          <a:solidFill>
                            <a:schemeClr val="dk1"/>
                          </a:solidFill>
                          <a:latin typeface="Georgia" panose="02040502050405020303" pitchFamily="18" charset="0"/>
                        </a:rPr>
                        <a:t>Стаж работы </a:t>
                      </a:r>
                      <a:r>
                        <a:rPr lang="ru" sz="1500" b="0" u="sng" dirty="0">
                          <a:solidFill>
                            <a:schemeClr val="dk1"/>
                          </a:solidFill>
                          <a:latin typeface="Georgia" panose="02040502050405020303" pitchFamily="18" charset="0"/>
                        </a:rPr>
                        <a:t>в сфере образования не менее 15 лет</a:t>
                      </a:r>
                      <a:r>
                        <a:rPr lang="ru" sz="1500" b="0" dirty="0">
                          <a:solidFill>
                            <a:schemeClr val="dk1"/>
                          </a:solidFill>
                          <a:latin typeface="Georgia" panose="02040502050405020303" pitchFamily="18" charset="0"/>
                        </a:rPr>
                        <a:t>, </a:t>
                      </a:r>
                      <a:r>
                        <a:rPr lang="ru" sz="1500" b="0" u="sng" dirty="0">
                          <a:solidFill>
                            <a:schemeClr val="dk1"/>
                          </a:solidFill>
                          <a:latin typeface="Georgia" panose="02040502050405020303" pitchFamily="18" charset="0"/>
                        </a:rPr>
                        <a:t>и не менее 3 лет в организации</a:t>
                      </a:r>
                      <a:r>
                        <a:rPr lang="ru" sz="1500" b="0" dirty="0">
                          <a:solidFill>
                            <a:schemeClr val="dk1"/>
                          </a:solidFill>
                          <a:latin typeface="Georgia" panose="02040502050405020303" pitchFamily="18" charset="0"/>
                        </a:rPr>
                        <a:t>, представляющей ходатайство о награждении.</a:t>
                      </a:r>
                      <a:endParaRPr sz="1500" b="0" dirty="0">
                        <a:solidFill>
                          <a:schemeClr val="dk1"/>
                        </a:solidFill>
                        <a:latin typeface="Georgia" panose="02040502050405020303" pitchFamily="18" charset="0"/>
                      </a:endParaRPr>
                    </a:p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500" b="0" dirty="0">
                          <a:solidFill>
                            <a:schemeClr val="dk1"/>
                          </a:solidFill>
                          <a:latin typeface="Georgia" panose="02040502050405020303" pitchFamily="18" charset="0"/>
                        </a:rPr>
                        <a:t>2. </a:t>
                      </a:r>
                      <a:r>
                        <a:rPr lang="ru" sz="1500" b="0" u="sng" dirty="0">
                          <a:solidFill>
                            <a:schemeClr val="dk1"/>
                          </a:solidFill>
                          <a:latin typeface="Georgia" panose="02040502050405020303" pitchFamily="18" charset="0"/>
                        </a:rPr>
                        <a:t>Ведомственная (РФ) или иная награда</a:t>
                      </a:r>
                      <a:r>
                        <a:rPr lang="ru" sz="1500" b="0" dirty="0">
                          <a:solidFill>
                            <a:schemeClr val="dk1"/>
                          </a:solidFill>
                          <a:latin typeface="Georgia" panose="02040502050405020303" pitchFamily="18" charset="0"/>
                        </a:rPr>
                        <a:t> за заслуги в труде и продолжительную работу в сфере образования.</a:t>
                      </a:r>
                      <a:endParaRPr sz="1500" b="0" dirty="0">
                        <a:solidFill>
                          <a:schemeClr val="dk1"/>
                        </a:solidFill>
                        <a:latin typeface="Georgia" panose="02040502050405020303" pitchFamily="18" charset="0"/>
                      </a:endParaRPr>
                    </a:p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500" b="0" dirty="0">
                          <a:solidFill>
                            <a:schemeClr val="dk1"/>
                          </a:solidFill>
                          <a:latin typeface="Georgia" panose="02040502050405020303" pitchFamily="18" charset="0"/>
                        </a:rPr>
                        <a:t>3. </a:t>
                      </a:r>
                      <a:r>
                        <a:rPr lang="ru" sz="1500" b="0" u="sng" dirty="0">
                          <a:solidFill>
                            <a:schemeClr val="dk1"/>
                          </a:solidFill>
                          <a:latin typeface="Georgia" panose="02040502050405020303" pitchFamily="18" charset="0"/>
                        </a:rPr>
                        <a:t>Профессиональные заслуги в сфере образования </a:t>
                      </a:r>
                      <a:r>
                        <a:rPr lang="ru" sz="1500" b="0" dirty="0">
                          <a:solidFill>
                            <a:schemeClr val="dk1"/>
                          </a:solidFill>
                          <a:latin typeface="Georgia" panose="02040502050405020303" pitchFamily="18" charset="0"/>
                        </a:rPr>
                        <a:t>– </a:t>
                      </a:r>
                    </a:p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500" b="0" u="sng" dirty="0">
                          <a:solidFill>
                            <a:schemeClr val="dk1"/>
                          </a:solidFill>
                          <a:latin typeface="Georgia" panose="02040502050405020303" pitchFamily="18" charset="0"/>
                        </a:rPr>
                        <a:t>победы во всероссийских, региональных и муниципальных конкурсах профессионального мастерства</a:t>
                      </a:r>
                    </a:p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500" b="0" dirty="0">
                          <a:solidFill>
                            <a:schemeClr val="dk1"/>
                          </a:solidFill>
                          <a:latin typeface="Georgia" panose="02040502050405020303" pitchFamily="18" charset="0"/>
                        </a:rPr>
                        <a:t>(УКАЗЫВАТЬ </a:t>
                      </a:r>
                      <a:r>
                        <a:rPr lang="ru" sz="1500" b="1" dirty="0">
                          <a:solidFill>
                            <a:schemeClr val="dk1"/>
                          </a:solidFill>
                          <a:latin typeface="Georgia" panose="02040502050405020303" pitchFamily="18" charset="0"/>
                        </a:rPr>
                        <a:t>ЗА ПОСЛЕДНИЕ 3 ГОДА</a:t>
                      </a:r>
                      <a:r>
                        <a:rPr lang="ru" sz="1500" b="0" dirty="0">
                          <a:solidFill>
                            <a:schemeClr val="dk1"/>
                          </a:solidFill>
                          <a:latin typeface="Georgia" panose="02040502050405020303" pitchFamily="18" charset="0"/>
                        </a:rPr>
                        <a:t>).</a:t>
                      </a:r>
                      <a:endParaRPr sz="1500" b="0" dirty="0">
                        <a:solidFill>
                          <a:schemeClr val="dk1"/>
                        </a:solidFill>
                        <a:latin typeface="Georgia" panose="02040502050405020303" pitchFamily="18" charset="0"/>
                      </a:endParaRPr>
                    </a:p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500" dirty="0">
                          <a:solidFill>
                            <a:schemeClr val="dk1"/>
                          </a:solidFill>
                          <a:latin typeface="Georgia" panose="02040502050405020303" pitchFamily="18" charset="0"/>
                        </a:rPr>
                        <a:t>4. Отсутствие не снятой или не погашенной судимости </a:t>
                      </a:r>
                      <a:r>
                        <a:rPr lang="ru-RU" sz="1500" dirty="0">
                          <a:solidFill>
                            <a:schemeClr val="dk1"/>
                          </a:solidFill>
                          <a:latin typeface="Georgia" panose="02040502050405020303" pitchFamily="18" charset="0"/>
                        </a:rPr>
                        <a:t>(гарантируется руководителем ОО</a:t>
                      </a:r>
                      <a:r>
                        <a:rPr lang="ru-RU" sz="1500" baseline="0" dirty="0">
                          <a:solidFill>
                            <a:schemeClr val="dk1"/>
                          </a:solidFill>
                          <a:latin typeface="Georgia" panose="02040502050405020303" pitchFamily="18" charset="0"/>
                        </a:rPr>
                        <a:t> при выдвижении кандидатуры)</a:t>
                      </a:r>
                      <a:r>
                        <a:rPr lang="ru-RU" sz="1500" dirty="0">
                          <a:solidFill>
                            <a:schemeClr val="dk1"/>
                          </a:solidFill>
                          <a:latin typeface="Georgia" panose="02040502050405020303" pitchFamily="18" charset="0"/>
                        </a:rPr>
                        <a:t>.</a:t>
                      </a:r>
                    </a:p>
                    <a:p>
                      <a:pPr marL="0" lvl="0" indent="0" algn="just" rtl="0"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500" dirty="0">
                          <a:solidFill>
                            <a:schemeClr val="dk1"/>
                          </a:solidFill>
                          <a:latin typeface="Georgia" panose="02040502050405020303" pitchFamily="18" charset="0"/>
                          <a:ea typeface="Times New Roman"/>
                          <a:cs typeface="Times New Roman"/>
                          <a:sym typeface="Times New Roman"/>
                        </a:rPr>
                        <a:t>5. Отсутствие неснятого дисциплинарного взыскания</a:t>
                      </a:r>
                      <a:r>
                        <a:rPr lang="ru-RU" sz="1500" dirty="0">
                          <a:solidFill>
                            <a:schemeClr val="dk1"/>
                          </a:solidFill>
                          <a:latin typeface="Georgia" panose="02040502050405020303" pitchFamily="18" charset="0"/>
                          <a:ea typeface="Times New Roman"/>
                          <a:cs typeface="Times New Roman"/>
                          <a:sym typeface="Times New Roman"/>
                        </a:rPr>
                        <a:t> (гарантируется руководителем ОО при выдвижении кандидатуры).</a:t>
                      </a:r>
                      <a:endParaRPr sz="1500" dirty="0">
                        <a:solidFill>
                          <a:schemeClr val="dk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4"/>
          <p:cNvSpPr txBox="1">
            <a:spLocks noGrp="1"/>
          </p:cNvSpPr>
          <p:nvPr>
            <p:ph type="body" idx="4294967295"/>
          </p:nvPr>
        </p:nvSpPr>
        <p:spPr>
          <a:xfrm>
            <a:off x="0" y="0"/>
            <a:ext cx="7539135" cy="514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spcBef>
                <a:spcPts val="0"/>
              </a:spcBef>
              <a:buNone/>
            </a:pP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ОТЛИЧНИК ПРОСВЕЩЕНИЯ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0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lvl="0" indent="0" algn="ctr">
              <a:spcBef>
                <a:spcPts val="0"/>
              </a:spcBef>
              <a:buNone/>
            </a:pPr>
            <a:r>
              <a:rPr lang="ru-RU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пакет документов:</a:t>
            </a:r>
          </a:p>
          <a:p>
            <a:pPr marL="85725" lvl="0" indent="0" rtl="0">
              <a:buNone/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ХОДАТАЙСТВО о награждении ОО</a:t>
            </a:r>
          </a:p>
          <a:p>
            <a:pPr marL="85725" lvl="0" indent="0">
              <a:buNone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ПРЕДСТАВЛЕНИЕ (А3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СТРОГО по форме предоставляется в формате ВОРД </a:t>
            </a:r>
          </a:p>
          <a:p>
            <a:pPr marL="85725" lvl="0" indent="0">
              <a:buNone/>
            </a:pPr>
            <a:r>
              <a:rPr lang="ru-RU" sz="16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проверку – Шеиной С.А.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pPr marL="85725" lvl="0" indent="0" rtl="0">
              <a:buNone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КОПИЯ НАГРАДЫ РФ (заверенная руководителем ОО) + копия в ПДФ</a:t>
            </a:r>
          </a:p>
          <a:p>
            <a:pPr marL="85725" lvl="0" indent="0">
              <a:buNone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ВЫПИСКА ИЗ ПРОТОКОЛА педагогического совета/ общего собрания </a:t>
            </a:r>
          </a:p>
          <a:p>
            <a:pPr marL="85725" lvl="0" indent="0">
              <a:buNone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копия в ПДФ</a:t>
            </a:r>
          </a:p>
          <a:p>
            <a:pPr marL="85725" lvl="0" indent="0" rtl="0">
              <a:buNone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КОПИЯ ПАСПОРТА 2-3 стр.(заверены) </a:t>
            </a:r>
          </a:p>
          <a:p>
            <a:pPr marL="85725" lvl="0" indent="0">
              <a:buNone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КОПИЯ УСТАВА ШКОЛЫ(1-3 стр. заверены) + копия в ПДФ</a:t>
            </a:r>
          </a:p>
          <a:p>
            <a:pPr marL="85725" lvl="0" indent="0">
              <a:buNone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СОГЛАСИЕ НА ОБРАБОТКУ персональных данных + копия в ПДФ</a:t>
            </a:r>
          </a:p>
          <a:p>
            <a:pPr marL="85725" lvl="0" indent="0">
              <a:buNone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СОГЛАСИЕ НА ПРОВЕДЕНИЕ проверочных мероприятий + копия в ПДФ</a:t>
            </a:r>
          </a:p>
          <a:p>
            <a:pPr marL="0" lvl="0" indent="0" algn="ctr" rtl="0">
              <a:spcBef>
                <a:spcPts val="0"/>
              </a:spcBef>
              <a:buNone/>
            </a:pPr>
            <a:endParaRPr lang="ru-RU" sz="1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 rtl="0">
              <a:spcBef>
                <a:spcPts val="0"/>
              </a:spcBef>
              <a:buNone/>
            </a:pPr>
            <a:r>
              <a:rPr lang="ru-RU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!!! </a:t>
            </a:r>
            <a:r>
              <a:rPr lang="ru-RU" sz="1400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Повторное представление при отрицательном решении возможно не ранее, </a:t>
            </a:r>
          </a:p>
          <a:p>
            <a:pPr marL="0" lvl="0" indent="0" algn="ctr" rtl="0">
              <a:spcBef>
                <a:spcPts val="0"/>
              </a:spcBef>
              <a:buNone/>
            </a:pPr>
            <a:r>
              <a:rPr lang="ru-RU" sz="1400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чем через 1 год со дня принятия решения</a:t>
            </a:r>
            <a:r>
              <a:rPr lang="ru-RU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0" indent="0" algn="ctr" rtl="0">
              <a:buNone/>
            </a:pPr>
            <a:endParaRPr lang="ru-RU" dirty="0"/>
          </a:p>
          <a:p>
            <a:pPr marL="0" lvl="0" indent="0" algn="ctr" rtl="0">
              <a:buNone/>
            </a:pPr>
            <a:endParaRPr lang="ru-RU" dirty="0"/>
          </a:p>
          <a:p>
            <a:pPr marL="0" lvl="0" indent="0" algn="l" rtl="0">
              <a:spcBef>
                <a:spcPts val="1200"/>
              </a:spcBef>
              <a:spcAft>
                <a:spcPts val="1600"/>
              </a:spcAft>
              <a:buNone/>
            </a:pPr>
            <a:endParaRPr lang="ru-RU" dirty="0"/>
          </a:p>
          <a:p>
            <a:pPr marL="0" lvl="0" indent="0" algn="l" rtl="0">
              <a:spcBef>
                <a:spcPts val="1200"/>
              </a:spcBef>
              <a:spcAft>
                <a:spcPts val="160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F00DB1D-507A-4929-A7F1-37529E38B1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03462"/>
            <a:ext cx="9143999" cy="406611"/>
          </a:xfrm>
        </p:spPr>
        <p:txBody>
          <a:bodyPr/>
          <a:lstStyle/>
          <a:p>
            <a:pPr algn="ctr"/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ДОКУМЕНТАМ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9642490-E02C-4AB4-AE66-B70F47BF38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435429"/>
            <a:ext cx="9143999" cy="4133295"/>
          </a:xfrm>
        </p:spPr>
        <p:txBody>
          <a:bodyPr/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ХАРАКТЕРИСТИКЕ (ПРЕДСТАВЛЕНИИ) – указываем ТОЛЬКО КОНКРЕТНЫЕ ЗАСЛУГИ, </a:t>
            </a:r>
          </a:p>
          <a:p>
            <a:pPr marL="114300" indent="0">
              <a:buNone/>
            </a:pPr>
            <a:r>
              <a:rPr 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писать общие фразы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экономим время, пишем только по существу! </a:t>
            </a:r>
          </a:p>
          <a:p>
            <a:pPr marL="114300" indent="0">
              <a:buNone/>
            </a:pP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Предполагаем, что коллектив выдвигает заслуженного и уважаемого человека!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УКАЗЫВАЕМ ЗАСЛУГИ награждаемого ТОЛЬКО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последние 3 года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</a:p>
          <a:p>
            <a:pPr marL="11430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нужно писать о «просроченных» достижениях, тем более, если человек уже получил награду в предыдущий период.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СОБЛЮДАЕМ СРОКИ! Ведется реестр награжденных - получите ОТКАЗ, если с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114300" indent="0"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награждения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(не с момента подачи материалов) </a:t>
            </a:r>
            <a:r>
              <a:rPr 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прошло менее 3-х лет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</a:p>
          <a:p>
            <a:pPr marL="114300" indent="0">
              <a:buNone/>
            </a:pP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Рекомендация: представьте к награде другую кандидатуру, чтоб не терять квоту от 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УКАЗЫВАЕМ </a:t>
            </a:r>
            <a:r>
              <a:rPr 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ЗАНИМАЕМУЮ ДОЛЖНОСТЬ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за какую деятельность выдвигаете?</a:t>
            </a:r>
          </a:p>
          <a:p>
            <a:pPr marL="11430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Например, указываем: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«учитель труда»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не просто «учитель», не нужно указывать другие занимаемые должности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ЗА БОЛЬШОЙ ТРУДОВОЙ СТАЖ, </a:t>
            </a:r>
            <a:r>
              <a:rPr 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 ДОСТИЖЕНИЙ - НАГРАЖДЕНИЕ НЕ  </a:t>
            </a:r>
          </a:p>
          <a:p>
            <a:pPr marL="114300" indent="0">
              <a:buNone/>
            </a:pPr>
            <a:r>
              <a:rPr 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ПОЛАГАЕТСЯ!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ОБЯЗАТЕЛЬНО ПРИКЛАДЫВАЕМ КОПИИ НАГРАД: Почетная грамота, </a:t>
            </a:r>
          </a:p>
          <a:p>
            <a:pPr marL="11430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Благодарственное письмо, Удостоверение о награждении </a:t>
            </a:r>
            <a:r>
              <a:rPr 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(заверенные печатью и подписью руководителя) </a:t>
            </a:r>
          </a:p>
          <a:p>
            <a:pPr marL="114300" indent="0">
              <a:buNone/>
            </a:pPr>
            <a:endParaRPr lang="ru-RU" sz="14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0">
              <a:buNone/>
            </a:pPr>
            <a:r>
              <a:rPr lang="ru-RU" sz="14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ВНИМАНИЕ! 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Благодарность министра образования за подготовку победителя краевой Олимпиады - </a:t>
            </a:r>
            <a:r>
              <a:rPr lang="ru-RU" sz="14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</a:t>
            </a:r>
          </a:p>
          <a:p>
            <a:pPr marL="114300" indent="0">
              <a:buNone/>
            </a:pPr>
            <a:r>
              <a:rPr lang="ru-RU" sz="14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НАГРАДА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заслуга учителя! (ее указываем в Характеристике/ Представлении)</a:t>
            </a:r>
          </a:p>
        </p:txBody>
      </p:sp>
    </p:spTree>
    <p:extLst>
      <p:ext uri="{BB962C8B-B14F-4D97-AF65-F5344CB8AC3E}">
        <p14:creationId xmlns:p14="http://schemas.microsoft.com/office/powerpoint/2010/main" xmlns="" val="5661416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8CA39119-9A42-459A-8A4B-2890000CCF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628787117"/>
              </p:ext>
            </p:extLst>
          </p:nvPr>
        </p:nvGraphicFramePr>
        <p:xfrm>
          <a:off x="901959" y="0"/>
          <a:ext cx="7340082" cy="5179646"/>
        </p:xfrm>
        <a:graphic>
          <a:graphicData uri="http://schemas.openxmlformats.org/drawingml/2006/table">
            <a:tbl>
              <a:tblPr firstRow="1" firstCol="1" bandRow="1"/>
              <a:tblGrid>
                <a:gridCol w="2044262">
                  <a:extLst>
                    <a:ext uri="{9D8B030D-6E8A-4147-A177-3AD203B41FA5}">
                      <a16:colId xmlns:a16="http://schemas.microsoft.com/office/drawing/2014/main" xmlns="" val="2431901377"/>
                    </a:ext>
                  </a:extLst>
                </a:gridCol>
                <a:gridCol w="1393430">
                  <a:extLst>
                    <a:ext uri="{9D8B030D-6E8A-4147-A177-3AD203B41FA5}">
                      <a16:colId xmlns:a16="http://schemas.microsoft.com/office/drawing/2014/main" xmlns="" val="4025180219"/>
                    </a:ext>
                  </a:extLst>
                </a:gridCol>
                <a:gridCol w="1951195">
                  <a:extLst>
                    <a:ext uri="{9D8B030D-6E8A-4147-A177-3AD203B41FA5}">
                      <a16:colId xmlns:a16="http://schemas.microsoft.com/office/drawing/2014/main" xmlns="" val="3774200675"/>
                    </a:ext>
                  </a:extLst>
                </a:gridCol>
                <a:gridCol w="1951195">
                  <a:extLst>
                    <a:ext uri="{9D8B030D-6E8A-4147-A177-3AD203B41FA5}">
                      <a16:colId xmlns:a16="http://schemas.microsoft.com/office/drawing/2014/main" xmlns="" val="3709713186"/>
                    </a:ext>
                  </a:extLst>
                </a:gridCol>
              </a:tblGrid>
              <a:tr h="235925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9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награды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22" marR="241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Требования</a:t>
                      </a:r>
                      <a:endParaRPr lang="ru-RU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22" marR="241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93487832"/>
                  </a:ext>
                </a:extLst>
              </a:tr>
              <a:tr h="41588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Общий стаж педагогической деятельности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22" marR="241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Стаж в организации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22" marR="241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Необходимые награды Минпросвещения России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22" marR="241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755033882"/>
                  </a:ext>
                </a:extLst>
              </a:tr>
              <a:tr h="27496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i="1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Почетная грамота Минпросвещения РФ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22" marR="241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года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22" marR="241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года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22" marR="241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 обязательно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22" marR="241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426468370"/>
                  </a:ext>
                </a:extLst>
              </a:tr>
              <a:tr h="4799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i="1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нагрудный знак «Молодость и профессионализм» (возраст кандидата до 35 лет)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22" marR="241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года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22" marR="241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года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22" marR="241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 обязательно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22" marR="241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079645477"/>
                  </a:ext>
                </a:extLst>
              </a:tr>
              <a:tr h="4799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i="1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нагрудный знак «За верность профессии»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22" marR="241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35 лет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22" marR="241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года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22" marR="241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Почетная грамота или  почетное звание или нагрудный знак, кроме </a:t>
                      </a:r>
                      <a:r>
                        <a:rPr lang="ru-RU" sz="9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стажистов</a:t>
                      </a:r>
                      <a:r>
                        <a:rPr lang="ru-RU" sz="9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свыше 40 лет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22" marR="241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982910343"/>
                  </a:ext>
                </a:extLst>
              </a:tr>
              <a:tr h="4799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i="1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нагрудный знак «Почетный наставник»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22" marR="241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 лет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22" marR="241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года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22" marR="241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Почетная грамота или  почетное звание или нагрудный знак, кроме </a:t>
                      </a:r>
                      <a:r>
                        <a:rPr lang="ru-RU" sz="9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стажистов</a:t>
                      </a:r>
                      <a:r>
                        <a:rPr lang="ru-RU" sz="9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свыше 40 лет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22" marR="241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447743628"/>
                  </a:ext>
                </a:extLst>
              </a:tr>
              <a:tr h="4799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i="1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почетное звание «Почетный работник сферы воспитания детей и молодежи Российской Федерации»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22" marR="241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 лет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22" marR="241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года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22" marR="241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Почетная грамота, кроме </a:t>
                      </a:r>
                      <a:r>
                        <a:rPr lang="ru-RU" sz="9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стажистов</a:t>
                      </a:r>
                      <a:r>
                        <a:rPr lang="ru-RU" sz="9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свыше 20 лет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22" marR="241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995571655"/>
                  </a:ext>
                </a:extLst>
              </a:tr>
              <a:tr h="41588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i="1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почетное звание «Почетный работник сферы образования Российской Федерации»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22" marR="241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 лет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22" marR="241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года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22" marR="241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Почетная грамота, кроме </a:t>
                      </a:r>
                      <a:r>
                        <a:rPr lang="ru-RU" sz="9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стажистов</a:t>
                      </a:r>
                      <a:r>
                        <a:rPr lang="ru-RU" sz="9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свыше 20 лет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22" marR="241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80384558"/>
                  </a:ext>
                </a:extLst>
              </a:tr>
              <a:tr h="394032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900" i="1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медаль Л.С. Выготского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22" marR="241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 лет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22" marR="241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 лет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22" marR="241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почетное звание или нагрудный знак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22" marR="241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96704823"/>
                  </a:ext>
                </a:extLst>
              </a:tr>
              <a:tr h="394032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900" i="1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медаль К.Д. Ушинского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22" marR="241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 лет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22" marR="241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 лет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22" marR="241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почетное звание или нагрудный знак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22" marR="241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483955164"/>
                  </a:ext>
                </a:extLst>
              </a:tr>
              <a:tr h="1061688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900" i="1">
                          <a:solidFill>
                            <a:srgbClr val="000000"/>
                          </a:solidFill>
                          <a:effectLst/>
                          <a:highlight>
                            <a:srgbClr val="00FFFF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Ведомственный знак отличия Министерства просвещения Российской Федерации «Отличник просвещения»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22" marR="241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 лет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22" marR="241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года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22" marR="241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ведомственная награда Минпросвещения России или иного органа, ранее осуществлявшего функции и полномочия, в установленной сфере деятельности, полученная после 1 июля 2016 года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22" marR="241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7093999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5812454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xmlns="" id="{60DDCF8B-1012-4C85-8C0D-80452722EE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070532970"/>
              </p:ext>
            </p:extLst>
          </p:nvPr>
        </p:nvGraphicFramePr>
        <p:xfrm>
          <a:off x="1194319" y="1362242"/>
          <a:ext cx="7209452" cy="3275989"/>
        </p:xfrm>
        <a:graphic>
          <a:graphicData uri="http://schemas.openxmlformats.org/drawingml/2006/table">
            <a:tbl>
              <a:tblPr firstRow="1" firstCol="1" bandRow="1">
                <a:tableStyleId>{F2F5A04C-262C-4B03-9008-B7AFEFD362B0}</a:tableStyleId>
              </a:tblPr>
              <a:tblGrid>
                <a:gridCol w="1711816">
                  <a:extLst>
                    <a:ext uri="{9D8B030D-6E8A-4147-A177-3AD203B41FA5}">
                      <a16:colId xmlns:a16="http://schemas.microsoft.com/office/drawing/2014/main" xmlns="" val="1158746574"/>
                    </a:ext>
                  </a:extLst>
                </a:gridCol>
                <a:gridCol w="1170440">
                  <a:extLst>
                    <a:ext uri="{9D8B030D-6E8A-4147-A177-3AD203B41FA5}">
                      <a16:colId xmlns:a16="http://schemas.microsoft.com/office/drawing/2014/main" xmlns="" val="3130844287"/>
                    </a:ext>
                  </a:extLst>
                </a:gridCol>
                <a:gridCol w="2163598">
                  <a:extLst>
                    <a:ext uri="{9D8B030D-6E8A-4147-A177-3AD203B41FA5}">
                      <a16:colId xmlns:a16="http://schemas.microsoft.com/office/drawing/2014/main" xmlns="" val="3600695388"/>
                    </a:ext>
                  </a:extLst>
                </a:gridCol>
                <a:gridCol w="2163598">
                  <a:extLst>
                    <a:ext uri="{9D8B030D-6E8A-4147-A177-3AD203B41FA5}">
                      <a16:colId xmlns:a16="http://schemas.microsoft.com/office/drawing/2014/main" xmlns="" val="3005856489"/>
                    </a:ext>
                  </a:extLst>
                </a:gridCol>
              </a:tblGrid>
              <a:tr h="434133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Наименование награды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15" marR="625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15" marR="62515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Требования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15" marR="62515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75298171"/>
                  </a:ext>
                </a:extLst>
              </a:tr>
              <a:tr h="10616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Общий стаж педагогической деятельности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15" marR="625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Стаж в организации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15" marR="625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Необходимые награды 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15" marR="62515" marT="0" marB="0" anchor="ctr"/>
                </a:tc>
                <a:extLst>
                  <a:ext uri="{0D108BD9-81ED-4DB2-BD59-A6C34878D82A}">
                    <a16:rowId xmlns:a16="http://schemas.microsoft.com/office/drawing/2014/main" xmlns="" val="1943736051"/>
                  </a:ext>
                </a:extLst>
              </a:tr>
              <a:tr h="8832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highlight>
                            <a:srgbClr val="00FF00"/>
                          </a:highlight>
                        </a:rPr>
                        <a:t>Почетная грамота Министерства образования и науки Пермского края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15" marR="625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5 лет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15" marR="625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 года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15" marR="62515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Муниципальная награда, выданная не ранее чем за 3 года до планируемого награждения при наличии новых заслуг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15" marR="62515" marT="0" marB="0" anchor="ctr"/>
                </a:tc>
                <a:extLst>
                  <a:ext uri="{0D108BD9-81ED-4DB2-BD59-A6C34878D82A}">
                    <a16:rowId xmlns:a16="http://schemas.microsoft.com/office/drawing/2014/main" xmlns="" val="3372557669"/>
                  </a:ext>
                </a:extLst>
              </a:tr>
              <a:tr h="8832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highlight>
                            <a:srgbClr val="00FF00"/>
                          </a:highlight>
                        </a:rPr>
                        <a:t>Благодарственное письмо министра образования и науки Пермского края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15" marR="625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 года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15" marR="625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 года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15" marR="62515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Не обязательно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15" marR="62515" marT="0" marB="0" anchor="ctr"/>
                </a:tc>
                <a:extLst>
                  <a:ext uri="{0D108BD9-81ED-4DB2-BD59-A6C34878D82A}">
                    <a16:rowId xmlns:a16="http://schemas.microsoft.com/office/drawing/2014/main" xmlns="" val="2314507139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xmlns="" id="{C8E64DA4-7D04-422F-8842-FA2472414D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5950" y="674786"/>
            <a:ext cx="5109412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1" u="none" strike="noStrike" cap="none" normalizeH="0" baseline="0" dirty="0">
                <a:ln>
                  <a:noFill/>
                </a:ln>
                <a:solidFill>
                  <a:srgbClr val="007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Награды Министерства образования и науки Пермского края</a:t>
            </a:r>
            <a:endParaRPr kumimoji="0" lang="ru-RU" altLang="ru-RU" sz="600" b="0" i="0" u="none" strike="noStrike" cap="none" normalizeH="0" baseline="0" dirty="0">
              <a:ln>
                <a:noFill/>
              </a:ln>
              <a:solidFill>
                <a:srgbClr val="007434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015478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9"/>
          <p:cNvSpPr txBox="1">
            <a:spLocks noGrp="1"/>
          </p:cNvSpPr>
          <p:nvPr>
            <p:ph type="title"/>
          </p:nvPr>
        </p:nvSpPr>
        <p:spPr>
          <a:xfrm>
            <a:off x="387900" y="149291"/>
            <a:ext cx="8368200" cy="46653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None/>
            </a:pPr>
            <a:r>
              <a:rPr lang="ru-RU" sz="2400" b="1" dirty="0">
                <a:solidFill>
                  <a:srgbClr val="C00000"/>
                </a:solidFill>
                <a:latin typeface="Georgia" panose="02040502050405020303" pitchFamily="18" charset="0"/>
                <a:cs typeface="Arial"/>
                <a:sym typeface="Arial"/>
              </a:rPr>
              <a:t>ПРИЧИНЫ ОТКАЗА (опыт 2024-2025):</a:t>
            </a:r>
            <a:endParaRPr sz="2400" dirty="0">
              <a:solidFill>
                <a:srgbClr val="C00000"/>
              </a:solidFill>
              <a:latin typeface="Georgia" panose="02040502050405020303" pitchFamily="18" charset="0"/>
            </a:endParaRPr>
          </a:p>
        </p:txBody>
      </p:sp>
      <p:sp>
        <p:nvSpPr>
          <p:cNvPr id="158" name="Google Shape;158;p29"/>
          <p:cNvSpPr txBox="1">
            <a:spLocks noGrp="1"/>
          </p:cNvSpPr>
          <p:nvPr>
            <p:ph type="body" idx="1"/>
          </p:nvPr>
        </p:nvSpPr>
        <p:spPr>
          <a:xfrm>
            <a:off x="169238" y="566057"/>
            <a:ext cx="8805524" cy="419175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lvl="0" indent="-285750" rtl="0">
              <a:spcBef>
                <a:spcPts val="12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НЕСВОЕВРЕМЕННОСТЬ ПОДАЧИ МАТЕРИАЛОВ</a:t>
            </a:r>
          </a:p>
          <a:p>
            <a:pPr marL="0" indent="0">
              <a:buNone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-не прошло 3 года с предыдущего награждения (в ПК ведется РЕЕСТР, проверяется сайт </a:t>
            </a:r>
            <a:r>
              <a:rPr lang="ru-RU" sz="1400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учреждения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)</a:t>
            </a:r>
          </a:p>
          <a:p>
            <a:pPr marL="0" indent="0">
              <a:buNone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-пропустили «ступеньку» награждения (подаем сразу на РФ, если у человека НЕТ НАГРАДЫ ПК)</a:t>
            </a:r>
          </a:p>
          <a:p>
            <a:pPr marL="0" indent="0">
              <a:buNone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-не указываем полученную награду ПК (ведется РЕЕСТР, проверяется сайт учреждения)</a:t>
            </a:r>
          </a:p>
          <a:p>
            <a:pPr marL="285750" lvl="0" indent="-28575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нет ЗНАЧИМЫХ достижений, а просто большой стаж (предлагают сменить награду)</a:t>
            </a:r>
          </a:p>
          <a:p>
            <a:pPr marL="285750" lvl="0" indent="-28575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прикладываем НЕ НАГРАДУ за ДОСТИЖЕНИЯ (например: Благодарность министра образования и науки ПК за подготовку победителя Олимпиады)</a:t>
            </a:r>
          </a:p>
          <a:p>
            <a:pPr marL="285750" lvl="0" indent="-28575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НАГРАДА ДУБЛИРУЕТСЯ (кандидат награжден ПГ РФ – подают на ту же награду)</a:t>
            </a:r>
          </a:p>
          <a:p>
            <a:pPr marL="0" lvl="0" indent="0">
              <a:buNone/>
            </a:pPr>
            <a:endParaRPr lang="ru-RU" sz="2000" b="1" dirty="0">
              <a:solidFill>
                <a:srgbClr val="C00000"/>
              </a:solidFill>
              <a:latin typeface="Georgia" panose="02040502050405020303" pitchFamily="18" charset="0"/>
              <a:cs typeface="Arial"/>
              <a:sym typeface="Arial"/>
            </a:endParaRPr>
          </a:p>
          <a:p>
            <a:pPr marL="0" lvl="0" indent="0">
              <a:buNone/>
            </a:pPr>
            <a:r>
              <a:rPr lang="ru-RU" sz="2000" dirty="0">
                <a:solidFill>
                  <a:srgbClr val="0070C0"/>
                </a:solidFill>
                <a:latin typeface="Georgia" panose="02040502050405020303" pitchFamily="18" charset="0"/>
                <a:cs typeface="Arial"/>
                <a:sym typeface="Arial"/>
              </a:rPr>
              <a:t>РЕКОМЕНДАЦИИ: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chemeClr val="tx1"/>
                </a:solidFill>
                <a:latin typeface="Georgia" panose="02040502050405020303" pitchFamily="18" charset="0"/>
                <a:ea typeface="Arial"/>
                <a:cs typeface="Arial"/>
                <a:sym typeface="Arial"/>
              </a:rPr>
              <a:t>В учреждении вести реестр награжденных 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chemeClr val="tx1"/>
                </a:solidFill>
                <a:latin typeface="Georgia" panose="02040502050405020303" pitchFamily="18" charset="0"/>
                <a:ea typeface="Arial"/>
                <a:cs typeface="Arial"/>
                <a:sym typeface="Arial"/>
              </a:rPr>
              <a:t>Соблюдать «СТУПЕНЬКИ» по награждению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chemeClr val="tx1"/>
                </a:solidFill>
                <a:latin typeface="Georgia" panose="02040502050405020303" pitchFamily="18" charset="0"/>
                <a:ea typeface="Arial"/>
                <a:cs typeface="Arial"/>
                <a:sym typeface="Arial"/>
              </a:rPr>
              <a:t>Готовить материалы ответственно и качественно (строго по ФОРМАМ)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chemeClr val="tx1"/>
                </a:solidFill>
                <a:latin typeface="Georgia" panose="02040502050405020303" pitchFamily="18" charset="0"/>
                <a:ea typeface="Arial"/>
                <a:cs typeface="Arial"/>
                <a:sym typeface="Arial"/>
              </a:rPr>
              <a:t>Рассматривать </a:t>
            </a:r>
            <a:r>
              <a:rPr lang="ru-RU" sz="1600" b="1" dirty="0">
                <a:solidFill>
                  <a:schemeClr val="tx1"/>
                </a:solidFill>
                <a:latin typeface="Georgia" panose="02040502050405020303" pitchFamily="18" charset="0"/>
                <a:ea typeface="Arial"/>
                <a:cs typeface="Arial"/>
                <a:sym typeface="Arial"/>
              </a:rPr>
              <a:t>достижения</a:t>
            </a:r>
            <a:r>
              <a:rPr lang="ru-RU" sz="1600" dirty="0">
                <a:solidFill>
                  <a:schemeClr val="tx1"/>
                </a:solidFill>
                <a:latin typeface="Georgia" panose="02040502050405020303" pitchFamily="18" charset="0"/>
                <a:ea typeface="Arial"/>
                <a:cs typeface="Arial"/>
                <a:sym typeface="Arial"/>
              </a:rPr>
              <a:t> кандидатов объективно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endParaRPr lang="ru-RU" sz="1600" dirty="0">
              <a:solidFill>
                <a:schemeClr val="tx1"/>
              </a:solidFill>
              <a:latin typeface="Georgia" panose="02040502050405020303" pitchFamily="18" charset="0"/>
              <a:ea typeface="Arial"/>
              <a:cs typeface="Arial"/>
              <a:sym typeface="Arial"/>
            </a:endParaRPr>
          </a:p>
          <a:p>
            <a:pPr marL="285750" lvl="0" indent="-285750">
              <a:buFont typeface="Wingdings" panose="05000000000000000000" pitchFamily="2" charset="2"/>
              <a:buChar char="Ø"/>
            </a:pPr>
            <a:endParaRPr lang="ru-RU" sz="1600" dirty="0">
              <a:solidFill>
                <a:schemeClr val="tx1"/>
              </a:solidFill>
              <a:latin typeface="Georgia" panose="02040502050405020303" pitchFamily="18" charset="0"/>
              <a:ea typeface="Arial"/>
              <a:cs typeface="Arial"/>
              <a:sym typeface="Arial"/>
            </a:endParaRPr>
          </a:p>
          <a:p>
            <a:pPr marL="285750" lvl="0" indent="-285750">
              <a:spcBef>
                <a:spcPts val="1200"/>
              </a:spcBef>
              <a:buFont typeface="Wingdings" panose="05000000000000000000" pitchFamily="2" charset="2"/>
              <a:buChar char="Ø"/>
            </a:pPr>
            <a:endParaRPr sz="2000" dirty="0">
              <a:latin typeface="Georgia" panose="02040502050405020303" pitchFamily="18" charset="0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200"/>
              </a:spcBef>
              <a:spcAft>
                <a:spcPts val="160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FE78D84-3AB3-4C6C-ACCF-39FF9BF141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541" y="323461"/>
            <a:ext cx="6466990" cy="889518"/>
          </a:xfrm>
        </p:spPr>
        <p:txBody>
          <a:bodyPr/>
          <a:lstStyle/>
          <a:p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НАГРАЖДЕНИЕ ПЕДАГОГА = УПРОЩЕННАЯ ПРОЦЕДУРА АТТЕСТАЦИИ! 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24F4BAA-80CA-4BEA-A88E-1CB7A9BB58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9290" y="1399592"/>
            <a:ext cx="8633926" cy="3319146"/>
          </a:xfrm>
        </p:spPr>
        <p:txBody>
          <a:bodyPr/>
          <a:lstStyle/>
          <a:p>
            <a:pPr>
              <a:buFontTx/>
              <a:buChar char="-"/>
            </a:pP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государственных наград,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почетных званий, ведомственных знаков отличия и иных наград, полученных педагогическими работниками за достижения в педагогической деятельности                                               </a:t>
            </a:r>
          </a:p>
          <a:p>
            <a:pPr>
              <a:buFontTx/>
              <a:buChar char="-"/>
            </a:pP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(приложение к Протоколу заседания аттестационной комиссии Министерства образования и науки Пермского края от 11.10.2024 № 1)</a:t>
            </a:r>
          </a:p>
          <a:p>
            <a:pPr marL="114300" indent="0"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/>
          </a:p>
          <a:p>
            <a:endParaRPr lang="ru-RU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459168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F00DB1D-507A-4929-A7F1-37529E38B1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"/>
            <a:ext cx="9144000" cy="1119675"/>
          </a:xfrm>
        </p:spPr>
        <p:txBody>
          <a:bodyPr/>
          <a:lstStyle/>
          <a:p>
            <a:pPr algn="ctr"/>
            <a:r>
              <a:rPr lang="ru-RU" sz="2800" b="1" dirty="0">
                <a:solidFill>
                  <a:srgbClr val="0070C0"/>
                </a:solidFill>
              </a:rPr>
              <a:t>КОЛИЧЕСТВО РУКОВОДИТЕЛЕЙ и ПЕДАГОГОВ ОО, награжденных в 2025 году – 59 человек!!!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9642490-E02C-4AB4-AE66-B70F47BF38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1119673"/>
            <a:ext cx="9144000" cy="3249998"/>
          </a:xfrm>
        </p:spPr>
        <p:txBody>
          <a:bodyPr/>
          <a:lstStyle/>
          <a:p>
            <a:r>
              <a:rPr lang="ru-RU" sz="2000" dirty="0">
                <a:solidFill>
                  <a:srgbClr val="007434"/>
                </a:solidFill>
              </a:rPr>
              <a:t>НАГРАДАМИ МИНПРОСВЕЩЕНИЯ РФ:</a:t>
            </a:r>
          </a:p>
          <a:p>
            <a:pPr marL="114300" indent="0">
              <a:buNone/>
            </a:pPr>
            <a:r>
              <a:rPr lang="ru-RU" sz="2000" dirty="0"/>
              <a:t>подано – 36 человек; </a:t>
            </a:r>
            <a:r>
              <a:rPr lang="ru-RU" sz="2000" u="sng" dirty="0">
                <a:solidFill>
                  <a:srgbClr val="007434"/>
                </a:solidFill>
              </a:rPr>
              <a:t>награждено - 30 человек!</a:t>
            </a:r>
          </a:p>
          <a:p>
            <a:pPr marL="114300" indent="0">
              <a:buNone/>
            </a:pPr>
            <a:r>
              <a:rPr lang="ru-RU" sz="1600" i="1" dirty="0"/>
              <a:t>Количество педагогических работников, аттестованных на </a:t>
            </a:r>
            <a:r>
              <a:rPr lang="ru-RU" sz="1600" b="1" i="1" dirty="0"/>
              <a:t>ВЫСШУЮ</a:t>
            </a:r>
            <a:r>
              <a:rPr lang="ru-RU" sz="1600" i="1" dirty="0"/>
              <a:t> квалификационную категорию в 2024-2025 учебном году - </a:t>
            </a:r>
            <a:r>
              <a:rPr lang="ru-RU" sz="1600" b="1" i="1" dirty="0"/>
              <a:t>37 человек</a:t>
            </a:r>
            <a:r>
              <a:rPr lang="ru-RU" sz="1600" i="1" dirty="0"/>
              <a:t>: ДОУ – 7; УДО – 6; Школы – 24:</a:t>
            </a:r>
          </a:p>
          <a:p>
            <a:pPr marL="114300" indent="0">
              <a:buNone/>
            </a:pPr>
            <a:r>
              <a:rPr lang="ru-RU" sz="1600" i="1" dirty="0"/>
              <a:t>- имеющих </a:t>
            </a:r>
            <a:r>
              <a:rPr lang="ru-RU" sz="1600" i="1" u="sng" dirty="0"/>
              <a:t>Почетные награды федерального уровня (в течение 5 лет); </a:t>
            </a:r>
          </a:p>
          <a:p>
            <a:pPr>
              <a:buFontTx/>
              <a:buChar char="-"/>
            </a:pPr>
            <a:r>
              <a:rPr lang="ru-RU" sz="1600" i="1" u="sng" dirty="0"/>
              <a:t>Государственные награды, почетные звания)</a:t>
            </a:r>
          </a:p>
          <a:p>
            <a:pPr>
              <a:buFontTx/>
              <a:buChar char="-"/>
            </a:pPr>
            <a:endParaRPr lang="ru-RU" sz="1600" i="1" dirty="0"/>
          </a:p>
          <a:p>
            <a:r>
              <a:rPr lang="ru-RU" sz="2000" dirty="0">
                <a:solidFill>
                  <a:srgbClr val="007434"/>
                </a:solidFill>
              </a:rPr>
              <a:t>НАГРАДАМИ </a:t>
            </a:r>
            <a:r>
              <a:rPr lang="ru-RU" sz="2000" dirty="0" err="1">
                <a:solidFill>
                  <a:srgbClr val="007434"/>
                </a:solidFill>
              </a:rPr>
              <a:t>МОиН</a:t>
            </a:r>
            <a:r>
              <a:rPr lang="ru-RU" sz="2000" dirty="0">
                <a:solidFill>
                  <a:srgbClr val="007434"/>
                </a:solidFill>
              </a:rPr>
              <a:t> ПК:</a:t>
            </a:r>
          </a:p>
          <a:p>
            <a:pPr marL="114300" indent="0">
              <a:buNone/>
            </a:pPr>
            <a:r>
              <a:rPr lang="ru-RU" sz="2000" dirty="0"/>
              <a:t>подано – 29 человек; </a:t>
            </a:r>
            <a:r>
              <a:rPr lang="ru-RU" sz="2000" u="sng" dirty="0">
                <a:solidFill>
                  <a:srgbClr val="007434"/>
                </a:solidFill>
              </a:rPr>
              <a:t>награждено - 29 человек!</a:t>
            </a:r>
          </a:p>
          <a:p>
            <a:pPr marL="114300" indent="0">
              <a:buNone/>
            </a:pPr>
            <a:r>
              <a:rPr lang="ru-RU" sz="1600" i="1" dirty="0"/>
              <a:t>Количество педагогических работников</a:t>
            </a:r>
            <a:r>
              <a:rPr lang="ru-RU" sz="1600" i="1" u="sng" dirty="0"/>
              <a:t>, </a:t>
            </a:r>
            <a:r>
              <a:rPr lang="ru-RU" sz="1600" i="1" dirty="0"/>
              <a:t>аттестованных на </a:t>
            </a:r>
            <a:r>
              <a:rPr lang="ru-RU" sz="1600" b="1" i="1" dirty="0"/>
              <a:t>ПЕРВУЮ</a:t>
            </a:r>
            <a:r>
              <a:rPr lang="ru-RU" sz="1600" i="1" dirty="0"/>
              <a:t> квалификационную категорию в 2024-2025 учебном году  - </a:t>
            </a:r>
            <a:r>
              <a:rPr lang="ru-RU" sz="1600" b="1" i="1" dirty="0"/>
              <a:t>20 человек</a:t>
            </a:r>
            <a:r>
              <a:rPr lang="ru-RU" sz="1600" i="1" dirty="0"/>
              <a:t>: ДОУ – 4; УДО – 6; Школы – 12:</a:t>
            </a:r>
          </a:p>
          <a:p>
            <a:pPr marL="114300" indent="0">
              <a:buNone/>
            </a:pPr>
            <a:r>
              <a:rPr lang="ru-RU" sz="1600" i="1" dirty="0"/>
              <a:t>- </a:t>
            </a:r>
            <a:r>
              <a:rPr lang="ru-RU" sz="1600" i="1" u="sng" dirty="0"/>
              <a:t>имеющих награды регионального уровня (в течение 5 лет)</a:t>
            </a:r>
            <a:endParaRPr lang="ru-RU" sz="2000" dirty="0"/>
          </a:p>
          <a:p>
            <a:pPr marL="114300" indent="0">
              <a:buNone/>
            </a:pPr>
            <a:endParaRPr lang="ru-RU" sz="2000" dirty="0">
              <a:solidFill>
                <a:srgbClr val="FF0000"/>
              </a:solidFill>
            </a:endParaRPr>
          </a:p>
          <a:p>
            <a:pPr marL="114300" indent="0" algn="ctr">
              <a:buNone/>
            </a:pPr>
            <a:r>
              <a:rPr lang="ru-RU" sz="4000" dirty="0">
                <a:solidFill>
                  <a:srgbClr val="007434"/>
                </a:solidFill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xmlns="" val="6288004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C4BD21C-917E-4579-8B93-22FEE498D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763" y="429938"/>
            <a:ext cx="8932505" cy="4132177"/>
          </a:xfrm>
        </p:spPr>
        <p:txBody>
          <a:bodyPr/>
          <a:lstStyle/>
          <a:p>
            <a:r>
              <a:rPr lang="ru-RU" dirty="0"/>
              <a:t>Своевременно подавайте заслуженных педагогических работников к награде! Соблюдайте «СТУПЕНИ» для получения </a:t>
            </a:r>
            <a:r>
              <a:rPr lang="ru-RU" u="sng" dirty="0"/>
              <a:t>отраслевых</a:t>
            </a:r>
            <a:r>
              <a:rPr lang="ru-RU" dirty="0"/>
              <a:t> наград. </a:t>
            </a:r>
          </a:p>
          <a:p>
            <a:pPr marL="114300" indent="0">
              <a:buNone/>
            </a:pPr>
            <a:endParaRPr lang="ru-RU" sz="1100" dirty="0"/>
          </a:p>
          <a:p>
            <a:pPr marL="114300" indent="0">
              <a:buNone/>
            </a:pPr>
            <a:r>
              <a:rPr lang="ru-RU" b="1" dirty="0">
                <a:solidFill>
                  <a:srgbClr val="0070C0"/>
                </a:solidFill>
              </a:rPr>
              <a:t>Почетная грамота Управления образования</a:t>
            </a:r>
            <a:r>
              <a:rPr lang="ru-RU" dirty="0">
                <a:solidFill>
                  <a:srgbClr val="0070C0"/>
                </a:solidFill>
              </a:rPr>
              <a:t> </a:t>
            </a:r>
          </a:p>
          <a:p>
            <a:pPr marL="114300" indent="0">
              <a:buNone/>
            </a:pPr>
            <a:r>
              <a:rPr lang="ru-RU" dirty="0">
                <a:solidFill>
                  <a:srgbClr val="0070C0"/>
                </a:solidFill>
              </a:rPr>
              <a:t>                                   </a:t>
            </a:r>
            <a:r>
              <a:rPr lang="ru-RU" sz="1600" dirty="0">
                <a:solidFill>
                  <a:srgbClr val="0070C0"/>
                </a:solidFill>
              </a:rPr>
              <a:t>(через 3 года + новые заслуги)</a:t>
            </a:r>
          </a:p>
          <a:p>
            <a:pPr marL="114300" indent="0">
              <a:buNone/>
            </a:pPr>
            <a:endParaRPr lang="ru-RU" dirty="0">
              <a:solidFill>
                <a:srgbClr val="0070C0"/>
              </a:solidFill>
            </a:endParaRPr>
          </a:p>
          <a:p>
            <a:pPr marL="114300" indent="0">
              <a:buNone/>
            </a:pPr>
            <a:r>
              <a:rPr lang="ru-RU" b="1" dirty="0">
                <a:solidFill>
                  <a:srgbClr val="0070C0"/>
                </a:solidFill>
              </a:rPr>
              <a:t>Почетная грамота </a:t>
            </a:r>
            <a:r>
              <a:rPr lang="ru-RU" b="1" dirty="0" err="1">
                <a:solidFill>
                  <a:srgbClr val="0070C0"/>
                </a:solidFill>
              </a:rPr>
              <a:t>МОиН</a:t>
            </a:r>
            <a:r>
              <a:rPr lang="ru-RU" b="1" dirty="0">
                <a:solidFill>
                  <a:srgbClr val="0070C0"/>
                </a:solidFill>
              </a:rPr>
              <a:t> Пермского края </a:t>
            </a:r>
          </a:p>
          <a:p>
            <a:pPr marL="114300" indent="0">
              <a:buNone/>
            </a:pPr>
            <a:r>
              <a:rPr lang="ru-RU" sz="1600" dirty="0">
                <a:solidFill>
                  <a:srgbClr val="0070C0"/>
                </a:solidFill>
              </a:rPr>
              <a:t>                                  (через 3 года + новые заслуги)</a:t>
            </a:r>
          </a:p>
          <a:p>
            <a:pPr marL="114300" indent="0">
              <a:buNone/>
            </a:pPr>
            <a:endParaRPr lang="ru-RU" dirty="0">
              <a:solidFill>
                <a:srgbClr val="0070C0"/>
              </a:solidFill>
            </a:endParaRPr>
          </a:p>
          <a:p>
            <a:pPr marL="114300" indent="0" algn="ctr">
              <a:buNone/>
            </a:pPr>
            <a:r>
              <a:rPr lang="ru-RU" b="1" dirty="0">
                <a:solidFill>
                  <a:srgbClr val="0070C0"/>
                </a:solidFill>
              </a:rPr>
              <a:t>Почетная грамота </a:t>
            </a:r>
            <a:r>
              <a:rPr lang="ru-RU" b="1" dirty="0" err="1">
                <a:solidFill>
                  <a:srgbClr val="0070C0"/>
                </a:solidFill>
              </a:rPr>
              <a:t>Минпрос</a:t>
            </a:r>
            <a:r>
              <a:rPr lang="ru-RU" b="1" dirty="0">
                <a:solidFill>
                  <a:srgbClr val="0070C0"/>
                </a:solidFill>
              </a:rPr>
              <a:t> РФ </a:t>
            </a:r>
          </a:p>
          <a:p>
            <a:pPr marL="114300" indent="0">
              <a:buNone/>
            </a:pPr>
            <a:r>
              <a:rPr lang="ru-RU" dirty="0">
                <a:solidFill>
                  <a:srgbClr val="0070C0"/>
                </a:solidFill>
              </a:rPr>
              <a:t>                                                 </a:t>
            </a:r>
            <a:r>
              <a:rPr lang="ru-RU" sz="1600" dirty="0">
                <a:solidFill>
                  <a:srgbClr val="0070C0"/>
                </a:solidFill>
              </a:rPr>
              <a:t>(через 3 года + новые заслуги)</a:t>
            </a:r>
          </a:p>
          <a:p>
            <a:pPr marL="114300" indent="0">
              <a:buNone/>
            </a:pPr>
            <a:endParaRPr lang="ru-RU" dirty="0">
              <a:solidFill>
                <a:srgbClr val="0070C0"/>
              </a:solidFill>
            </a:endParaRPr>
          </a:p>
          <a:p>
            <a:pPr marL="114300" indent="0">
              <a:buNone/>
            </a:pPr>
            <a:r>
              <a:rPr lang="ru-RU" dirty="0">
                <a:solidFill>
                  <a:srgbClr val="0070C0"/>
                </a:solidFill>
              </a:rPr>
              <a:t>  «</a:t>
            </a:r>
            <a:r>
              <a:rPr lang="ru-RU" b="1" dirty="0">
                <a:solidFill>
                  <a:srgbClr val="0070C0"/>
                </a:solidFill>
              </a:rPr>
              <a:t>ПОЧЕТНЫЙ РАБОТНИК</a:t>
            </a:r>
            <a:r>
              <a:rPr lang="ru-RU" dirty="0">
                <a:solidFill>
                  <a:srgbClr val="0070C0"/>
                </a:solidFill>
              </a:rPr>
              <a:t>»/                    «</a:t>
            </a:r>
            <a:r>
              <a:rPr lang="ru-RU" b="1" dirty="0">
                <a:solidFill>
                  <a:srgbClr val="0070C0"/>
                </a:solidFill>
              </a:rPr>
              <a:t>ОТЛИЧНИК ПРОСВЕЩЕНИЯ</a:t>
            </a:r>
            <a:r>
              <a:rPr lang="ru-RU" dirty="0">
                <a:solidFill>
                  <a:srgbClr val="0070C0"/>
                </a:solidFill>
              </a:rPr>
              <a:t>» </a:t>
            </a:r>
          </a:p>
          <a:p>
            <a:pPr marL="114300" indent="0">
              <a:buNone/>
            </a:pPr>
            <a:r>
              <a:rPr lang="ru-RU" dirty="0">
                <a:solidFill>
                  <a:srgbClr val="0070C0"/>
                </a:solidFill>
              </a:rPr>
              <a:t> Нагрудный Знак </a:t>
            </a:r>
            <a:r>
              <a:rPr lang="ru-RU" dirty="0" err="1">
                <a:solidFill>
                  <a:srgbClr val="0070C0"/>
                </a:solidFill>
              </a:rPr>
              <a:t>Минпрос</a:t>
            </a:r>
            <a:r>
              <a:rPr lang="ru-RU" dirty="0">
                <a:solidFill>
                  <a:srgbClr val="0070C0"/>
                </a:solidFill>
              </a:rPr>
              <a:t> РФ </a:t>
            </a:r>
          </a:p>
          <a:p>
            <a:pPr marL="114300" indent="0">
              <a:buNone/>
            </a:pPr>
            <a:r>
              <a:rPr lang="ru-RU" sz="1600" dirty="0">
                <a:solidFill>
                  <a:srgbClr val="0070C0"/>
                </a:solidFill>
              </a:rPr>
              <a:t>      (через 3 года + новые заслуги)</a:t>
            </a:r>
          </a:p>
          <a:p>
            <a:pPr marL="114300" indent="0">
              <a:buNone/>
            </a:pPr>
            <a:r>
              <a:rPr lang="ru-RU" sz="2400" b="1" dirty="0">
                <a:solidFill>
                  <a:srgbClr val="0070C0"/>
                </a:solidFill>
              </a:rPr>
              <a:t>                                                                  </a:t>
            </a:r>
            <a:r>
              <a:rPr lang="ru-RU" sz="2400" b="1" dirty="0">
                <a:solidFill>
                  <a:srgbClr val="007434"/>
                </a:solidFill>
              </a:rPr>
              <a:t>«ВЕТЕРАН ТРУДА»</a:t>
            </a:r>
          </a:p>
          <a:p>
            <a:pPr>
              <a:buFontTx/>
              <a:buChar char="-"/>
            </a:pP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4" name="Стрелка: вниз 3">
            <a:extLst>
              <a:ext uri="{FF2B5EF4-FFF2-40B4-BE49-F238E27FC236}">
                <a16:creationId xmlns:a16="http://schemas.microsoft.com/office/drawing/2014/main" xmlns="" id="{7A67CF63-06D3-4B9A-9051-88028821F6BD}"/>
              </a:ext>
            </a:extLst>
          </p:cNvPr>
          <p:cNvSpPr/>
          <p:nvPr/>
        </p:nvSpPr>
        <p:spPr>
          <a:xfrm>
            <a:off x="3833985" y="2665620"/>
            <a:ext cx="447310" cy="242596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B1F74C6-9C5A-4AE6-989F-21361E668E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9377" y="3460239"/>
            <a:ext cx="493819" cy="26215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61C4DBF0-D1E4-4E7E-AB5C-8E98886BC3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0166" y="1844855"/>
            <a:ext cx="493819" cy="26215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C36C0C78-5323-45FD-8F8F-AABFE87CCF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3896" y="3460239"/>
            <a:ext cx="493819" cy="26215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EFA7623D-B412-48BC-9DC9-686F4F0E84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8208" y="4151963"/>
            <a:ext cx="489507" cy="326731"/>
          </a:xfrm>
          <a:prstGeom prst="rect">
            <a:avLst/>
          </a:prstGeom>
        </p:spPr>
      </p:pic>
      <p:sp>
        <p:nvSpPr>
          <p:cNvPr id="10" name="Заголовок 9">
            <a:extLst>
              <a:ext uri="{FF2B5EF4-FFF2-40B4-BE49-F238E27FC236}">
                <a16:creationId xmlns:a16="http://schemas.microsoft.com/office/drawing/2014/main" xmlns="" id="{5C9F2CEB-2651-43C7-BDFD-D244AB0EC5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0"/>
            <a:ext cx="9144000" cy="534955"/>
          </a:xfrm>
        </p:spPr>
        <p:txBody>
          <a:bodyPr/>
          <a:lstStyle/>
          <a:p>
            <a:pPr algn="ctr"/>
            <a:r>
              <a:rPr lang="ru-RU" sz="2800" i="1" dirty="0">
                <a:solidFill>
                  <a:srgbClr val="007434"/>
                </a:solidFill>
              </a:rPr>
              <a:t>Педагог имеет достижения! Представить к награде?...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1F52F71C-23ED-455E-9668-69CBCA88A1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3905502" y="3832543"/>
            <a:ext cx="373228" cy="378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504540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5"/>
          <p:cNvSpPr txBox="1">
            <a:spLocks noGrp="1"/>
          </p:cNvSpPr>
          <p:nvPr>
            <p:ph type="title"/>
          </p:nvPr>
        </p:nvSpPr>
        <p:spPr>
          <a:xfrm>
            <a:off x="499867" y="304799"/>
            <a:ext cx="8368200" cy="51007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None/>
            </a:pPr>
            <a:endParaRPr sz="3300" b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lang="ru" sz="3300" b="1" dirty="0">
                <a:latin typeface="Arial"/>
                <a:ea typeface="Arial"/>
                <a:cs typeface="Arial"/>
                <a:sym typeface="Arial"/>
              </a:rPr>
              <a:t>   </a:t>
            </a:r>
            <a:endParaRPr sz="3300" b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None/>
            </a:pPr>
            <a:endParaRPr sz="3300" b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None/>
            </a:pPr>
            <a:endParaRPr sz="3300" b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None/>
            </a:pPr>
            <a:endParaRPr sz="3300" b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None/>
            </a:pPr>
            <a:endParaRPr sz="3300" b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None/>
            </a:pPr>
            <a:endParaRPr sz="3300" b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None/>
            </a:pPr>
            <a:endParaRPr sz="3300" b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None/>
            </a:pPr>
            <a:endParaRPr sz="3300" b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None/>
            </a:pPr>
            <a:endParaRPr sz="3300" b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None/>
            </a:pPr>
            <a:endParaRPr sz="3300" b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None/>
            </a:pPr>
            <a:endParaRPr sz="3300" b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None/>
            </a:pPr>
            <a:endParaRPr sz="3300" b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None/>
            </a:pPr>
            <a:endParaRPr sz="3300" b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None/>
            </a:pPr>
            <a:endParaRPr sz="3300" b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None/>
            </a:pPr>
            <a:endParaRPr sz="3300" b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None/>
            </a:pPr>
            <a:endParaRPr sz="3300" b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lang="ru" sz="3300" b="1" dirty="0">
                <a:latin typeface="Arial"/>
                <a:ea typeface="Arial"/>
                <a:cs typeface="Arial"/>
                <a:sym typeface="Arial"/>
              </a:rPr>
              <a:t> </a:t>
            </a:r>
            <a:endParaRPr sz="3300" b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None/>
            </a:pPr>
            <a:endParaRPr sz="3300" b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400"/>
              </a:spcBef>
              <a:spcAft>
                <a:spcPts val="0"/>
              </a:spcAft>
              <a:buNone/>
            </a:pPr>
            <a:r>
              <a:rPr lang="ru-RU" sz="2800" b="1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Нормативные </a:t>
            </a:r>
            <a:r>
              <a:rPr lang="ru" sz="2800" b="1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документ</a:t>
            </a:r>
            <a:r>
              <a:rPr lang="ru-RU" sz="2800" b="1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ы</a:t>
            </a:r>
            <a:endParaRPr sz="2800" b="1" dirty="0"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35" name="Google Shape;135;p25"/>
          <p:cNvSpPr txBox="1">
            <a:spLocks noGrp="1"/>
          </p:cNvSpPr>
          <p:nvPr>
            <p:ph type="body" idx="1"/>
          </p:nvPr>
        </p:nvSpPr>
        <p:spPr>
          <a:xfrm>
            <a:off x="0" y="678025"/>
            <a:ext cx="9075576" cy="425439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buNone/>
            </a:pPr>
            <a:endParaRPr lang="ru-RU" sz="1600" b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>
              <a:buNone/>
            </a:pPr>
            <a:r>
              <a:rPr lang="ru-RU" sz="16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Награды МИНПРОСВЕЩЕНИЯ РФ: </a:t>
            </a:r>
          </a:p>
          <a:p>
            <a:pPr marL="0" lvl="0" indent="0" algn="ctr">
              <a:buNone/>
            </a:pPr>
            <a:endParaRPr lang="ru-RU" sz="1600" b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 algn="ctr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Министерства Просвещения РФ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 01.07.2021 № 400 </a:t>
            </a:r>
          </a:p>
          <a:p>
            <a:pPr marL="285750" lvl="0" indent="-285750" algn="ctr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Министерства Просвещения РФ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10.01.2019 № 5</a:t>
            </a:r>
          </a:p>
          <a:p>
            <a:pPr marL="0" lvl="0" indent="0" algn="ctr">
              <a:buNone/>
            </a:pPr>
            <a:r>
              <a:rPr lang="ru-RU" sz="1600" b="1" dirty="0">
                <a:solidFill>
                  <a:srgbClr val="00743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!!! СМОТРИТЕ МЕТОДИЧЕСКИЕ РЕКОМЕНДАЦИИ </a:t>
            </a:r>
            <a:r>
              <a:rPr lang="ru-RU" sz="1600" dirty="0">
                <a:solidFill>
                  <a:srgbClr val="00743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ПОРЯДКЕ ОФОРМЛЕНИЯ И ПРЕДОСТАВЛЕНИЯ ДОКУМЕНТОВ О НАГРАЖДЕНИИ</a:t>
            </a:r>
          </a:p>
          <a:p>
            <a:pPr marL="0" lvl="0" indent="0" algn="ctr">
              <a:buNone/>
            </a:pPr>
            <a:endParaRPr lang="ru-RU" sz="1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>
              <a:buNone/>
            </a:pPr>
            <a:r>
              <a:rPr lang="ru-RU" sz="1600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Награды </a:t>
            </a:r>
            <a:r>
              <a:rPr lang="ru-RU" sz="16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ОБРАЗОВАНИЯ И НАУКИ ПЕРМСКОГО КРАЯ</a:t>
            </a:r>
            <a:r>
              <a:rPr lang="ru-RU" sz="1600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lvl="0" indent="0" algn="ctr">
              <a:buNone/>
            </a:pPr>
            <a:endParaRPr lang="ru-RU" sz="1600" u="sng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 algn="ctr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Министерства образования и науки ПК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24.09.2019 № СЭД-26-01-06-895</a:t>
            </a:r>
          </a:p>
          <a:p>
            <a:pPr marL="0" lvl="0" indent="0" algn="ctr">
              <a:buNone/>
            </a:pPr>
            <a:r>
              <a:rPr lang="ru-RU" sz="1600" b="1" dirty="0">
                <a:solidFill>
                  <a:srgbClr val="00743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!!! СМОТРИТЕ МЕТОДИЧЕСКИЕ РЕКОМЕНДАЦИИ </a:t>
            </a:r>
            <a:r>
              <a:rPr lang="ru-RU" sz="1600" dirty="0">
                <a:solidFill>
                  <a:srgbClr val="00743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ПОРЯДКЕ ОФОРМЛЕНИЯ И ПРЕДОСТАВЛЕНИЯ ДОКУМЕНТОВ О НАГРАЖДЕНИИ</a:t>
            </a:r>
          </a:p>
          <a:p>
            <a:pPr marL="0" lvl="0" indent="0" algn="ctr">
              <a:buNone/>
            </a:pPr>
            <a:endParaRPr lang="ru-RU" sz="1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>
              <a:buNone/>
            </a:pPr>
            <a:endParaRPr lang="ru-RU" sz="1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Документы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награждения наградами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МОиН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ПК, Минпросвещения РФ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направляются </a:t>
            </a:r>
          </a:p>
          <a:p>
            <a:pPr marL="0" lvl="0" indent="0" algn="ctr">
              <a:buNone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01 октября по 15 ноября текущего года 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Шеиной С.А., методисту МАУ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ЦСОиРО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 почте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lanasa019@yandex.ru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72057"/>
            <a:ext cx="9028385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  <a:sym typeface="Roboto"/>
              </a:rPr>
              <a:t>ПОЧЕТНАЯ ГРАМОТА Министерства образования и науки Пермского края/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  <a:sym typeface="Roboto"/>
              </a:rPr>
              <a:t>БЛАГОДАРНОСТЬ Министра образования и науки Пермского края</a:t>
            </a:r>
            <a:endParaRPr lang="ru-RU" dirty="0">
              <a:solidFill>
                <a:srgbClr val="0070C0"/>
              </a:solidFill>
              <a:latin typeface="Times New Roman" panose="02020603050405020304" pitchFamily="18" charset="0"/>
              <a:ea typeface="Roboto"/>
              <a:cs typeface="Times New Roman" panose="02020603050405020304" pitchFamily="18" charset="0"/>
              <a:sym typeface="Roboto"/>
            </a:endParaRPr>
          </a:p>
          <a:p>
            <a:r>
              <a:rPr lang="ru-R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ПРИКАЗ </a:t>
            </a:r>
            <a:r>
              <a:rPr lang="ru-RU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МОиН</a:t>
            </a:r>
            <a:r>
              <a:rPr lang="ru-R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ПК от 24 сентября 2019 г. N СЭД-26-01-06-895 </a:t>
            </a:r>
          </a:p>
          <a:p>
            <a:r>
              <a:rPr lang="ru-R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Приложение 1 к протоколу заседания главной аттестационной комиссии Министерства образования и науки Пермского края от 11.10.2024г. № 1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95625" y="1550209"/>
            <a:ext cx="8932760" cy="38087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lvl="0">
              <a:lnSpc>
                <a:spcPct val="115000"/>
              </a:lnSpc>
              <a:buClr>
                <a:srgbClr val="FFFFFF"/>
              </a:buClr>
              <a:buSzPts val="1800"/>
            </a:pPr>
            <a:r>
              <a:rPr lang="ru-RU" sz="1600" dirty="0"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  <a:sym typeface="Roboto"/>
              </a:rPr>
              <a:t>- СТАЖ в образовании – не менее 15 лет и не менее 3 лет в ОО;</a:t>
            </a:r>
          </a:p>
          <a:p>
            <a:pPr marL="114300" lvl="0">
              <a:lnSpc>
                <a:spcPct val="115000"/>
              </a:lnSpc>
              <a:buClr>
                <a:srgbClr val="FFFFFF"/>
              </a:buClr>
              <a:buSzPts val="1800"/>
            </a:pPr>
            <a:r>
              <a:rPr lang="ru-RU" sz="1600" dirty="0"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  <a:sym typeface="Roboto"/>
              </a:rPr>
              <a:t>- </a:t>
            </a:r>
            <a:r>
              <a:rPr lang="ru-RU" sz="1600" u="sng" dirty="0"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  <a:sym typeface="Roboto"/>
              </a:rPr>
              <a:t>НАЛИЧИЕ НАГРАДЫ  </a:t>
            </a:r>
            <a:r>
              <a:rPr lang="ru-RU" sz="1400" dirty="0"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  <a:sym typeface="Roboto"/>
              </a:rPr>
              <a:t>(ПГ/ БП Управления образования)</a:t>
            </a:r>
          </a:p>
          <a:p>
            <a:pPr marL="114300" lvl="0" algn="ctr">
              <a:lnSpc>
                <a:spcPct val="115000"/>
              </a:lnSpc>
              <a:buClr>
                <a:srgbClr val="FFFFFF"/>
              </a:buClr>
              <a:buSzPts val="1800"/>
            </a:pP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  <a:sym typeface="Roboto"/>
              </a:rPr>
              <a:t>ДОКУМЕНТЫ</a:t>
            </a:r>
            <a:r>
              <a:rPr lang="ru-RU" sz="1800" dirty="0">
                <a:solidFill>
                  <a:srgbClr val="0070C0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  <a:sym typeface="Roboto"/>
              </a:rPr>
              <a:t>:</a:t>
            </a:r>
          </a:p>
          <a:p>
            <a:pPr lvl="0">
              <a:defRPr/>
            </a:pPr>
            <a:r>
              <a:rPr lang="ru-RU" sz="1600" dirty="0"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1. ХОДАТАЙСТВО на бланке ОО</a:t>
            </a:r>
          </a:p>
          <a:p>
            <a:pPr lvl="0"/>
            <a:r>
              <a:rPr lang="ru-RU" sz="1600" dirty="0"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2. </a:t>
            </a:r>
            <a:r>
              <a:rPr lang="ru-RU" sz="1600" u="sng" dirty="0">
                <a:solidFill>
                  <a:srgbClr val="0070C0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ХАРАКТЕРИСТИКА</a:t>
            </a:r>
            <a:r>
              <a:rPr lang="ru-RU" sz="1600" dirty="0"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 (с указанием ЗНАЧИМЫХ заслуг, достижений - </a:t>
            </a:r>
            <a:r>
              <a:rPr lang="ru-RU" sz="1600" u="sng" dirty="0"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ЗА ПОСЛЕДНИЕ 3 ГОДА, на одном листе с 2-х сторон</a:t>
            </a:r>
            <a:r>
              <a:rPr lang="ru-RU" sz="1600" dirty="0"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) </a:t>
            </a:r>
          </a:p>
          <a:p>
            <a:pPr lvl="0"/>
            <a:r>
              <a:rPr lang="ru-RU" sz="1600" dirty="0"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  <a:sym typeface="Roboto"/>
              </a:rPr>
              <a:t>3.ВЫПИСКА ИЗ ПРОТОКОЛА (заседания педагогического совета/ общего собрания)</a:t>
            </a:r>
          </a:p>
          <a:p>
            <a:pPr lvl="0"/>
            <a:r>
              <a:rPr lang="ru-RU" sz="1600" dirty="0"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  <a:sym typeface="Roboto"/>
              </a:rPr>
              <a:t>4.КОПИИ НАГРАД (</a:t>
            </a:r>
            <a:r>
              <a:rPr lang="ru-RU" sz="1600" u="sng" dirty="0"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  <a:sym typeface="Roboto"/>
              </a:rPr>
              <a:t>С РЕКВИЗИТАМИ ПРИКАЗА/ приложить КОПИЮ ПРИКАЗА - </a:t>
            </a:r>
            <a:r>
              <a:rPr lang="ru-RU" sz="1400" u="sng" dirty="0"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  <a:sym typeface="Roboto"/>
              </a:rPr>
              <a:t>заверенные печатью и подписью)</a:t>
            </a:r>
            <a:endParaRPr lang="ru-RU" sz="1600" dirty="0">
              <a:latin typeface="Times New Roman" panose="02020603050405020304" pitchFamily="18" charset="0"/>
              <a:ea typeface="Roboto"/>
              <a:cs typeface="Times New Roman" panose="02020603050405020304" pitchFamily="18" charset="0"/>
              <a:sym typeface="Roboto"/>
            </a:endParaRPr>
          </a:p>
          <a:p>
            <a:pPr lvl="0"/>
            <a:r>
              <a:rPr lang="ru-RU" sz="1600" dirty="0"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  <a:sym typeface="Roboto"/>
              </a:rPr>
              <a:t>5.СПРАВКА об отсутствии судимости (</a:t>
            </a:r>
            <a:r>
              <a:rPr lang="ru-RU" sz="1600" u="sng" dirty="0"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  <a:sym typeface="Roboto"/>
              </a:rPr>
              <a:t>обязательно</a:t>
            </a:r>
            <a:r>
              <a:rPr lang="ru-RU" sz="1600" dirty="0"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  <a:sym typeface="Roboto"/>
              </a:rPr>
              <a:t> годом награждения, можно на бланке ОО - заверенная печатью и подписью)</a:t>
            </a:r>
          </a:p>
          <a:p>
            <a:pPr lvl="0"/>
            <a:endParaRPr lang="ru-RU" sz="1400" dirty="0">
              <a:solidFill>
                <a:srgbClr val="C00000"/>
              </a:solidFill>
              <a:latin typeface="Times New Roman" panose="02020603050405020304" pitchFamily="18" charset="0"/>
              <a:ea typeface="Roboto"/>
              <a:cs typeface="Times New Roman" panose="02020603050405020304" pitchFamily="18" charset="0"/>
              <a:sym typeface="Roboto"/>
            </a:endParaRPr>
          </a:p>
          <a:p>
            <a:pPr lvl="0"/>
            <a:r>
              <a:rPr lang="ru-RU" sz="1400" dirty="0">
                <a:solidFill>
                  <a:srgbClr val="C00000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  <a:sym typeface="Roboto"/>
              </a:rPr>
              <a:t>!!! Награждение наградами ПК возможно </a:t>
            </a:r>
            <a:r>
              <a:rPr lang="ru-RU" sz="1400" u="sng" dirty="0">
                <a:solidFill>
                  <a:srgbClr val="C00000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  <a:sym typeface="Roboto"/>
              </a:rPr>
              <a:t>НЕ РАНЕЕ, ЧЕМ ЧЕРЕЗ 3 ГОДА </a:t>
            </a:r>
            <a:r>
              <a:rPr lang="ru-RU" sz="1400" dirty="0">
                <a:solidFill>
                  <a:srgbClr val="C00000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  <a:sym typeface="Roboto"/>
              </a:rPr>
              <a:t>после получения предыдущей награды</a:t>
            </a:r>
          </a:p>
          <a:p>
            <a:pPr lvl="0"/>
            <a:r>
              <a:rPr lang="ru-RU" sz="1400" dirty="0">
                <a:solidFill>
                  <a:srgbClr val="C00000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  <a:sym typeface="Roboto"/>
              </a:rPr>
              <a:t>!!! </a:t>
            </a:r>
            <a:r>
              <a:rPr lang="ru-RU" sz="1400" u="sng" dirty="0">
                <a:solidFill>
                  <a:srgbClr val="C00000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  <a:sym typeface="Roboto"/>
              </a:rPr>
              <a:t>Повторное</a:t>
            </a:r>
            <a:r>
              <a:rPr lang="ru-RU" sz="1400" dirty="0">
                <a:solidFill>
                  <a:srgbClr val="C00000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  <a:sym typeface="Roboto"/>
              </a:rPr>
              <a:t> награждение наградами ПК за новые достижения возможно </a:t>
            </a:r>
            <a:r>
              <a:rPr lang="ru-RU" sz="1400" u="sng" dirty="0">
                <a:solidFill>
                  <a:srgbClr val="C00000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  <a:sym typeface="Roboto"/>
              </a:rPr>
              <a:t>не ранее, чем через 3 года</a:t>
            </a:r>
          </a:p>
          <a:p>
            <a:pPr lvl="0"/>
            <a:r>
              <a:rPr lang="ru-RU" sz="1400" dirty="0">
                <a:solidFill>
                  <a:srgbClr val="C00000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  <a:sym typeface="Roboto"/>
              </a:rPr>
              <a:t>после даты предыдущего награждения. </a:t>
            </a:r>
          </a:p>
        </p:txBody>
      </p:sp>
    </p:spTree>
    <p:extLst>
      <p:ext uri="{BB962C8B-B14F-4D97-AF65-F5344CB8AC3E}">
        <p14:creationId xmlns:p14="http://schemas.microsoft.com/office/powerpoint/2010/main" xmlns="" val="14555859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9"/>
          <p:cNvSpPr txBox="1"/>
          <p:nvPr/>
        </p:nvSpPr>
        <p:spPr>
          <a:xfrm>
            <a:off x="214325" y="0"/>
            <a:ext cx="8608200" cy="470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100" dirty="0"/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2100" dirty="0">
              <a:solidFill>
                <a:schemeClr val="dk1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lang="ru" sz="2100" dirty="0">
              <a:solidFill>
                <a:schemeClr val="dk1"/>
              </a:solidFill>
            </a:endParaRPr>
          </a:p>
        </p:txBody>
      </p:sp>
      <p:sp>
        <p:nvSpPr>
          <p:cNvPr id="101" name="Google Shape;101;p1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/>
              <a:t/>
            </a:r>
            <a:br>
              <a:rPr lang="ru" dirty="0"/>
            </a:br>
            <a:r>
              <a:rPr lang="ru" dirty="0"/>
              <a:t/>
            </a:r>
            <a:br>
              <a:rPr lang="ru" dirty="0"/>
            </a:br>
            <a:r>
              <a:rPr lang="ru" dirty="0"/>
              <a:t/>
            </a:r>
            <a:br>
              <a:rPr lang="ru" dirty="0"/>
            </a:br>
            <a:r>
              <a:rPr lang="ru" dirty="0"/>
              <a:t/>
            </a:r>
            <a:br>
              <a:rPr lang="ru" dirty="0"/>
            </a:br>
            <a:endParaRPr sz="2800" dirty="0">
              <a:latin typeface="Georgia" panose="02040502050405020303" pitchFamily="18" charset="0"/>
            </a:endParaRPr>
          </a:p>
        </p:txBody>
      </p:sp>
      <p:sp>
        <p:nvSpPr>
          <p:cNvPr id="2" name="Текст 1">
            <a:extLst>
              <a:ext uri="{FF2B5EF4-FFF2-40B4-BE49-F238E27FC236}">
                <a16:creationId xmlns:a16="http://schemas.microsoft.com/office/drawing/2014/main" xmlns="" id="{F4E86E1D-117D-4F55-A435-94B762EC66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4326" y="458025"/>
            <a:ext cx="2659503" cy="4376734"/>
          </a:xfrm>
        </p:spPr>
        <p:txBody>
          <a:bodyPr/>
          <a:lstStyle/>
          <a:p>
            <a:pPr marL="139700" indent="0" algn="ctr">
              <a:buNone/>
            </a:pPr>
            <a:r>
              <a:rPr lang="ru" sz="1800" dirty="0">
                <a:solidFill>
                  <a:srgbClr val="C00000"/>
                </a:solidFill>
                <a:latin typeface="Georgia" panose="02040502050405020303" pitchFamily="18" charset="0"/>
                <a:ea typeface="Times New Roman"/>
                <a:cs typeface="Times New Roman"/>
                <a:sym typeface="Times New Roman"/>
              </a:rPr>
              <a:t>Н</a:t>
            </a:r>
            <a:r>
              <a:rPr lang="ru-RU" sz="1800" dirty="0" err="1">
                <a:solidFill>
                  <a:srgbClr val="C00000"/>
                </a:solidFill>
                <a:latin typeface="Georgia" panose="02040502050405020303" pitchFamily="18" charset="0"/>
                <a:ea typeface="Times New Roman"/>
                <a:cs typeface="Times New Roman"/>
                <a:sym typeface="Times New Roman"/>
              </a:rPr>
              <a:t>агрудный</a:t>
            </a:r>
            <a:r>
              <a:rPr lang="ru-RU" sz="1800" dirty="0">
                <a:solidFill>
                  <a:srgbClr val="C00000"/>
                </a:solidFill>
                <a:latin typeface="Georgia" panose="02040502050405020303" pitchFamily="18" charset="0"/>
                <a:ea typeface="Times New Roman"/>
                <a:cs typeface="Times New Roman"/>
                <a:sym typeface="Times New Roman"/>
              </a:rPr>
              <a:t> знак</a:t>
            </a:r>
            <a:endParaRPr lang="ru" sz="1800" dirty="0">
              <a:solidFill>
                <a:srgbClr val="C00000"/>
              </a:solidFill>
              <a:latin typeface="Georgia" panose="02040502050405020303" pitchFamily="18" charset="0"/>
              <a:ea typeface="Times New Roman"/>
              <a:cs typeface="Times New Roman"/>
              <a:sym typeface="Times New Roman"/>
            </a:endParaRPr>
          </a:p>
          <a:p>
            <a:pPr marL="139700" indent="0" algn="ctr">
              <a:buNone/>
            </a:pPr>
            <a:r>
              <a:rPr lang="ru-RU" sz="1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«МОЛОДОСТЬ И ПРОФЕССИОНАЛИЗМ»</a:t>
            </a:r>
          </a:p>
          <a:p>
            <a:pPr marL="139700" indent="0" algn="ctr">
              <a:buNone/>
            </a:pPr>
            <a:endParaRPr lang="ru-RU" sz="1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ЗАСЛУГИ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сфере образования (указывать за последние 3 года)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024B263-A8B7-41C7-9F80-A35AED862EBB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2942253" y="191991"/>
            <a:ext cx="6108441" cy="4858979"/>
          </a:xfrm>
        </p:spPr>
        <p:txBody>
          <a:bodyPr/>
          <a:lstStyle/>
          <a:p>
            <a:pPr algn="ctr"/>
            <a:endParaRPr lang="ru-RU" sz="2000" dirty="0">
              <a:solidFill>
                <a:schemeClr val="tx1"/>
              </a:solidFill>
            </a:endParaRPr>
          </a:p>
          <a:p>
            <a:pPr marL="0" lvl="0" indent="0" algn="ctr">
              <a:lnSpc>
                <a:spcPct val="100000"/>
              </a:lnSpc>
              <a:buClr>
                <a:srgbClr val="000000"/>
              </a:buClr>
              <a:buSzTx/>
              <a:buNone/>
            </a:pP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КАНДИДАТЫ ДОЛЖНЫ </a:t>
            </a:r>
            <a:r>
              <a:rPr lang="ru-RU" sz="1800" b="1" u="sng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ОДНОВРЕМЕННО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СООТСТВЕТСТВОВАТЬ ТРЕБОВАНИЯМ:</a:t>
            </a:r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marL="139700" indent="0" algn="ctr">
              <a:buNone/>
            </a:pPr>
            <a:endParaRPr lang="ru-RU" sz="2000" dirty="0">
              <a:solidFill>
                <a:schemeClr val="tx1"/>
              </a:solidFill>
            </a:endParaRPr>
          </a:p>
          <a:p>
            <a:pPr marL="139700" indent="0">
              <a:buNone/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Стаж </a:t>
            </a:r>
            <a:r>
              <a:rPr lang="ru-RU" sz="18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менее 3 лет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ОО</a:t>
            </a:r>
          </a:p>
          <a:p>
            <a:pPr marL="139700" indent="0">
              <a:buNone/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Значимые достижения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НАГРАДА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МОиН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Пермского края (с даты награждения - 3 года)</a:t>
            </a:r>
          </a:p>
          <a:p>
            <a:pPr marL="596900" indent="-457200" algn="ctr">
              <a:buFont typeface="+mj-lt"/>
              <a:buAutoNum type="arabicPeriod"/>
            </a:pPr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>
              <a:buClrTx/>
              <a:buSzTx/>
              <a:buNone/>
            </a:pP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ПАКЕТ ДОКУМЕНТОВ:</a:t>
            </a:r>
          </a:p>
          <a:p>
            <a:pPr marL="85725" lvl="0" indent="0">
              <a:buClrTx/>
              <a:buSzTx/>
              <a:buNone/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ХОДАТАЙСТВО о награждении ОО</a:t>
            </a:r>
          </a:p>
          <a:p>
            <a:pPr marL="85725" lvl="0" indent="0">
              <a:buClrTx/>
              <a:buSzTx/>
              <a:buNone/>
            </a:pP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1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НАГРАДНОЙ ЛИСТ </a:t>
            </a: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(А4, по форме), </a:t>
            </a:r>
            <a:r>
              <a:rPr lang="ru-RU" sz="1800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СТРОГО по форме - в формате ВОРД на проверку – Шеиной С.А.</a:t>
            </a: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pPr marL="85725" lvl="0" indent="0">
              <a:buClrTx/>
              <a:buSzTx/>
              <a:buNone/>
            </a:pP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ВЫПИСКА ИЗ ПРОТОКОЛА педагогического совета/ общего собрания</a:t>
            </a:r>
          </a:p>
          <a:p>
            <a:pPr marL="85725" lvl="0" indent="0">
              <a:buClrTx/>
              <a:buSzTx/>
              <a:buNone/>
            </a:pP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Справка об отсутствии судимости кандидата</a:t>
            </a:r>
          </a:p>
          <a:p>
            <a:pPr marL="139700" lvl="0" indent="0">
              <a:buClrTx/>
              <a:buSzTx/>
              <a:buNone/>
            </a:pPr>
            <a:r>
              <a:rPr lang="ru-RU" sz="12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П.15. Число лиц, представляемых к награждению от ОО: </a:t>
            </a:r>
          </a:p>
          <a:p>
            <a:pPr marL="139700" lvl="0" indent="0">
              <a:buClrTx/>
              <a:buSzTx/>
              <a:buNone/>
            </a:pPr>
            <a:r>
              <a:rPr lang="ru-RU" sz="12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– на каждые 100 человек.</a:t>
            </a:r>
          </a:p>
          <a:p>
            <a:pPr marL="85725" lvl="0" indent="0">
              <a:buClrTx/>
              <a:buSzTx/>
              <a:buNone/>
            </a:pPr>
            <a:endParaRPr lang="ru-RU" sz="1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9700" indent="0" algn="ctr">
              <a:buNone/>
            </a:pPr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217642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7" name="Google Shape;107;p20"/>
          <p:cNvGraphicFramePr/>
          <p:nvPr>
            <p:extLst>
              <p:ext uri="{D42A27DB-BD31-4B8C-83A1-F6EECF244321}">
                <p14:modId xmlns:p14="http://schemas.microsoft.com/office/powerpoint/2010/main" xmlns="" val="3809338439"/>
              </p:ext>
            </p:extLst>
          </p:nvPr>
        </p:nvGraphicFramePr>
        <p:xfrm>
          <a:off x="0" y="0"/>
          <a:ext cx="9144000" cy="4876770"/>
        </p:xfrm>
        <a:graphic>
          <a:graphicData uri="http://schemas.openxmlformats.org/drawingml/2006/table">
            <a:tbl>
              <a:tblPr>
                <a:noFill/>
                <a:tableStyleId>{F2F5A04C-262C-4B03-9008-B7AFEFD362B0}</a:tableStyleId>
              </a:tblPr>
              <a:tblGrid>
                <a:gridCol w="253170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61229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80215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ru" sz="2000" dirty="0">
                        <a:solidFill>
                          <a:schemeClr val="dk1"/>
                        </a:solidFill>
                        <a:latin typeface="Georgia" panose="02040502050405020303" pitchFamily="18" charset="0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2400" dirty="0">
                          <a:solidFill>
                            <a:srgbClr val="C00000"/>
                          </a:solidFill>
                          <a:latin typeface="Georgia" panose="02040502050405020303" pitchFamily="18" charset="0"/>
                          <a:ea typeface="Times New Roman"/>
                          <a:cs typeface="Times New Roman"/>
                          <a:sym typeface="Times New Roman"/>
                        </a:rPr>
                        <a:t>ПОЧЕТНАЯ ГРАМОТА Министерства просвещения РФ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dirty="0">
                          <a:solidFill>
                            <a:schemeClr val="dk1"/>
                          </a:solidFill>
                          <a:latin typeface="Georgia" panose="02040502050405020303" pitchFamily="18" charset="0"/>
                          <a:ea typeface="Times New Roman"/>
                          <a:cs typeface="Times New Roman"/>
                          <a:sym typeface="Times New Roman"/>
                        </a:rPr>
                        <a:t>-</a:t>
                      </a:r>
                      <a:r>
                        <a:rPr lang="ru-RU" sz="1600" dirty="0">
                          <a:solidFill>
                            <a:schemeClr val="dk1"/>
                          </a:solidFill>
                          <a:latin typeface="Georgia" panose="02040502050405020303" pitchFamily="18" charset="0"/>
                          <a:ea typeface="Times New Roman"/>
                          <a:cs typeface="Times New Roman"/>
                          <a:sym typeface="Times New Roman"/>
                        </a:rPr>
                        <a:t>ВЫДАЮЩИЕСЯ ДОСТИЖЕНИЯ</a:t>
                      </a:r>
                      <a:r>
                        <a:rPr lang="ru" sz="1600" dirty="0">
                          <a:solidFill>
                            <a:schemeClr val="dk1"/>
                          </a:solidFill>
                          <a:latin typeface="Georgia" panose="02040502050405020303" pitchFamily="18" charset="0"/>
                          <a:ea typeface="Times New Roman"/>
                          <a:cs typeface="Times New Roman"/>
                          <a:sym typeface="Times New Roman"/>
                        </a:rPr>
                        <a:t> В СФЕРЕ ОБРАЗОВАНИЯ И ВОСПИТАНИЯ 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dirty="0">
                          <a:solidFill>
                            <a:schemeClr val="dk1"/>
                          </a:solidFill>
                          <a:latin typeface="Georgia" panose="02040502050405020303" pitchFamily="18" charset="0"/>
                          <a:ea typeface="Times New Roman"/>
                          <a:cs typeface="Times New Roman"/>
                          <a:sym typeface="Times New Roman"/>
                        </a:rPr>
                        <a:t>(</a:t>
                      </a:r>
                      <a:r>
                        <a:rPr lang="ru-RU" sz="1600" b="1" dirty="0">
                          <a:solidFill>
                            <a:schemeClr val="dk1"/>
                          </a:solidFill>
                          <a:latin typeface="Georgia" panose="02040502050405020303" pitchFamily="18" charset="0"/>
                          <a:ea typeface="Times New Roman"/>
                          <a:cs typeface="Times New Roman"/>
                          <a:sym typeface="Times New Roman"/>
                        </a:rPr>
                        <a:t>указывать за последние 3 года</a:t>
                      </a:r>
                      <a:r>
                        <a:rPr lang="ru-RU" sz="1600" dirty="0">
                          <a:solidFill>
                            <a:schemeClr val="dk1"/>
                          </a:solidFill>
                          <a:latin typeface="Georgia" panose="02040502050405020303" pitchFamily="18" charset="0"/>
                          <a:ea typeface="Times New Roman"/>
                          <a:cs typeface="Times New Roman"/>
                          <a:sym typeface="Times New Roman"/>
                        </a:rPr>
                        <a:t>)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dirty="0">
                          <a:solidFill>
                            <a:schemeClr val="dk1"/>
                          </a:solidFill>
                          <a:latin typeface="Georgia" panose="02040502050405020303" pitchFamily="18" charset="0"/>
                          <a:ea typeface="Times New Roman"/>
                          <a:cs typeface="Times New Roman"/>
                          <a:sym typeface="Times New Roman"/>
                        </a:rPr>
                        <a:t>-М</a:t>
                      </a:r>
                      <a:r>
                        <a:rPr lang="ru" sz="1600" dirty="0">
                          <a:solidFill>
                            <a:schemeClr val="dk1"/>
                          </a:solidFill>
                          <a:latin typeface="Georgia" panose="02040502050405020303" pitchFamily="18" charset="0"/>
                          <a:ea typeface="Times New Roman"/>
                          <a:cs typeface="Times New Roman"/>
                          <a:sym typeface="Times New Roman"/>
                        </a:rPr>
                        <a:t>НОГОЛЕТНИЙ ДОБРОСОВЕСТНЫЙ ТРУД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266700" marR="0" lvl="0" indent="-12700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  <a:sym typeface="Times New Roman"/>
                        </a:rPr>
                        <a:t>КАНДИДАТЫ ДОЛЖНЫ </a:t>
                      </a:r>
                      <a:r>
                        <a:rPr kumimoji="0" lang="ru-RU" sz="1800" b="1" i="0" u="sng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  <a:sym typeface="Times New Roman"/>
                        </a:rPr>
                        <a:t>ОДНОВРЕМЕННО</a:t>
                      </a:r>
                      <a:r>
                        <a:rPr kumimoji="0" lang="ru-RU" sz="1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  <a:sym typeface="Times New Roman"/>
                        </a:rPr>
                        <a:t> СООТСТВЕТСТВОВАТЬ ТРЕБОВАНИЯМ:</a:t>
                      </a:r>
                      <a:endParaRPr kumimoji="0" lang="ru-RU" sz="2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  <a:sym typeface="Roboto"/>
                      </a:endParaRPr>
                    </a:p>
                    <a:p>
                      <a:pPr marL="1397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Roboto"/>
                          <a:cs typeface="Times New Roman" panose="02020603050405020304" pitchFamily="18" charset="0"/>
                          <a:sym typeface="Roboto"/>
                        </a:rPr>
                        <a:t>Не менее 3 лет в ОО</a:t>
                      </a:r>
                    </a:p>
                    <a:p>
                      <a:pPr marL="1397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Значимые достижения и заслуги + </a:t>
                      </a:r>
                      <a:r>
                        <a:rPr kumimoji="0" lang="ru-RU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Roboto"/>
                          <a:cs typeface="Times New Roman" panose="02020603050405020304" pitchFamily="18" charset="0"/>
                          <a:sym typeface="Roboto"/>
                        </a:rPr>
                        <a:t>ПОЧЕТНАЯ ГРАМОТА </a:t>
                      </a:r>
                      <a:r>
                        <a:rPr lang="ru-RU" sz="20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МОиН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Пермского края (с даты награждения - 3 года)</a:t>
                      </a:r>
                      <a:endParaRPr lang="ru-RU" sz="2000" dirty="0">
                        <a:solidFill>
                          <a:srgbClr val="C00000"/>
                        </a:solidFill>
                        <a:latin typeface="Georgia" panose="02040502050405020303" pitchFamily="18" charset="0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139700" indent="0" algn="ctr">
                        <a:buNone/>
                      </a:pPr>
                      <a:r>
                        <a:rPr lang="ru-RU" sz="2000" dirty="0">
                          <a:solidFill>
                            <a:srgbClr val="C00000"/>
                          </a:solidFill>
                          <a:latin typeface="Georgia" panose="02040502050405020303" pitchFamily="18" charset="0"/>
                          <a:ea typeface="Times New Roman"/>
                          <a:cs typeface="Times New Roman"/>
                          <a:sym typeface="Times New Roman"/>
                        </a:rPr>
                        <a:t>ПАКЕТ ДОКУМЕНТОВ:</a:t>
                      </a:r>
                      <a:endParaRPr lang="ru-RU" sz="2000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39700" indent="0">
                        <a:buNone/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ХОДАТАЙСТВО (…. за .....что</a:t>
                      </a:r>
                      <a:r>
                        <a:rPr lang="ru-RU" sz="1600" u="sng" dirty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(из Положения!!!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  <a:p>
                      <a:pPr marL="139700" indent="0">
                        <a:buNone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</a:t>
                      </a:r>
                      <a:r>
                        <a:rPr lang="ru-RU" sz="1600" b="1" u="sng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НАГРАДНОЙ ЛИСТ 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(А4, по форме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/>
                          <a:sym typeface="Arial"/>
                        </a:rPr>
                        <a:t>) – указывать </a:t>
                      </a:r>
                      <a:r>
                        <a:rPr lang="ru-RU" sz="1600" u="sng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/>
                          <a:sym typeface="Arial"/>
                        </a:rPr>
                        <a:t>ЗНАЧИТЕЛЬНЫЕ заслуги и достижения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/>
                          <a:sym typeface="Arial"/>
                        </a:rPr>
                        <a:t>!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39700" indent="0">
                        <a:buNone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КОПИЯ НАГРАДЫ (</a:t>
                      </a:r>
                      <a:r>
                        <a:rPr lang="ru-RU" sz="16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Минобра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ПК) </a:t>
                      </a:r>
                    </a:p>
                    <a:p>
                      <a:pPr marL="139700" indent="0">
                        <a:buNone/>
                      </a:pPr>
                      <a:r>
                        <a:rPr lang="ru-RU" sz="1600" u="sng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-интервал между наградами не менее трех лет 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139700" indent="0">
                        <a:buNone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-«</a:t>
                      </a:r>
                      <a:r>
                        <a:rPr lang="ru-RU" sz="16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свеженагражденные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 - получат отказ!</a:t>
                      </a:r>
                    </a:p>
                    <a:p>
                      <a:pPr marL="139700" indent="0">
                        <a:buNone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ВЫПИСКА ИЗ ПРОТОКОЛА заседания педагогического совета/ общего собрания</a:t>
                      </a:r>
                    </a:p>
                    <a:p>
                      <a:pPr marL="139700" indent="0">
                        <a:buNone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 Справка об отсутствии судимости кандидата</a:t>
                      </a:r>
                    </a:p>
                    <a:p>
                      <a:pPr marL="139700" indent="0">
                        <a:buNone/>
                      </a:pPr>
                      <a:endParaRPr lang="ru-RU" sz="1200" i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39700" indent="0">
                        <a:buNone/>
                      </a:pPr>
                      <a:r>
                        <a:rPr lang="ru-RU" sz="1200" b="1" i="1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П.15. Число лиц, представляемых к награждению от ОО: 1 – на каждые 100 человек.</a:t>
                      </a: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898584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E2B5101-BA8F-43EC-B886-467837A52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139" y="391885"/>
            <a:ext cx="2703555" cy="1242834"/>
          </a:xfrm>
        </p:spPr>
        <p:txBody>
          <a:bodyPr/>
          <a:lstStyle/>
          <a:p>
            <a:r>
              <a:rPr lang="ru" sz="3200" dirty="0">
                <a:latin typeface="Georgia" panose="02040502050405020303" pitchFamily="18" charset="0"/>
                <a:ea typeface="Arial"/>
                <a:cs typeface="Arial"/>
                <a:sym typeface="Arial"/>
              </a:rPr>
              <a:t/>
            </a:r>
            <a:br>
              <a:rPr lang="ru" sz="3200" dirty="0">
                <a:latin typeface="Georgia" panose="02040502050405020303" pitchFamily="18" charset="0"/>
                <a:ea typeface="Arial"/>
                <a:cs typeface="Arial"/>
                <a:sym typeface="Arial"/>
              </a:rPr>
            </a:br>
            <a:r>
              <a:rPr lang="ru" sz="3200" dirty="0">
                <a:latin typeface="Georgia" panose="02040502050405020303" pitchFamily="18" charset="0"/>
                <a:ea typeface="Arial"/>
                <a:cs typeface="Arial"/>
                <a:sym typeface="Arial"/>
              </a:rPr>
              <a:t/>
            </a:r>
            <a:br>
              <a:rPr lang="ru" sz="3200" dirty="0">
                <a:latin typeface="Georgia" panose="02040502050405020303" pitchFamily="18" charset="0"/>
                <a:ea typeface="Arial"/>
                <a:cs typeface="Arial"/>
                <a:sym typeface="Arial"/>
              </a:rPr>
            </a:br>
            <a:r>
              <a:rPr lang="ru" sz="3200" dirty="0">
                <a:latin typeface="Georgia" panose="02040502050405020303" pitchFamily="18" charset="0"/>
                <a:ea typeface="Arial"/>
                <a:cs typeface="Arial"/>
                <a:sym typeface="Arial"/>
              </a:rPr>
              <a:t/>
            </a:r>
            <a:br>
              <a:rPr lang="ru" sz="3200" dirty="0">
                <a:latin typeface="Georgia" panose="02040502050405020303" pitchFamily="18" charset="0"/>
                <a:ea typeface="Arial"/>
                <a:cs typeface="Arial"/>
                <a:sym typeface="Arial"/>
              </a:rPr>
            </a:br>
            <a:r>
              <a:rPr lang="ru" sz="3200" dirty="0">
                <a:latin typeface="Georgia" panose="02040502050405020303" pitchFamily="18" charset="0"/>
                <a:ea typeface="Arial"/>
                <a:cs typeface="Arial"/>
                <a:sym typeface="Arial"/>
              </a:rPr>
              <a:t/>
            </a:r>
            <a:br>
              <a:rPr lang="ru" sz="3200" dirty="0">
                <a:latin typeface="Georgia" panose="02040502050405020303" pitchFamily="18" charset="0"/>
                <a:ea typeface="Arial"/>
                <a:cs typeface="Arial"/>
                <a:sym typeface="Arial"/>
              </a:rPr>
            </a:br>
            <a:r>
              <a:rPr lang="ru" sz="3200" dirty="0">
                <a:latin typeface="Georgia" panose="02040502050405020303" pitchFamily="18" charset="0"/>
                <a:ea typeface="Arial"/>
                <a:cs typeface="Arial"/>
                <a:sym typeface="Arial"/>
              </a:rPr>
              <a:t/>
            </a:r>
            <a:br>
              <a:rPr lang="ru" sz="3200" dirty="0">
                <a:latin typeface="Georgia" panose="02040502050405020303" pitchFamily="18" charset="0"/>
                <a:ea typeface="Arial"/>
                <a:cs typeface="Arial"/>
                <a:sym typeface="Arial"/>
              </a:rPr>
            </a:br>
            <a:r>
              <a:rPr lang="ru" sz="3200" dirty="0">
                <a:latin typeface="Georgia" panose="02040502050405020303" pitchFamily="18" charset="0"/>
                <a:ea typeface="Arial"/>
                <a:cs typeface="Arial"/>
                <a:sym typeface="Arial"/>
              </a:rPr>
              <a:t/>
            </a:r>
            <a:br>
              <a:rPr lang="ru" sz="3200" dirty="0">
                <a:latin typeface="Georgia" panose="02040502050405020303" pitchFamily="18" charset="0"/>
                <a:ea typeface="Arial"/>
                <a:cs typeface="Arial"/>
                <a:sym typeface="Arial"/>
              </a:rPr>
            </a:br>
            <a:r>
              <a:rPr lang="ru" sz="3200" dirty="0">
                <a:latin typeface="Georgia" panose="02040502050405020303" pitchFamily="18" charset="0"/>
                <a:ea typeface="Arial"/>
                <a:cs typeface="Arial"/>
                <a:sym typeface="Arial"/>
              </a:rPr>
              <a:t/>
            </a:r>
            <a:br>
              <a:rPr lang="ru" sz="3200" dirty="0">
                <a:latin typeface="Georgia" panose="02040502050405020303" pitchFamily="18" charset="0"/>
                <a:ea typeface="Arial"/>
                <a:cs typeface="Arial"/>
                <a:sym typeface="Arial"/>
              </a:rPr>
            </a:br>
            <a:r>
              <a:rPr lang="ru" sz="3200" dirty="0">
                <a:latin typeface="Georgia" panose="02040502050405020303" pitchFamily="18" charset="0"/>
                <a:ea typeface="Arial"/>
                <a:cs typeface="Arial"/>
                <a:sym typeface="Arial"/>
              </a:rPr>
              <a:t/>
            </a:r>
            <a:br>
              <a:rPr lang="ru" sz="3200" dirty="0">
                <a:latin typeface="Georgia" panose="02040502050405020303" pitchFamily="18" charset="0"/>
                <a:ea typeface="Arial"/>
                <a:cs typeface="Arial"/>
                <a:sym typeface="Arial"/>
              </a:rPr>
            </a:br>
            <a:r>
              <a:rPr lang="ru" sz="3200" dirty="0">
                <a:latin typeface="Georgia" panose="02040502050405020303" pitchFamily="18" charset="0"/>
                <a:ea typeface="Arial"/>
                <a:cs typeface="Arial"/>
                <a:sym typeface="Arial"/>
              </a:rPr>
              <a:t/>
            </a:r>
            <a:br>
              <a:rPr lang="ru" sz="3200" dirty="0">
                <a:latin typeface="Georgia" panose="02040502050405020303" pitchFamily="18" charset="0"/>
                <a:ea typeface="Arial"/>
                <a:cs typeface="Arial"/>
                <a:sym typeface="Arial"/>
              </a:rPr>
            </a:br>
            <a:r>
              <a:rPr lang="ru" sz="3200" dirty="0">
                <a:latin typeface="Georgia" panose="02040502050405020303" pitchFamily="18" charset="0"/>
                <a:ea typeface="Arial"/>
                <a:cs typeface="Arial"/>
                <a:sym typeface="Arial"/>
              </a:rPr>
              <a:t/>
            </a:r>
            <a:br>
              <a:rPr lang="ru" sz="3200" dirty="0">
                <a:latin typeface="Georgia" panose="02040502050405020303" pitchFamily="18" charset="0"/>
                <a:ea typeface="Arial"/>
                <a:cs typeface="Arial"/>
                <a:sym typeface="Arial"/>
              </a:rPr>
            </a:br>
            <a:r>
              <a:rPr lang="ru" sz="3200" dirty="0">
                <a:latin typeface="Georgia" panose="02040502050405020303" pitchFamily="18" charset="0"/>
                <a:ea typeface="Arial"/>
                <a:cs typeface="Arial"/>
                <a:sym typeface="Arial"/>
              </a:rPr>
              <a:t/>
            </a:r>
            <a:br>
              <a:rPr lang="ru" sz="3200" dirty="0">
                <a:latin typeface="Georgia" panose="02040502050405020303" pitchFamily="18" charset="0"/>
                <a:ea typeface="Arial"/>
                <a:cs typeface="Arial"/>
                <a:sym typeface="Arial"/>
              </a:rPr>
            </a:br>
            <a:r>
              <a:rPr lang="ru" sz="3200" dirty="0">
                <a:latin typeface="Georgia" panose="02040502050405020303" pitchFamily="18" charset="0"/>
                <a:ea typeface="Arial"/>
                <a:cs typeface="Arial"/>
                <a:sym typeface="Arial"/>
              </a:rPr>
              <a:t/>
            </a:r>
            <a:br>
              <a:rPr lang="ru" sz="3200" dirty="0">
                <a:latin typeface="Georgia" panose="02040502050405020303" pitchFamily="18" charset="0"/>
                <a:ea typeface="Arial"/>
                <a:cs typeface="Arial"/>
                <a:sym typeface="Arial"/>
              </a:rPr>
            </a:br>
            <a:r>
              <a:rPr lang="ru" sz="3200" dirty="0">
                <a:latin typeface="Georgia" panose="02040502050405020303" pitchFamily="18" charset="0"/>
                <a:ea typeface="Arial"/>
                <a:cs typeface="Arial"/>
                <a:sym typeface="Arial"/>
              </a:rPr>
              <a:t/>
            </a:r>
            <a:br>
              <a:rPr lang="ru" sz="3200" dirty="0">
                <a:latin typeface="Georgia" panose="02040502050405020303" pitchFamily="18" charset="0"/>
                <a:ea typeface="Arial"/>
                <a:cs typeface="Arial"/>
                <a:sym typeface="Arial"/>
              </a:rPr>
            </a:br>
            <a:r>
              <a:rPr lang="ru" sz="3200" dirty="0">
                <a:latin typeface="Georgia" panose="02040502050405020303" pitchFamily="18" charset="0"/>
                <a:ea typeface="Arial"/>
                <a:cs typeface="Arial"/>
                <a:sym typeface="Arial"/>
              </a:rPr>
              <a:t/>
            </a:r>
            <a:br>
              <a:rPr lang="ru" sz="3200" dirty="0">
                <a:latin typeface="Georgia" panose="02040502050405020303" pitchFamily="18" charset="0"/>
                <a:ea typeface="Arial"/>
                <a:cs typeface="Arial"/>
                <a:sym typeface="Arial"/>
              </a:rPr>
            </a:br>
            <a:r>
              <a:rPr lang="ru" sz="3200" dirty="0">
                <a:latin typeface="Georgia" panose="02040502050405020303" pitchFamily="18" charset="0"/>
                <a:ea typeface="Arial"/>
                <a:cs typeface="Arial"/>
                <a:sym typeface="Arial"/>
              </a:rPr>
              <a:t/>
            </a:r>
            <a:br>
              <a:rPr lang="ru" sz="3200" dirty="0">
                <a:latin typeface="Georgia" panose="02040502050405020303" pitchFamily="18" charset="0"/>
                <a:ea typeface="Arial"/>
                <a:cs typeface="Arial"/>
                <a:sym typeface="Arial"/>
              </a:rPr>
            </a:br>
            <a:r>
              <a:rPr lang="ru" sz="3200" dirty="0">
                <a:latin typeface="Georgia" panose="02040502050405020303" pitchFamily="18" charset="0"/>
                <a:ea typeface="Arial"/>
                <a:cs typeface="Arial"/>
                <a:sym typeface="Arial"/>
              </a:rPr>
              <a:t/>
            </a:r>
            <a:br>
              <a:rPr lang="ru" sz="3200" dirty="0">
                <a:latin typeface="Georgia" panose="02040502050405020303" pitchFamily="18" charset="0"/>
                <a:ea typeface="Arial"/>
                <a:cs typeface="Arial"/>
                <a:sym typeface="Arial"/>
              </a:rPr>
            </a:br>
            <a:r>
              <a:rPr lang="ru" sz="3200" dirty="0">
                <a:latin typeface="Georgia" panose="02040502050405020303" pitchFamily="18" charset="0"/>
                <a:ea typeface="Arial"/>
                <a:cs typeface="Arial"/>
                <a:sym typeface="Arial"/>
              </a:rPr>
              <a:t/>
            </a:r>
            <a:br>
              <a:rPr lang="ru" sz="3200" dirty="0">
                <a:latin typeface="Georgia" panose="02040502050405020303" pitchFamily="18" charset="0"/>
                <a:ea typeface="Arial"/>
                <a:cs typeface="Arial"/>
                <a:sym typeface="Arial"/>
              </a:rPr>
            </a:br>
            <a:r>
              <a:rPr lang="ru" sz="3200" dirty="0">
                <a:latin typeface="Georgia" panose="02040502050405020303" pitchFamily="18" charset="0"/>
                <a:ea typeface="Arial"/>
                <a:cs typeface="Arial"/>
                <a:sym typeface="Arial"/>
              </a:rPr>
              <a:t/>
            </a:r>
            <a:br>
              <a:rPr lang="ru" sz="3200" dirty="0">
                <a:latin typeface="Georgia" panose="02040502050405020303" pitchFamily="18" charset="0"/>
                <a:ea typeface="Arial"/>
                <a:cs typeface="Arial"/>
                <a:sym typeface="Arial"/>
              </a:rPr>
            </a:br>
            <a:r>
              <a:rPr lang="ru" sz="3200" dirty="0">
                <a:latin typeface="Georgia" panose="02040502050405020303" pitchFamily="18" charset="0"/>
                <a:ea typeface="Arial"/>
                <a:cs typeface="Arial"/>
                <a:sym typeface="Arial"/>
              </a:rPr>
              <a:t/>
            </a:r>
            <a:br>
              <a:rPr lang="ru" sz="3200" dirty="0">
                <a:latin typeface="Georgia" panose="02040502050405020303" pitchFamily="18" charset="0"/>
                <a:ea typeface="Arial"/>
                <a:cs typeface="Arial"/>
                <a:sym typeface="Arial"/>
              </a:rPr>
            </a:br>
            <a:r>
              <a:rPr lang="ru" sz="3200" dirty="0">
                <a:latin typeface="Georgia" panose="02040502050405020303" pitchFamily="18" charset="0"/>
                <a:ea typeface="Arial"/>
                <a:cs typeface="Arial"/>
                <a:sym typeface="Arial"/>
              </a:rPr>
              <a:t/>
            </a:r>
            <a:br>
              <a:rPr lang="ru" sz="3200" dirty="0">
                <a:latin typeface="Georgia" panose="02040502050405020303" pitchFamily="18" charset="0"/>
                <a:ea typeface="Arial"/>
                <a:cs typeface="Arial"/>
                <a:sym typeface="Arial"/>
              </a:rPr>
            </a:br>
            <a:r>
              <a:rPr lang="ru" sz="3200" dirty="0">
                <a:latin typeface="Georgia" panose="02040502050405020303" pitchFamily="18" charset="0"/>
                <a:ea typeface="Arial"/>
                <a:cs typeface="Arial"/>
                <a:sym typeface="Arial"/>
              </a:rPr>
              <a:t/>
            </a:r>
            <a:br>
              <a:rPr lang="ru" sz="3200" dirty="0">
                <a:latin typeface="Georgia" panose="02040502050405020303" pitchFamily="18" charset="0"/>
                <a:ea typeface="Arial"/>
                <a:cs typeface="Arial"/>
                <a:sym typeface="Arial"/>
              </a:rPr>
            </a:br>
            <a:r>
              <a:rPr lang="ru" sz="3200" dirty="0">
                <a:latin typeface="Georgia" panose="02040502050405020303" pitchFamily="18" charset="0"/>
                <a:ea typeface="Arial"/>
                <a:cs typeface="Arial"/>
                <a:sym typeface="Arial"/>
              </a:rPr>
              <a:t/>
            </a:r>
            <a:br>
              <a:rPr lang="ru" sz="3200" dirty="0">
                <a:latin typeface="Georgia" panose="02040502050405020303" pitchFamily="18" charset="0"/>
                <a:ea typeface="Arial"/>
                <a:cs typeface="Arial"/>
                <a:sym typeface="Arial"/>
              </a:rPr>
            </a:br>
            <a:r>
              <a:rPr lang="ru" sz="3200" dirty="0">
                <a:latin typeface="Georgia" panose="02040502050405020303" pitchFamily="18" charset="0"/>
                <a:ea typeface="Arial"/>
                <a:cs typeface="Arial"/>
                <a:sym typeface="Arial"/>
              </a:rPr>
              <a:t/>
            </a:r>
            <a:br>
              <a:rPr lang="ru" sz="3200" dirty="0">
                <a:latin typeface="Georgia" panose="02040502050405020303" pitchFamily="18" charset="0"/>
                <a:ea typeface="Arial"/>
                <a:cs typeface="Arial"/>
                <a:sym typeface="Arial"/>
              </a:rPr>
            </a:br>
            <a:r>
              <a:rPr lang="ru" sz="3200" dirty="0">
                <a:latin typeface="Georgia" panose="02040502050405020303" pitchFamily="18" charset="0"/>
                <a:ea typeface="Arial"/>
                <a:cs typeface="Arial"/>
                <a:sym typeface="Arial"/>
              </a:rPr>
              <a:t/>
            </a:r>
            <a:br>
              <a:rPr lang="ru" sz="3200" dirty="0">
                <a:latin typeface="Georgia" panose="02040502050405020303" pitchFamily="18" charset="0"/>
                <a:ea typeface="Arial"/>
                <a:cs typeface="Arial"/>
                <a:sym typeface="Arial"/>
              </a:rPr>
            </a:br>
            <a:r>
              <a:rPr lang="ru" sz="3200" dirty="0">
                <a:latin typeface="Georgia" panose="02040502050405020303" pitchFamily="18" charset="0"/>
                <a:ea typeface="Arial"/>
                <a:cs typeface="Arial"/>
                <a:sym typeface="Arial"/>
              </a:rPr>
              <a:t/>
            </a:r>
            <a:br>
              <a:rPr lang="ru" sz="3200" dirty="0">
                <a:latin typeface="Georgia" panose="02040502050405020303" pitchFamily="18" charset="0"/>
                <a:ea typeface="Arial"/>
                <a:cs typeface="Arial"/>
                <a:sym typeface="Arial"/>
              </a:rPr>
            </a:br>
            <a:r>
              <a:rPr lang="ru" sz="3200" dirty="0">
                <a:latin typeface="Georgia" panose="02040502050405020303" pitchFamily="18" charset="0"/>
                <a:ea typeface="Arial"/>
                <a:cs typeface="Arial"/>
                <a:sym typeface="Arial"/>
              </a:rPr>
              <a:t/>
            </a:r>
            <a:br>
              <a:rPr lang="ru" sz="3200" dirty="0">
                <a:latin typeface="Georgia" panose="02040502050405020303" pitchFamily="18" charset="0"/>
                <a:ea typeface="Arial"/>
                <a:cs typeface="Arial"/>
                <a:sym typeface="Arial"/>
              </a:rPr>
            </a:br>
            <a:r>
              <a:rPr lang="ru" sz="3200" dirty="0">
                <a:latin typeface="Georgia" panose="02040502050405020303" pitchFamily="18" charset="0"/>
                <a:ea typeface="Arial"/>
                <a:cs typeface="Arial"/>
                <a:sym typeface="Arial"/>
              </a:rPr>
              <a:t/>
            </a:r>
            <a:br>
              <a:rPr lang="ru" sz="3200" dirty="0">
                <a:latin typeface="Georgia" panose="02040502050405020303" pitchFamily="18" charset="0"/>
                <a:ea typeface="Arial"/>
                <a:cs typeface="Arial"/>
                <a:sym typeface="Arial"/>
              </a:rPr>
            </a:br>
            <a:r>
              <a:rPr lang="ru" sz="3200" dirty="0">
                <a:latin typeface="Georgia" panose="02040502050405020303" pitchFamily="18" charset="0"/>
                <a:ea typeface="Arial"/>
                <a:cs typeface="Arial"/>
                <a:sym typeface="Arial"/>
              </a:rPr>
              <a:t/>
            </a:r>
            <a:br>
              <a:rPr lang="ru" sz="3200" dirty="0">
                <a:latin typeface="Georgia" panose="02040502050405020303" pitchFamily="18" charset="0"/>
                <a:ea typeface="Arial"/>
                <a:cs typeface="Arial"/>
                <a:sym typeface="Arial"/>
              </a:rPr>
            </a:br>
            <a:r>
              <a:rPr lang="ru" sz="3200" dirty="0">
                <a:latin typeface="Georgia" panose="02040502050405020303" pitchFamily="18" charset="0"/>
                <a:ea typeface="Arial"/>
                <a:cs typeface="Arial"/>
                <a:sym typeface="Arial"/>
              </a:rPr>
              <a:t/>
            </a:r>
            <a:br>
              <a:rPr lang="ru" sz="3200" dirty="0">
                <a:latin typeface="Georgia" panose="02040502050405020303" pitchFamily="18" charset="0"/>
                <a:ea typeface="Arial"/>
                <a:cs typeface="Arial"/>
                <a:sym typeface="Arial"/>
              </a:rPr>
            </a:br>
            <a:r>
              <a:rPr lang="ru" sz="3200" dirty="0">
                <a:latin typeface="Georgia" panose="02040502050405020303" pitchFamily="18" charset="0"/>
                <a:ea typeface="Arial"/>
                <a:cs typeface="Arial"/>
                <a:sym typeface="Arial"/>
              </a:rPr>
              <a:t/>
            </a:r>
            <a:br>
              <a:rPr lang="ru" sz="3200" dirty="0">
                <a:latin typeface="Georgia" panose="02040502050405020303" pitchFamily="18" charset="0"/>
                <a:ea typeface="Arial"/>
                <a:cs typeface="Arial"/>
                <a:sym typeface="Arial"/>
              </a:rPr>
            </a:br>
            <a:r>
              <a:rPr lang="ru" sz="3200" dirty="0">
                <a:latin typeface="Georgia" panose="02040502050405020303" pitchFamily="18" charset="0"/>
                <a:ea typeface="Arial"/>
                <a:cs typeface="Arial"/>
                <a:sym typeface="Arial"/>
              </a:rPr>
              <a:t/>
            </a:r>
            <a:br>
              <a:rPr lang="ru" sz="3200" dirty="0">
                <a:latin typeface="Georgia" panose="02040502050405020303" pitchFamily="18" charset="0"/>
                <a:ea typeface="Arial"/>
                <a:cs typeface="Arial"/>
                <a:sym typeface="Arial"/>
              </a:rPr>
            </a:br>
            <a:r>
              <a:rPr lang="ru" sz="3200" dirty="0">
                <a:latin typeface="Georgia" panose="02040502050405020303" pitchFamily="18" charset="0"/>
                <a:ea typeface="Arial"/>
                <a:cs typeface="Arial"/>
                <a:sym typeface="Arial"/>
              </a:rPr>
              <a:t/>
            </a:r>
            <a:br>
              <a:rPr lang="ru" sz="3200" dirty="0">
                <a:latin typeface="Georgia" panose="02040502050405020303" pitchFamily="18" charset="0"/>
                <a:ea typeface="Arial"/>
                <a:cs typeface="Arial"/>
                <a:sym typeface="Arial"/>
              </a:rPr>
            </a:br>
            <a:r>
              <a:rPr lang="ru" sz="3200" dirty="0">
                <a:latin typeface="Georgia" panose="02040502050405020303" pitchFamily="18" charset="0"/>
                <a:ea typeface="Arial"/>
                <a:cs typeface="Arial"/>
                <a:sym typeface="Arial"/>
              </a:rPr>
              <a:t/>
            </a:r>
            <a:br>
              <a:rPr lang="ru" sz="3200" dirty="0">
                <a:latin typeface="Georgia" panose="02040502050405020303" pitchFamily="18" charset="0"/>
                <a:ea typeface="Arial"/>
                <a:cs typeface="Arial"/>
                <a:sym typeface="Arial"/>
              </a:rPr>
            </a:br>
            <a:r>
              <a:rPr lang="ru" sz="3200" dirty="0">
                <a:latin typeface="Georgia" panose="02040502050405020303" pitchFamily="18" charset="0"/>
                <a:ea typeface="Arial"/>
                <a:cs typeface="Arial"/>
                <a:sym typeface="Arial"/>
              </a:rPr>
              <a:t/>
            </a:r>
            <a:br>
              <a:rPr lang="ru" sz="3200" dirty="0">
                <a:latin typeface="Georgia" panose="02040502050405020303" pitchFamily="18" charset="0"/>
                <a:ea typeface="Arial"/>
                <a:cs typeface="Arial"/>
                <a:sym typeface="Arial"/>
              </a:rPr>
            </a:br>
            <a:r>
              <a:rPr lang="ru" sz="2400" dirty="0">
                <a:solidFill>
                  <a:srgbClr val="C00000"/>
                </a:solidFill>
                <a:latin typeface="Georgia" panose="02040502050405020303" pitchFamily="18" charset="0"/>
                <a:ea typeface="Arial"/>
                <a:cs typeface="Arial"/>
                <a:sym typeface="Arial"/>
              </a:rPr>
              <a:t>Нагрудный знак </a:t>
            </a:r>
            <a:br>
              <a:rPr lang="ru" sz="2400" dirty="0">
                <a:solidFill>
                  <a:srgbClr val="C00000"/>
                </a:solidFill>
                <a:latin typeface="Georgia" panose="02040502050405020303" pitchFamily="18" charset="0"/>
                <a:ea typeface="Arial"/>
                <a:cs typeface="Arial"/>
                <a:sym typeface="Arial"/>
              </a:rPr>
            </a:br>
            <a:r>
              <a:rPr lang="ru" sz="2400" dirty="0">
                <a:solidFill>
                  <a:srgbClr val="C00000"/>
                </a:solidFill>
                <a:latin typeface="Georgia" panose="02040502050405020303" pitchFamily="18" charset="0"/>
                <a:ea typeface="Arial"/>
                <a:cs typeface="Arial"/>
                <a:sym typeface="Arial"/>
              </a:rPr>
              <a:t>«ПОЧЕТНЫЙ НАСТАВНИК»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90" name="Google Shape;90;p17"/>
          <p:cNvSpPr txBox="1">
            <a:spLocks noGrp="1"/>
          </p:cNvSpPr>
          <p:nvPr>
            <p:ph type="body" idx="1"/>
          </p:nvPr>
        </p:nvSpPr>
        <p:spPr>
          <a:xfrm>
            <a:off x="387900" y="1420128"/>
            <a:ext cx="2566794" cy="344905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-RU" sz="1800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С</a:t>
            </a:r>
            <a:r>
              <a:rPr lang="ru" sz="1800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одействие молодым работникам в успешном овладении профессиональными знаниями, навыками и умениями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FF4D4E44-18BD-4005-907A-25250EDA0C64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2954694" y="0"/>
            <a:ext cx="6189306" cy="5143500"/>
          </a:xfrm>
        </p:spPr>
        <p:txBody>
          <a:bodyPr/>
          <a:lstStyle/>
          <a:p>
            <a:pPr marL="0" lvl="0" indent="0" algn="ctr">
              <a:lnSpc>
                <a:spcPct val="100000"/>
              </a:lnSpc>
              <a:buClr>
                <a:srgbClr val="000000"/>
              </a:buClr>
              <a:buSzTx/>
              <a:buNone/>
            </a:pP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КАНДИДАТЫ ДОЛЖНЫ </a:t>
            </a:r>
            <a:r>
              <a:rPr lang="ru-RU" sz="1800" b="1" u="sng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ОДНОВРЕМЕННО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СООТСТВЕТСТВОВАТЬ ТРЕБОВАНИЯМ:</a:t>
            </a:r>
          </a:p>
          <a:p>
            <a:pPr marL="0" lvl="0" indent="0" algn="ctr">
              <a:lnSpc>
                <a:spcPct val="100000"/>
              </a:lnSpc>
              <a:buClr>
                <a:srgbClr val="000000"/>
              </a:buClr>
              <a:buSzTx/>
              <a:buNone/>
            </a:pPr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anose="02040502050405020303" pitchFamily="18" charset="0"/>
                <a:cs typeface="Times New Roman"/>
                <a:sym typeface="Times New Roman"/>
              </a:rPr>
              <a:t>Стаж - н</a:t>
            </a:r>
            <a:r>
              <a:rPr kumimoji="0" lang="ru" sz="18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anose="02040502050405020303" pitchFamily="18" charset="0"/>
                <a:cs typeface="Times New Roman"/>
                <a:sym typeface="Times New Roman"/>
              </a:rPr>
              <a:t>е менее </a:t>
            </a:r>
            <a:r>
              <a:rPr kumimoji="0" lang="ru" sz="18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anose="02040502050405020303" pitchFamily="18" charset="0"/>
                <a:cs typeface="Times New Roman"/>
                <a:sym typeface="Times New Roman"/>
              </a:rPr>
              <a:t>15 лет </a:t>
            </a:r>
            <a:r>
              <a:rPr kumimoji="0" lang="ru" sz="18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anose="02040502050405020303" pitchFamily="18" charset="0"/>
                <a:cs typeface="Times New Roman"/>
                <a:sym typeface="Times New Roman"/>
              </a:rPr>
              <a:t>в </a:t>
            </a: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anose="02040502050405020303" pitchFamily="18" charset="0"/>
                <a:cs typeface="Times New Roman"/>
                <a:sym typeface="Times New Roman"/>
              </a:rPr>
              <a:t>образовании</a:t>
            </a:r>
            <a:r>
              <a:rPr kumimoji="0" lang="ru" sz="1800" b="0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anose="02040502050405020303" pitchFamily="18" charset="0"/>
                <a:cs typeface="Times New Roman"/>
                <a:sym typeface="Times New Roman"/>
              </a:rPr>
              <a:t> </a:t>
            </a:r>
            <a:r>
              <a:rPr kumimoji="0" lang="ru" sz="1800" b="1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anose="02040502050405020303" pitchFamily="18" charset="0"/>
                <a:cs typeface="Times New Roman"/>
                <a:sym typeface="Times New Roman"/>
              </a:rPr>
              <a:t>и </a:t>
            </a:r>
            <a:r>
              <a:rPr kumimoji="0" lang="ru" sz="18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anose="02040502050405020303" pitchFamily="18" charset="0"/>
                <a:cs typeface="Times New Roman"/>
                <a:sym typeface="Times New Roman"/>
              </a:rPr>
              <a:t>3 года </a:t>
            </a:r>
            <a:r>
              <a:rPr kumimoji="0" lang="ru" sz="18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anose="02040502050405020303" pitchFamily="18" charset="0"/>
                <a:cs typeface="Times New Roman"/>
                <a:sym typeface="Times New Roman"/>
              </a:rPr>
              <a:t>в ОО</a:t>
            </a:r>
          </a:p>
          <a:p>
            <a:pPr marL="0" lvl="0" indent="0">
              <a:lnSpc>
                <a:spcPct val="100000"/>
              </a:lnSpc>
              <a:buClr>
                <a:srgbClr val="000000"/>
              </a:buClr>
              <a:buSzTx/>
              <a:buNone/>
              <a:defRPr/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+ Обязательно наличие награды: </a:t>
            </a:r>
            <a:r>
              <a:rPr lang="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Почетная грамота</a:t>
            </a:r>
            <a:r>
              <a:rPr lang="ru" sz="1800" kern="0" dirty="0">
                <a:solidFill>
                  <a:schemeClr val="tx1"/>
                </a:solidFill>
                <a:latin typeface="Georgia" panose="02040502050405020303" pitchFamily="18" charset="0"/>
                <a:cs typeface="Times New Roman"/>
                <a:sym typeface="Times New Roman"/>
              </a:rPr>
              <a:t> </a:t>
            </a:r>
            <a:r>
              <a:rPr lang="ru-RU" sz="1800" kern="0" dirty="0">
                <a:solidFill>
                  <a:schemeClr val="tx1"/>
                </a:solidFill>
                <a:latin typeface="Georgia" panose="02040502050405020303" pitchFamily="18" charset="0"/>
                <a:cs typeface="Times New Roman"/>
                <a:sym typeface="Times New Roman"/>
              </a:rPr>
              <a:t>РФ</a:t>
            </a:r>
            <a:r>
              <a:rPr lang="ru" sz="1800" kern="0" dirty="0">
                <a:solidFill>
                  <a:schemeClr val="tx1"/>
                </a:solidFill>
                <a:latin typeface="Georgia" panose="02040502050405020303" pitchFamily="18" charset="0"/>
                <a:cs typeface="Times New Roman"/>
                <a:sym typeface="Times New Roman"/>
              </a:rPr>
              <a:t>/</a:t>
            </a:r>
            <a:r>
              <a:rPr kumimoji="0" lang="ru" sz="1800" i="0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anose="02040502050405020303" pitchFamily="18" charset="0"/>
                <a:cs typeface="Times New Roman"/>
                <a:sym typeface="Times New Roman"/>
              </a:rPr>
              <a:t>Почетное</a:t>
            </a:r>
            <a:r>
              <a:rPr kumimoji="0" lang="ru" sz="1800" i="0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anose="02040502050405020303" pitchFamily="18" charset="0"/>
                <a:cs typeface="Times New Roman"/>
                <a:sym typeface="Times New Roman"/>
              </a:rPr>
              <a:t> звание</a:t>
            </a:r>
            <a:r>
              <a:rPr lang="ru" sz="1800" kern="0" dirty="0">
                <a:solidFill>
                  <a:schemeClr val="tx1"/>
                </a:solidFill>
                <a:latin typeface="Georgia" panose="02040502050405020303" pitchFamily="18" charset="0"/>
                <a:cs typeface="Times New Roman"/>
                <a:sym typeface="Times New Roman"/>
              </a:rPr>
              <a:t>/ </a:t>
            </a:r>
            <a:r>
              <a:rPr kumimoji="0" lang="ru" sz="1800" i="0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anose="02040502050405020303" pitchFamily="18" charset="0"/>
                <a:cs typeface="Times New Roman"/>
                <a:sym typeface="Times New Roman"/>
              </a:rPr>
              <a:t>Нагрудный знак </a:t>
            </a:r>
            <a:r>
              <a:rPr lang="ru-RU" sz="1800" dirty="0">
                <a:solidFill>
                  <a:schemeClr val="tx1"/>
                </a:solidFill>
                <a:latin typeface="Georgia" panose="02040502050405020303" pitchFamily="18" charset="0"/>
                <a:cs typeface="Times New Roman"/>
                <a:sym typeface="Times New Roman"/>
              </a:rPr>
              <a:t>(</a:t>
            </a:r>
            <a:r>
              <a:rPr lang="ru-RU" sz="1800" u="sng" dirty="0">
                <a:solidFill>
                  <a:schemeClr val="tx1"/>
                </a:solidFill>
                <a:latin typeface="Georgia" panose="02040502050405020303" pitchFamily="18" charset="0"/>
                <a:cs typeface="Times New Roman"/>
                <a:sym typeface="Times New Roman"/>
              </a:rPr>
              <a:t>если стаж более 40 лет -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прикладываем награду ПК</a:t>
            </a:r>
            <a:r>
              <a:rPr lang="ru-RU" sz="1800" dirty="0">
                <a:solidFill>
                  <a:schemeClr val="tx1"/>
                </a:solidFill>
                <a:latin typeface="Georgia" panose="02040502050405020303" pitchFamily="18" charset="0"/>
                <a:cs typeface="Times New Roman"/>
                <a:sym typeface="Times New Roman"/>
              </a:rPr>
              <a:t>)</a:t>
            </a:r>
          </a:p>
          <a:p>
            <a:pPr marL="0" lvl="0" indent="0" algn="ctr">
              <a:buClrTx/>
              <a:buSzTx/>
              <a:buNone/>
            </a:pP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ПАКЕТ ДОКУМЕНТОВ:</a:t>
            </a:r>
          </a:p>
          <a:p>
            <a:pPr marL="85725" lvl="0" indent="0">
              <a:buClrTx/>
              <a:buSzTx/>
              <a:buNone/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ХОДАТАЙСТВО о награждении ОО</a:t>
            </a:r>
          </a:p>
          <a:p>
            <a:pPr marL="85725" lvl="0" indent="0">
              <a:buClrTx/>
              <a:buSzTx/>
              <a:buNone/>
            </a:pP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1800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НАГРАДНОЙ ЛИСТ </a:t>
            </a: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(А4, по форме), </a:t>
            </a:r>
            <a:r>
              <a:rPr lang="ru-RU" sz="1600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СТРОГО по форме предоставляется в формате ВОРД на проверку – Шеиной С.А.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pPr marL="85725" lvl="0" indent="0">
              <a:buClrTx/>
              <a:buSzTx/>
              <a:buNone/>
            </a:pP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КОПИЯ НАГРАДЫ РФ (заверенная руководителем ОО)</a:t>
            </a:r>
          </a:p>
          <a:p>
            <a:pPr marL="85725" lvl="0" indent="0">
              <a:buClrTx/>
              <a:buSzTx/>
              <a:buNone/>
            </a:pP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ВЫПИСКА ИЗ ПРОТОКОЛА педагогического совета/ общего собрания</a:t>
            </a:r>
          </a:p>
          <a:p>
            <a:pPr marL="85725" lvl="0" indent="0">
              <a:buClrTx/>
              <a:buSzTx/>
              <a:buNone/>
            </a:pP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Справка об отсутствии судимости кандидата</a:t>
            </a:r>
          </a:p>
          <a:p>
            <a:pPr marL="0" lvl="0" indent="0" algn="ctr" defTabSz="914400">
              <a:buClr>
                <a:srgbClr val="000000"/>
              </a:buClr>
              <a:buSzTx/>
              <a:buNone/>
              <a:defRPr/>
            </a:pPr>
            <a:endParaRPr lang="ru-RU" u="sng" dirty="0">
              <a:solidFill>
                <a:srgbClr val="C00000"/>
              </a:solidFill>
              <a:latin typeface="Georgia" panose="02040502050405020303" pitchFamily="18" charset="0"/>
              <a:cs typeface="Arial"/>
            </a:endParaRPr>
          </a:p>
          <a:p>
            <a:pPr marL="0" lvl="0" indent="0" algn="ctr" defTabSz="914400">
              <a:buClr>
                <a:srgbClr val="000000"/>
              </a:buClr>
              <a:buSzTx/>
              <a:buNone/>
              <a:defRPr/>
            </a:pPr>
            <a:r>
              <a:rPr lang="ru-RU" u="sng" dirty="0">
                <a:solidFill>
                  <a:srgbClr val="C00000"/>
                </a:solidFill>
                <a:latin typeface="Georgia" panose="02040502050405020303" pitchFamily="18" charset="0"/>
                <a:cs typeface="Arial"/>
              </a:rPr>
              <a:t>!!! Награждение возможно </a:t>
            </a:r>
            <a:r>
              <a:rPr lang="ru-RU" b="1" u="sng" dirty="0">
                <a:solidFill>
                  <a:srgbClr val="C00000"/>
                </a:solidFill>
                <a:latin typeface="Georgia" panose="02040502050405020303" pitchFamily="18" charset="0"/>
                <a:cs typeface="Arial"/>
              </a:rPr>
              <a:t>минимум, чем через 3 года </a:t>
            </a:r>
            <a:r>
              <a:rPr lang="ru-RU" u="sng" dirty="0">
                <a:solidFill>
                  <a:srgbClr val="C00000"/>
                </a:solidFill>
                <a:latin typeface="Georgia" panose="02040502050405020303" pitchFamily="18" charset="0"/>
                <a:cs typeface="Arial"/>
              </a:rPr>
              <a:t>после награждения ПОЧЕТНОЙ ГРАМОТОЙ РФ.</a:t>
            </a:r>
            <a:endParaRPr kumimoji="0" lang="ru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 panose="02040502050405020303" pitchFamily="18" charset="0"/>
              <a:cs typeface="Times New Roman"/>
              <a:sym typeface="Times New Roman"/>
            </a:endParaRPr>
          </a:p>
          <a:p>
            <a:pPr marL="482600" indent="-342900">
              <a:buFont typeface="+mj-lt"/>
              <a:buAutoNum type="arabicPeriod"/>
            </a:pPr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CF201E00-F0EC-4F67-B06C-3123E1C60530}"/>
              </a:ext>
            </a:extLst>
          </p:cNvPr>
          <p:cNvSpPr/>
          <p:nvPr/>
        </p:nvSpPr>
        <p:spPr>
          <a:xfrm>
            <a:off x="108857" y="3728069"/>
            <a:ext cx="26592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9700" lvl="0" defTabSz="342900"/>
            <a:r>
              <a:rPr lang="ru-RU" sz="12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П.15. Число лиц, представляемых к награждению от ОО: </a:t>
            </a:r>
          </a:p>
          <a:p>
            <a:pPr marL="139700" lvl="0" defTabSz="342900"/>
            <a:r>
              <a:rPr lang="ru-RU" sz="12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– на каждые 100 человек.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5" name="Google Shape;95;p18"/>
          <p:cNvGraphicFramePr/>
          <p:nvPr>
            <p:extLst>
              <p:ext uri="{D42A27DB-BD31-4B8C-83A1-F6EECF244321}">
                <p14:modId xmlns:p14="http://schemas.microsoft.com/office/powerpoint/2010/main" xmlns="" val="1732484044"/>
              </p:ext>
            </p:extLst>
          </p:nvPr>
        </p:nvGraphicFramePr>
        <p:xfrm>
          <a:off x="0" y="0"/>
          <a:ext cx="9144000" cy="5273010"/>
        </p:xfrm>
        <a:graphic>
          <a:graphicData uri="http://schemas.openxmlformats.org/drawingml/2006/table">
            <a:tbl>
              <a:tblPr>
                <a:noFill/>
                <a:tableStyleId>{F2F5A04C-262C-4B03-9008-B7AFEFD362B0}</a:tableStyleId>
              </a:tblPr>
              <a:tblGrid>
                <a:gridCol w="265611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48788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175891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2400" dirty="0">
                          <a:solidFill>
                            <a:srgbClr val="C00000"/>
                          </a:solidFill>
                          <a:latin typeface="Georgia" panose="02040502050405020303" pitchFamily="18" charset="0"/>
                          <a:ea typeface="Times New Roman"/>
                          <a:cs typeface="Times New Roman"/>
                          <a:sym typeface="Times New Roman"/>
                        </a:rPr>
                        <a:t>Н</a:t>
                      </a:r>
                      <a:r>
                        <a:rPr lang="ru-RU" sz="2400" dirty="0" err="1">
                          <a:solidFill>
                            <a:srgbClr val="C00000"/>
                          </a:solidFill>
                          <a:latin typeface="Georgia" panose="02040502050405020303" pitchFamily="18" charset="0"/>
                          <a:ea typeface="Times New Roman"/>
                          <a:cs typeface="Times New Roman"/>
                          <a:sym typeface="Times New Roman"/>
                        </a:rPr>
                        <a:t>агрудный</a:t>
                      </a:r>
                      <a:r>
                        <a:rPr lang="ru-RU" sz="2400" dirty="0">
                          <a:solidFill>
                            <a:srgbClr val="C00000"/>
                          </a:solidFill>
                          <a:latin typeface="Georgia" panose="02040502050405020303" pitchFamily="18" charset="0"/>
                          <a:ea typeface="Times New Roman"/>
                          <a:cs typeface="Times New Roman"/>
                          <a:sym typeface="Times New Roman"/>
                        </a:rPr>
                        <a:t> знак</a:t>
                      </a:r>
                      <a:endParaRPr lang="ru" sz="2400" dirty="0">
                        <a:solidFill>
                          <a:srgbClr val="C00000"/>
                        </a:solidFill>
                        <a:latin typeface="Georgia" panose="02040502050405020303" pitchFamily="18" charset="0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2400" dirty="0">
                          <a:solidFill>
                            <a:srgbClr val="C00000"/>
                          </a:solidFill>
                          <a:latin typeface="Georgia" panose="02040502050405020303" pitchFamily="18" charset="0"/>
                          <a:ea typeface="Times New Roman"/>
                          <a:cs typeface="Times New Roman"/>
                          <a:sym typeface="Times New Roman"/>
                        </a:rPr>
                        <a:t>«ЗА ВЕРНОСТЬ ПРОФЕССИИ»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ru" sz="2400" dirty="0">
                        <a:solidFill>
                          <a:srgbClr val="FFFF00"/>
                        </a:solidFill>
                        <a:latin typeface="Georgia" panose="02040502050405020303" pitchFamily="18" charset="0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28575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6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  <a:sym typeface="Times New Roman"/>
                        </a:rPr>
                        <a:t>М</a:t>
                      </a:r>
                      <a:r>
                        <a:rPr lang="ru" sz="16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  <a:sym typeface="Times New Roman"/>
                        </a:rPr>
                        <a:t>ноголетний и п</a:t>
                      </a:r>
                      <a:r>
                        <a:rPr lang="ru-RU" sz="16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  <a:sym typeface="Times New Roman"/>
                        </a:rPr>
                        <a:t>л</a:t>
                      </a:r>
                      <a:r>
                        <a:rPr lang="ru" sz="16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  <a:sym typeface="Times New Roman"/>
                        </a:rPr>
                        <a:t>одоворный  труд в ОО </a:t>
                      </a:r>
                      <a:r>
                        <a:rPr lang="ru-RU" sz="16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  <a:sym typeface="Times New Roman"/>
                        </a:rPr>
                        <a:t>(</a:t>
                      </a:r>
                      <a:r>
                        <a:rPr lang="ru-RU" sz="1600" b="1" u="sng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  <a:sym typeface="Times New Roman"/>
                        </a:rPr>
                        <a:t>указывать за последние 3 года</a:t>
                      </a:r>
                      <a:r>
                        <a:rPr lang="ru-RU" sz="16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  <a:sym typeface="Times New Roman"/>
                        </a:rPr>
                        <a:t>)</a:t>
                      </a:r>
                    </a:p>
                    <a:p>
                      <a:pPr marL="28575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6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  <a:sym typeface="Times New Roman"/>
                        </a:rPr>
                        <a:t>М</a:t>
                      </a:r>
                      <a:r>
                        <a:rPr lang="ru" sz="16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  <a:sym typeface="Times New Roman"/>
                        </a:rPr>
                        <a:t>ноголетний труд  по обеспечению образовательной деятельности</a:t>
                      </a:r>
                    </a:p>
                    <a:p>
                      <a:pPr marL="28575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Char char="-"/>
                      </a:pPr>
                      <a:endParaRPr lang="ru" sz="16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  <a:sym typeface="Times New Roman"/>
                      </a:endParaRPr>
                    </a:p>
                    <a:p>
                      <a:pPr marL="139700" marR="0" lvl="0" indent="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П.15. Число лиц, представляемых к награждению от ОО: </a:t>
                      </a:r>
                    </a:p>
                    <a:p>
                      <a:pPr marL="139700" marR="0" lvl="0" indent="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– на каждые 100 человек.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ru" sz="16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  <a:sym typeface="Times New Roman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  <a:sym typeface="Times New Roman"/>
                        </a:rPr>
                        <a:t>КАНДИДАТЫ ДОЛЖНЫ </a:t>
                      </a:r>
                      <a:r>
                        <a:rPr kumimoji="0" lang="ru-RU" sz="1800" b="1" i="0" u="sng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  <a:sym typeface="Times New Roman"/>
                        </a:rPr>
                        <a:t>ОДНОВРЕМЕННО</a:t>
                      </a:r>
                      <a:r>
                        <a:rPr kumimoji="0" lang="ru-RU" sz="1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  <a:sym typeface="Times New Roman"/>
                        </a:rPr>
                        <a:t> СООТСТВЕТСТВОВАТЬ ТРЕБОВАНИЯМ:</a:t>
                      </a:r>
                      <a:endParaRPr kumimoji="0" lang="ru-RU" sz="1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cs typeface="Times New Roman" panose="02020603050405020304" pitchFamily="18" charset="0"/>
                        <a:sym typeface="Arial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Стаж - не менее 3 лет в ОО и </a:t>
                      </a:r>
                      <a:r>
                        <a:rPr lang="ru-RU" sz="1800" u="sng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менее 35 лет 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сфере образования</a:t>
                      </a:r>
                      <a:endParaRPr lang="en-US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kumimoji="0" lang="ru" sz="1800" b="0" i="0" u="sng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Roboto"/>
                          <a:cs typeface="Times New Roman" panose="02020603050405020304" pitchFamily="18" charset="0"/>
                          <a:sym typeface="Times New Roman"/>
                        </a:rPr>
                        <a:t>+ Почетная грамота</a:t>
                      </a:r>
                      <a:r>
                        <a:rPr kumimoji="0" lang="ru" sz="1800" b="0" i="0" u="sng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Georgia" panose="02040502050405020303" pitchFamily="18" charset="0"/>
                          <a:ea typeface="Roboto"/>
                          <a:cs typeface="Times New Roman"/>
                          <a:sym typeface="Times New Roman"/>
                        </a:rPr>
                        <a:t>/ Почетное звание/ Нагрудный знак </a:t>
                      </a:r>
                      <a:r>
                        <a:rPr kumimoji="0" lang="ru-RU" sz="1800" b="0" i="0" u="sng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Georgia" panose="02040502050405020303" pitchFamily="18" charset="0"/>
                          <a:ea typeface="Roboto"/>
                          <a:cs typeface="Times New Roman"/>
                          <a:sym typeface="Times New Roman"/>
                        </a:rPr>
                        <a:t>РФ</a:t>
                      </a:r>
                      <a:r>
                        <a:rPr kumimoji="0" lang="ru" sz="1800" b="0" i="0" u="sng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Georgia" panose="02040502050405020303" pitchFamily="18" charset="0"/>
                          <a:ea typeface="Roboto"/>
                          <a:cs typeface="Times New Roman"/>
                          <a:sym typeface="Times New Roman"/>
                        </a:rPr>
                        <a:t> 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(если стаж более 40 лет - прикладываем награду ПК)</a:t>
                      </a:r>
                    </a:p>
                    <a:p>
                      <a:pPr marL="0" marR="0" lvl="0" indent="0" algn="ctr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ПАКЕТ ДОКУМЕНТОВ:</a:t>
                      </a:r>
                    </a:p>
                    <a:p>
                      <a:pPr marL="85725" marR="0" lvl="0" indent="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ХОДАТАЙСТВО о награждении ОО</a:t>
                      </a:r>
                    </a:p>
                    <a:p>
                      <a:pPr marL="85725" marR="0" lvl="0" indent="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</a:t>
                      </a:r>
                      <a:r>
                        <a:rPr kumimoji="0" lang="ru-RU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НАГРАДНОЙ ЛИСТ </a:t>
                      </a:r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(А4, по форме), </a:t>
                      </a:r>
                    </a:p>
                    <a:p>
                      <a:pPr marL="85725" marR="0" lvl="0" indent="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СТРОГО по форме предоставляется в формате ВОРД на проверку – Шеиной С.А.</a:t>
                      </a:r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</a:t>
                      </a:r>
                    </a:p>
                    <a:p>
                      <a:pPr marL="85725" marR="0" lvl="0" indent="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КОПИЯ НАГРАДЫ РФ (заверенная руководителем ОО)</a:t>
                      </a:r>
                    </a:p>
                    <a:p>
                      <a:pPr marL="85725" marR="0" lvl="0" indent="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ВЫПИСКА ИЗ ПРОТОКОЛА педагогического совета/ общего собрания</a:t>
                      </a:r>
                    </a:p>
                    <a:p>
                      <a:pPr marL="85725" marR="0" lvl="0" indent="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 Справка об отсутствии судимости кандидата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+mj-lt"/>
                        <a:buNone/>
                        <a:tabLst/>
                        <a:defRPr/>
                      </a:pPr>
                      <a:endParaRPr kumimoji="0" lang="ru-RU" sz="1400" b="0" i="0" u="sng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Georgia" panose="02040502050405020303" pitchFamily="18" charset="0"/>
                        <a:cs typeface="Arial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kumimoji="0" lang="ru-RU" sz="14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Georgia" panose="02040502050405020303" pitchFamily="18" charset="0"/>
                          <a:cs typeface="Arial"/>
                        </a:rPr>
                        <a:t>!!! Награждение возможно </a:t>
                      </a:r>
                      <a:r>
                        <a:rPr kumimoji="0" lang="ru-RU" sz="1400" b="1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Georgia" panose="02040502050405020303" pitchFamily="18" charset="0"/>
                          <a:cs typeface="Arial"/>
                        </a:rPr>
                        <a:t>минимум через 3 года </a:t>
                      </a:r>
                      <a:r>
                        <a:rPr kumimoji="0" lang="ru-RU" sz="14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Georgia" panose="02040502050405020303" pitchFamily="18" charset="0"/>
                          <a:cs typeface="Arial"/>
                        </a:rPr>
                        <a:t>после награждения ПОЧЕТНОЙ ГРАМОТОЙ РФ!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endParaRPr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5"/>
          <p:cNvSpPr txBox="1">
            <a:spLocks noGrp="1"/>
          </p:cNvSpPr>
          <p:nvPr>
            <p:ph type="body" idx="4294967295"/>
          </p:nvPr>
        </p:nvSpPr>
        <p:spPr>
          <a:xfrm>
            <a:off x="0" y="1201738"/>
            <a:ext cx="8369300" cy="33670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  <p:graphicFrame>
        <p:nvGraphicFramePr>
          <p:cNvPr id="77" name="Google Shape;77;p15"/>
          <p:cNvGraphicFramePr/>
          <p:nvPr>
            <p:extLst>
              <p:ext uri="{D42A27DB-BD31-4B8C-83A1-F6EECF244321}">
                <p14:modId xmlns:p14="http://schemas.microsoft.com/office/powerpoint/2010/main" xmlns="" val="2829743756"/>
              </p:ext>
            </p:extLst>
          </p:nvPr>
        </p:nvGraphicFramePr>
        <p:xfrm>
          <a:off x="124407" y="0"/>
          <a:ext cx="9019593" cy="4937700"/>
        </p:xfrm>
        <a:graphic>
          <a:graphicData uri="http://schemas.openxmlformats.org/drawingml/2006/table">
            <a:tbl>
              <a:tblPr>
                <a:noFill/>
                <a:tableStyleId>{F2F5A04C-262C-4B03-9008-B7AFEFD362B0}</a:tableStyleId>
              </a:tblPr>
              <a:tblGrid>
                <a:gridCol w="270139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31819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57319">
                <a:tc rowSpan="2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kumimoji="0" lang="ru-RU" sz="1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Roboto"/>
                        <a:cs typeface="Times New Roman" panose="02020603050405020304" pitchFamily="18" charset="0"/>
                        <a:sym typeface="Roboto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ru-RU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Roboto"/>
                          <a:cs typeface="Times New Roman" panose="02020603050405020304" pitchFamily="18" charset="0"/>
                          <a:sym typeface="Roboto"/>
                        </a:rPr>
                        <a:t>ПОЧЕТНОЕ ЗВАНИЕ </a:t>
                      </a:r>
                      <a:r>
                        <a:rPr kumimoji="0" lang="ru-RU" sz="1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Roboto"/>
                          <a:cs typeface="Times New Roman" panose="02020603050405020304" pitchFamily="18" charset="0"/>
                          <a:sym typeface="Roboto"/>
                        </a:rPr>
                        <a:t>«</a:t>
                      </a:r>
                      <a:r>
                        <a:rPr kumimoji="0" lang="ru-RU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Roboto"/>
                          <a:cs typeface="Times New Roman" panose="02020603050405020304" pitchFamily="18" charset="0"/>
                          <a:sym typeface="Roboto"/>
                        </a:rPr>
                        <a:t>ПОЧЕТНЫЙ РАБОТНИК СФЕРЫ ОБРАЗОВАНИЯ РФ»</a:t>
                      </a:r>
                      <a:endParaRPr kumimoji="0" lang="ru-RU" sz="24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Roboto"/>
                        <a:cs typeface="Times New Roman" panose="02020603050405020304" pitchFamily="18" charset="0"/>
                        <a:sym typeface="Roboto"/>
                      </a:endParaRPr>
                    </a:p>
                    <a:p>
                      <a:pPr marL="139700" marR="0" lvl="0" indent="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200" b="1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39700" marR="0" lvl="0" indent="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200" b="1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39700" marR="0" lvl="0" indent="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200" b="1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39700" marR="0" lvl="0" indent="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200" b="1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39700" marR="0" lvl="0" indent="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П.15. Число лиц, представляемых к награждению от ОО: </a:t>
                      </a:r>
                    </a:p>
                    <a:p>
                      <a:pPr marL="139700" marR="0" lvl="0" indent="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– на каждые 100 человек.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kumimoji="0" lang="ru-RU" sz="24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Roboto"/>
                        <a:cs typeface="Times New Roman" panose="02020603050405020304" pitchFamily="18" charset="0"/>
                        <a:sym typeface="Robot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800" b="1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  <a:sym typeface="Times New Roman"/>
                        </a:rPr>
                        <a:t>КАНДИДАТЫ</a:t>
                      </a:r>
                      <a:r>
                        <a:rPr lang="ru" sz="1800" b="1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  <a:sym typeface="Times New Roman"/>
                        </a:rPr>
                        <a:t> ДОЛЖНЫ </a:t>
                      </a:r>
                      <a:r>
                        <a:rPr lang="ru" sz="1800" b="1" u="sng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  <a:sym typeface="Times New Roman"/>
                        </a:rPr>
                        <a:t>ОДНОВРЕМЕННО</a:t>
                      </a:r>
                      <a:r>
                        <a:rPr lang="ru" sz="1800" b="1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  <a:sym typeface="Times New Roman"/>
                        </a:rPr>
                        <a:t> СООТСТВЕТСТВОВАТЬ ТРЕБОВАНИЯМ:</a:t>
                      </a:r>
                      <a:endParaRPr sz="18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026219">
                <a:tc vMerge="1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kumimoji="0" lang="ru-RU" sz="24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Roboto"/>
                        <a:cs typeface="Times New Roman" panose="02020603050405020304" pitchFamily="18" charset="0"/>
                        <a:sym typeface="Robot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Н</a:t>
                      </a:r>
                      <a:r>
                        <a:rPr lang="ru" sz="18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е менее 15 лет в образовани</a:t>
                      </a:r>
                      <a:r>
                        <a:rPr lang="ru-RU" sz="18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и</a:t>
                      </a:r>
                      <a:r>
                        <a:rPr lang="ru" sz="18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 и </a:t>
                      </a:r>
                      <a:r>
                        <a:rPr lang="ru" sz="18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3 года в </a:t>
                      </a:r>
                      <a:r>
                        <a:rPr lang="ru-RU" sz="18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ОО</a:t>
                      </a:r>
                      <a:endParaRPr lang="ru" sz="18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  <a:sym typeface="Times New Roman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ru-RU" sz="1800" u="sng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+ ПОЧЕТНАЯ ГРАМОТА/ ДРУГАЯ НАГРАДА </a:t>
                      </a:r>
                      <a:r>
                        <a:rPr lang="ru-RU" sz="18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РФ!</a:t>
                      </a:r>
                    </a:p>
                    <a:p>
                      <a:pPr marL="0" lvl="0" indent="0" algn="ctr">
                        <a:spcBef>
                          <a:spcPts val="0"/>
                        </a:spcBef>
                        <a:buNone/>
                      </a:pPr>
                      <a:endParaRPr lang="ru-RU" sz="2000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lvl="0" indent="0" algn="ctr">
                        <a:spcBef>
                          <a:spcPts val="0"/>
                        </a:spcBef>
                        <a:buNone/>
                      </a:pPr>
                      <a:r>
                        <a:rPr lang="ru-RU" sz="2000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ПАКЕТ ДОКУМЕНТОВ:</a:t>
                      </a:r>
                    </a:p>
                    <a:p>
                      <a:pPr marL="85725" lvl="0" indent="0" rtl="0">
                        <a:buNone/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ХОДАТАЙСТВО о награждении ОО</a:t>
                      </a:r>
                    </a:p>
                    <a:p>
                      <a:pPr marL="85725" lvl="0" indent="0">
                        <a:buNone/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НАГРАДНОЙ ЛИСТ (А4, по форме), </a:t>
                      </a:r>
                    </a:p>
                    <a:p>
                      <a:pPr marL="85725" lvl="0" indent="0">
                        <a:buNone/>
                      </a:pPr>
                      <a:r>
                        <a:rPr lang="ru-RU" sz="1800" u="sng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СТРОГО по форме предоставляется в формате ВОРД на проверку – Шеиной С.А.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</a:t>
                      </a:r>
                    </a:p>
                    <a:p>
                      <a:pPr marL="85725" lvl="0" indent="0" rtl="0">
                        <a:buNone/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КОПИЯ НАГРАДЫ РФ (заверенная руководителем ОО)</a:t>
                      </a:r>
                    </a:p>
                    <a:p>
                      <a:pPr marL="85725" lvl="0" indent="0">
                        <a:buNone/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ВЫПИСКА ИЗ ПРОТОКОЛА педагогического совета/ общего собрания</a:t>
                      </a:r>
                    </a:p>
                    <a:p>
                      <a:pPr marL="85725" marR="0" lvl="0" indent="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 </a:t>
                      </a:r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Справка об отсутствии судимости кандидата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+mj-lt"/>
                        <a:buNone/>
                        <a:tabLst/>
                        <a:defRPr/>
                      </a:pPr>
                      <a:endParaRPr kumimoji="0" lang="ru-RU" sz="1400" b="0" i="0" u="sng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Georgia" panose="02040502050405020303" pitchFamily="18" charset="0"/>
                        <a:cs typeface="Arial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kumimoji="0" lang="ru-RU" sz="14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Georgia" panose="02040502050405020303" pitchFamily="18" charset="0"/>
                          <a:cs typeface="Arial"/>
                        </a:rPr>
                        <a:t>!!! Награждение возможно – </a:t>
                      </a:r>
                      <a:r>
                        <a:rPr kumimoji="0" lang="ru-RU" sz="1400" b="1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Georgia" panose="02040502050405020303" pitchFamily="18" charset="0"/>
                          <a:cs typeface="Arial"/>
                        </a:rPr>
                        <a:t>минимум</a:t>
                      </a:r>
                      <a:r>
                        <a:rPr kumimoji="0" lang="ru-RU" sz="14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Georgia" panose="02040502050405020303" pitchFamily="18" charset="0"/>
                          <a:cs typeface="Arial"/>
                        </a:rPr>
                        <a:t> </a:t>
                      </a:r>
                      <a:r>
                        <a:rPr kumimoji="0" lang="ru-RU" sz="1400" b="1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Georgia" panose="02040502050405020303" pitchFamily="18" charset="0"/>
                          <a:cs typeface="Arial"/>
                        </a:rPr>
                        <a:t>через 3 года </a:t>
                      </a:r>
                      <a:r>
                        <a:rPr kumimoji="0" lang="ru-RU" sz="14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Georgia" panose="02040502050405020303" pitchFamily="18" charset="0"/>
                          <a:cs typeface="Arial"/>
                        </a:rPr>
                        <a:t>после награждения ПОЧЕТНОЙ ГРАМОТОЙ РФ!</a:t>
                      </a: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Фиолетовый">
      <a:dk1>
        <a:sysClr val="windowText" lastClr="000000"/>
      </a:dk1>
      <a:lt1>
        <a:sysClr val="window" lastClr="FFFFFF"/>
      </a:lt1>
      <a:dk2>
        <a:srgbClr val="373545"/>
      </a:dk2>
      <a:lt2>
        <a:srgbClr val="DCD8DC"/>
      </a:lt2>
      <a:accent1>
        <a:srgbClr val="AD84C6"/>
      </a:accent1>
      <a:accent2>
        <a:srgbClr val="8784C7"/>
      </a:accent2>
      <a:accent3>
        <a:srgbClr val="5D739A"/>
      </a:accent3>
      <a:accent4>
        <a:srgbClr val="6997AF"/>
      </a:accent4>
      <a:accent5>
        <a:srgbClr val="84ACB6"/>
      </a:accent5>
      <a:accent6>
        <a:srgbClr val="6F8183"/>
      </a:accent6>
      <a:hlink>
        <a:srgbClr val="69A020"/>
      </a:hlink>
      <a:folHlink>
        <a:srgbClr val="8C8C8C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3083</TotalTime>
  <Words>2165</Words>
  <Application>Microsoft Office PowerPoint</Application>
  <PresentationFormat>Экран (16:9)</PresentationFormat>
  <Paragraphs>313</Paragraphs>
  <Slides>17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5" baseType="lpstr">
      <vt:lpstr>Arial</vt:lpstr>
      <vt:lpstr>Times New Roman</vt:lpstr>
      <vt:lpstr>Calibri</vt:lpstr>
      <vt:lpstr>Calibri Light</vt:lpstr>
      <vt:lpstr>Roboto</vt:lpstr>
      <vt:lpstr>Georgia</vt:lpstr>
      <vt:lpstr>Wingdings</vt:lpstr>
      <vt:lpstr>Тема Office</vt:lpstr>
      <vt:lpstr>Подготовка материалов  по представлению к награждению  работников образовательных организаций наградами МОиН ПК, Минпросвещения РФ в 2025-2026 уч.г.</vt:lpstr>
      <vt:lpstr>Педагог имеет достижения! Представить к награде?...</vt:lpstr>
      <vt:lpstr>                       Нормативные документы</vt:lpstr>
      <vt:lpstr>Слайд 4</vt:lpstr>
      <vt:lpstr>     </vt:lpstr>
      <vt:lpstr>Слайд 6</vt:lpstr>
      <vt:lpstr>                                  Нагрудный знак  «ПОЧЕТНЫЙ НАСТАВНИК»</vt:lpstr>
      <vt:lpstr>Слайд 8</vt:lpstr>
      <vt:lpstr>Слайд 9</vt:lpstr>
      <vt:lpstr>Слайд 10</vt:lpstr>
      <vt:lpstr>Слайд 11</vt:lpstr>
      <vt:lpstr>ТРЕБОВАНИЯ К ДОКУМЕНТАМ</vt:lpstr>
      <vt:lpstr>Слайд 13</vt:lpstr>
      <vt:lpstr>Слайд 14</vt:lpstr>
      <vt:lpstr>ПРИЧИНЫ ОТКАЗА (опыт 2024-2025):</vt:lpstr>
      <vt:lpstr>НАГРАЖДЕНИЕ ПЕДАГОГА = УПРОЩЕННАЯ ПРОЦЕДУРА АТТЕСТАЦИИ! </vt:lpstr>
      <vt:lpstr>КОЛИЧЕСТВО РУКОВОДИТЕЛЕЙ и ПЕДАГОГОВ ОО, награжденных в 2025 году – 59 человек!!!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Награждение ведомственными наградами Министерства просвещения РФ</dc:title>
  <dc:creator>Шеина Светлана Анатольевна</dc:creator>
  <cp:lastModifiedBy>Пользователь</cp:lastModifiedBy>
  <cp:revision>163</cp:revision>
  <dcterms:modified xsi:type="dcterms:W3CDTF">2025-10-08T08:33:40Z</dcterms:modified>
</cp:coreProperties>
</file>