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91" r:id="rId1"/>
  </p:sldMasterIdLst>
  <p:notesMasterIdLst>
    <p:notesMasterId r:id="rId19"/>
  </p:notesMasterIdLst>
  <p:sldIdLst>
    <p:sldId id="256" r:id="rId2"/>
    <p:sldId id="288" r:id="rId3"/>
    <p:sldId id="268" r:id="rId4"/>
    <p:sldId id="275" r:id="rId5"/>
    <p:sldId id="262" r:id="rId6"/>
    <p:sldId id="263" r:id="rId7"/>
    <p:sldId id="260" r:id="rId8"/>
    <p:sldId id="261" r:id="rId9"/>
    <p:sldId id="258" r:id="rId10"/>
    <p:sldId id="265" r:id="rId11"/>
    <p:sldId id="267" r:id="rId12"/>
    <p:sldId id="280" r:id="rId13"/>
    <p:sldId id="290" r:id="rId14"/>
    <p:sldId id="291" r:id="rId15"/>
    <p:sldId id="272" r:id="rId16"/>
    <p:sldId id="279" r:id="rId17"/>
    <p:sldId id="289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2F5A04C-262C-4B03-9008-B7AFEFD362B0}">
  <a:tblStyle styleId="{F2F5A04C-262C-4B03-9008-B7AFEFD362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52875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d725eead_6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d725eead_6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d725eead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d725eead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d725eead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d725eead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51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d725eead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d725eead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263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d725eea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d725eea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d725eead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d725eead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d725eea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dd725eea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d725eead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d725eead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d725eead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d725eead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2BC58-5EB6-4DDA-8934-72689E0DD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EBA6FD-F796-4CAA-8649-2A722815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D6697B-02E4-44F7-AD35-09BCA6AB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31DEFC-3777-4A88-9F0F-618267D7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1A0FF0-C116-4C25-AE3A-F3CADEE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28970173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362FC-BB2E-4364-907E-F10CB90F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6AFE3C-F36C-40B3-A7F7-E91CAE7A3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37FF9A-4686-4F0E-B451-3D5FD00E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D0C875-01B6-4721-95A1-FD5D6980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4B36F-F48E-4FF0-9279-C7E93208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7570138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E2B6F40-F26E-46B6-80CC-885C65E81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D6F08C-9698-4394-83B5-D46259B89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F130D5-DB01-4CE8-AC1D-CD5C4095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F81F6-8B6A-4ACF-AF33-5F8BDB61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118734-9F43-4CD4-AB1E-02A16C22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6948770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39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52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711D3-2200-476A-8662-2E041448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DD3CFF-0EE4-4C1A-8A15-5D0DEE048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6EBC3B-3F4A-4292-A4FF-68C75DEA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2CABA-BB31-4D05-8012-C9693F99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3A1375-ED5B-4CB1-B925-7FF36144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4566153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B55E60-23B4-413D-B544-47DD538B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6B1184-4537-41C7-9440-361E32EC2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8D0840-80C0-4C35-905B-BC50F77D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493D78-45A8-4124-BEC6-3235478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7A7FC3-2408-44EB-9953-274C79F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0584298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1AB21-FF65-48F8-8392-8836F5F2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60CA47-2445-4198-8702-F9B160B89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40020E-75DE-4669-81E1-586C9A3F9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E10B46-42EE-44E3-A013-360FFBE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EE2FCD-A3AB-450F-9449-2590E11E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D9EB2B-31C7-462A-8BAC-AEE25999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5632716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25F7F-DBF7-4779-8E98-2A5A97A9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F3F942-598C-411C-AAB1-BB6FEADE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ECD7C8-C534-4F29-820D-25A183122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E26073-71BC-4E61-AD1D-F0AA3D59D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47936FA-A781-4EC4-90BC-08B0EA973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EB5FD27-9902-47E3-939E-82E6C78D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030F15-7F96-4641-8491-58E6FC91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E75D62-945D-4B07-8DB4-61C89FFD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6532005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96973-1538-4F7D-8622-10D0EFB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AD1BBC-EBFF-41A8-8289-1296DC1F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197D49-2A31-411A-BBDA-F1662943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99D651-E757-44F3-8ED1-FCD81285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7088699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D34234-531B-45F7-8831-31AF6716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E29024-7CE0-4C87-B8B9-863EFA5D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0A1C5F-E54D-410C-9F19-7F238E43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7007293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71A4B-686A-44A9-AD4D-941A0881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CD2D49-C409-438D-9913-2D8835F8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A593C2-0F83-4C11-BAAC-660EE76C6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68475B-C387-494F-A7B7-9A7907CF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C02209-D7D3-4BCC-81CC-EBC1267E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76B6-7F8E-44C9-BCBE-99A2DA8F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7590205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4AEC7A-66DD-49AC-94AD-AEA87467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656DC1-E787-4057-8968-6F344812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43B445-4903-43E5-953A-DE6DE61B7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BB2041-FB65-4259-AE7E-FB4C42D7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C8B836-3BB8-4674-9B7D-2F9945C9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C31295-ABFC-4192-BE2D-6DD5D32A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6791048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D7E69-7297-4D90-B6CD-E94E24BB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3BBACC-8142-4735-A623-44277D7E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8EE94A-30BE-4A49-8B91-CACA2E69A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BBE4D7-D568-4726-BE06-E8E755063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D2161-AEEF-4481-8A12-E54FE69B7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39216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nasa019@yandex.r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anasa019@yandex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-1" y="442631"/>
            <a:ext cx="8217160" cy="25245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</a:t>
            </a:r>
            <a:b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представлению к награждению </a:t>
            </a:r>
            <a:b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образовательных организаций наградами </a:t>
            </a:r>
            <a:r>
              <a:rPr lang="ru-RU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ПК, Минпросвещения РФ</a:t>
            </a:r>
            <a:b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2025-2026 </a:t>
            </a:r>
            <a:r>
              <a:rPr lang="ru-RU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0" y="3903114"/>
            <a:ext cx="6120882" cy="1240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2025 года</a:t>
            </a:r>
            <a:endParaRPr lang="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Шеина С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Анатольевна,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МАУ ЦСОиРО</a:t>
            </a:r>
          </a:p>
          <a:p>
            <a:pPr marL="0" lvl="0" indent="0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эл.почта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lanasa019@yandex.ru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тел. 20-12-80 (доб.705)</a:t>
            </a:r>
            <a:endParaRPr lang="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C4882E-BEAD-4D8A-B385-03B534C5D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6850" y="143456"/>
            <a:ext cx="1685730" cy="299174"/>
          </a:xfrm>
          <a:prstGeom prst="rect">
            <a:avLst/>
          </a:prstGeom>
        </p:spPr>
      </p:pic>
      <p:pic>
        <p:nvPicPr>
          <p:cNvPr id="5" name="Picture 3" descr="D:\=Orders=\=Amado=\=PLANFIX-PROJECT=\= 45872 - Березники\Материалы\носители\Презентация\ererere.png">
            <a:extLst>
              <a:ext uri="{FF2B5EF4-FFF2-40B4-BE49-F238E27FC236}">
                <a16:creationId xmlns:a16="http://schemas.microsoft.com/office/drawing/2014/main" xmlns="" id="{CB8129CC-294A-451F-B869-B923E41B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449" y="1834298"/>
            <a:ext cx="3825551" cy="33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=Orders=\=Amado=\=PLANFIX-PROJECT=\= 45872 - Березники\Материалы\носители\Презентация\Group232323.png">
            <a:extLst>
              <a:ext uri="{FF2B5EF4-FFF2-40B4-BE49-F238E27FC236}">
                <a16:creationId xmlns:a16="http://schemas.microsoft.com/office/drawing/2014/main" xmlns="" id="{83A42CC2-CBF1-4178-928D-B64B6E16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253" y="0"/>
            <a:ext cx="837316" cy="5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22"/>
          <p:cNvGraphicFramePr/>
          <p:nvPr>
            <p:extLst>
              <p:ext uri="{D42A27DB-BD31-4B8C-83A1-F6EECF244321}">
                <p14:modId xmlns:p14="http://schemas.microsoft.com/office/powerpoint/2010/main" xmlns="" val="2395810990"/>
              </p:ext>
            </p:extLst>
          </p:nvPr>
        </p:nvGraphicFramePr>
        <p:xfrm>
          <a:off x="49763" y="160020"/>
          <a:ext cx="9094237" cy="5120610"/>
        </p:xfrm>
        <a:graphic>
          <a:graphicData uri="http://schemas.openxmlformats.org/drawingml/2006/table">
            <a:tbl>
              <a:tblPr>
                <a:noFill/>
                <a:tableStyleId>{F2F5A04C-262C-4B03-9008-B7AFEFD362B0}</a:tableStyleId>
              </a:tblPr>
              <a:tblGrid>
                <a:gridCol w="320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3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Ведомственный 3</a:t>
                      </a:r>
                      <a:r>
                        <a:rPr lang="ru" sz="18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нак отличия Министерства просвещения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РФ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«ОТЛИЧНИК ПРОСВЕЩЕНИЯ»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!!!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Награждение возможно только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через 3 года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после награждения ПОЧЕТНОЙ ГРАМОТОЙ РФ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0" u="sng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!!! Если кандидат уже имеет «ПОЧЕТНОЕ ЗВАНИЕ РФ»,                   не следует подавать на ОТЛИЧНИКА ПРОСВЕЩЕНИЯ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(это равноценные награды) !!!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0" u="none" dirty="0">
                        <a:solidFill>
                          <a:srgbClr val="C00000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П.15. Число лиц, представляемых к награждению от ОО: 1 – на каждые 100 человек.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dirty="0">
                        <a:solidFill>
                          <a:srgbClr val="C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ru" dirty="0">
                          <a:solidFill>
                            <a:schemeClr val="dk1"/>
                          </a:solidFill>
                        </a:rPr>
                        <a:t>. </a:t>
                      </a: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Стаж работы </a:t>
                      </a:r>
                      <a:r>
                        <a:rPr lang="ru" sz="1500" b="0" u="sng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в сфере образования не менее 15 лет</a:t>
                      </a: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" sz="1500" b="0" u="sng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и не менее 3 лет в организации</a:t>
                      </a: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, представляющей ходатайство о награждении.</a:t>
                      </a:r>
                      <a:endParaRPr sz="1500" b="0" dirty="0">
                        <a:solidFill>
                          <a:schemeClr val="dk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2. </a:t>
                      </a:r>
                      <a:r>
                        <a:rPr lang="ru" sz="1500" b="0" u="sng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Ведомственная (РФ) или иная награда</a:t>
                      </a: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 за заслуги в труде и продолжительную работу в сфере образования.</a:t>
                      </a:r>
                      <a:endParaRPr sz="1500" b="0" dirty="0">
                        <a:solidFill>
                          <a:schemeClr val="dk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3. </a:t>
                      </a:r>
                      <a:r>
                        <a:rPr lang="ru" sz="1500" b="0" u="sng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Профессиональные заслуги в сфере образования </a:t>
                      </a: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– 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0" u="sng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победы во всероссийских, региональных и муниципальных конкурсах профессионального мастерства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(УКАЗЫВАТЬ </a:t>
                      </a:r>
                      <a:r>
                        <a:rPr lang="ru" sz="1500" b="1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ЗА ПОСЛЕДНИЕ 3 ГОДА</a:t>
                      </a:r>
                      <a:r>
                        <a:rPr lang="ru" sz="1500" b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).</a:t>
                      </a:r>
                      <a:endParaRPr sz="1500" b="0" dirty="0">
                        <a:solidFill>
                          <a:schemeClr val="dk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4. Отсутствие не снятой или не погашенной судимости </a:t>
                      </a:r>
                      <a:r>
                        <a:rPr lang="ru-RU" sz="15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(гарантируется руководителем ОО</a:t>
                      </a:r>
                      <a:r>
                        <a:rPr lang="ru-RU" sz="1500" baseline="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 при выдвижении кандидатуры)</a:t>
                      </a:r>
                      <a:r>
                        <a:rPr lang="ru-RU" sz="15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marL="0" lvl="0" indent="0" algn="just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5. Отсутствие неснятого дисциплинарного взыскания</a:t>
                      </a:r>
                      <a:r>
                        <a:rPr lang="ru-RU" sz="15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 (гарантируется руководителем ОО при выдвижении кандидатуры).</a:t>
                      </a:r>
                      <a:endParaRPr sz="1500" dirty="0">
                        <a:solidFill>
                          <a:schemeClr val="dk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7539135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ПРОСВЕЩЕНИЯ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</a:p>
          <a:p>
            <a:pPr marL="85725" lvl="0" indent="0" rtl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ХОДАТАЙСТВО о награждении ОО</a:t>
            </a:r>
          </a:p>
          <a:p>
            <a:pPr marL="85725" lv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(А3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форме предоставляется в формате ВОРД </a:t>
            </a:r>
          </a:p>
          <a:p>
            <a:pPr marL="85725" lvl="0" indent="0">
              <a:buNone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проверку – Шеиной С.А.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5725" lvl="0" indent="0" rtl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НАГРАДЫ РФ (заверенная руководителем ОО) + копия в ПДФ</a:t>
            </a:r>
          </a:p>
          <a:p>
            <a:pPr marL="85725" lv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ВЫПИСКА ИЗ ПРОТОКОЛА педагогического совета/ общего собрания </a:t>
            </a:r>
          </a:p>
          <a:p>
            <a:pPr marL="85725" lv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копия в ПДФ</a:t>
            </a:r>
          </a:p>
          <a:p>
            <a:pPr marL="85725" lvl="0" indent="0" rtl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КОПИЯ ПАСПОРТА 2-3 стр.(заверены) </a:t>
            </a:r>
          </a:p>
          <a:p>
            <a:pPr marL="85725" lv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УСТАВА ШКОЛЫ(1-3 стр. заверены) + копия в ПДФ</a:t>
            </a:r>
          </a:p>
          <a:p>
            <a:pPr marL="85725" lv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СОГЛАСИЕ НА ОБРАБОТКУ персональных данных + копия в ПДФ</a:t>
            </a:r>
          </a:p>
          <a:p>
            <a:pPr marL="85725" lv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СОГЛАСИЕ НА ПРОВЕДЕНИЕ проверочных мероприятий + копия в ПДФ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представление при отрицательном решении возможно не ранее,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через 1 год со дня принятия решения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buNone/>
            </a:pPr>
            <a:endParaRPr lang="ru-RU" dirty="0"/>
          </a:p>
          <a:p>
            <a:pPr marL="0" lvl="0" indent="0" algn="ctr" rtl="0">
              <a:buNone/>
            </a:pPr>
            <a:endParaRPr lang="ru-RU" dirty="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0DB1D-507A-4929-A7F1-37529E3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462"/>
            <a:ext cx="9143999" cy="40661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ДОКУМЕНТАМ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642490-E02C-4AB4-AE66-B70F47BF3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35429"/>
            <a:ext cx="9143999" cy="4133295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ХАРАКТЕРИСТИКЕ (ПРЕДСТАВЛЕНИИ) – указываем ТОЛЬКО КОНКРЕТНЫЕ ЗАСЛУГИ, </a:t>
            </a:r>
          </a:p>
          <a:p>
            <a:pPr marL="114300" indent="0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писать общие фразы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экономим время, пишем только по существу! </a:t>
            </a:r>
          </a:p>
          <a:p>
            <a:pPr marL="11430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Предполагаем, что коллектив выдвигает заслуженного и уважаемого человека!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ЗАСЛУГИ награждаемого ТОЛЬКО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3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писать о «просроченных» достижениях, тем более, если человек уже получил награду в предыдущий период.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СОБЛЮДАЕМ СРОКИ! Ведется реестр награжденных - получите ОТКАЗ, если 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с момента подачи материалов)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менее 3-х лет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11430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Рекомендация: представьте к награде другую кандидатуру, чтоб не терять квоту от 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ЗАНИМАЕМУЮ ДОЛЖНОСТЬ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какую деятельность выдвигаете?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указываем: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труда»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просто «учитель», не нужно указывать другие занимаемые должности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БОЛЬШОЙ ТРУДОВОЙ СТАЖ,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ДОСТИЖЕНИЙ - НАГРАЖДЕНИЕ НЕ  </a:t>
            </a:r>
          </a:p>
          <a:p>
            <a:pPr marL="114300" indent="0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ПОЛАГАЕТСЯ!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ПРИКЛАДЫВАЕМ КОПИИ НАГРАД: Почетная грамота, </a:t>
            </a:r>
          </a:p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письмо, Удостоверение о награждении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(заверенные печатью и подписью руководителя) </a:t>
            </a:r>
          </a:p>
          <a:p>
            <a:pPr marL="114300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министра образования за подготовку победителя краевой Олимпиады -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</a:p>
          <a:p>
            <a:pPr marL="114300" indent="0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НАГРАДА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заслуга учителя! (ее указываем в Характеристике/ Представлении)</a:t>
            </a:r>
          </a:p>
        </p:txBody>
      </p:sp>
    </p:spTree>
    <p:extLst>
      <p:ext uri="{BB962C8B-B14F-4D97-AF65-F5344CB8AC3E}">
        <p14:creationId xmlns:p14="http://schemas.microsoft.com/office/powerpoint/2010/main" xmlns="" val="56614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CA39119-9A42-459A-8A4B-2890000CC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787117"/>
              </p:ext>
            </p:extLst>
          </p:nvPr>
        </p:nvGraphicFramePr>
        <p:xfrm>
          <a:off x="901959" y="0"/>
          <a:ext cx="7340082" cy="5179646"/>
        </p:xfrm>
        <a:graphic>
          <a:graphicData uri="http://schemas.openxmlformats.org/drawingml/2006/table">
            <a:tbl>
              <a:tblPr firstRow="1" firstCol="1" bandRow="1"/>
              <a:tblGrid>
                <a:gridCol w="2044262">
                  <a:extLst>
                    <a:ext uri="{9D8B030D-6E8A-4147-A177-3AD203B41FA5}">
                      <a16:colId xmlns:a16="http://schemas.microsoft.com/office/drawing/2014/main" xmlns="" val="2431901377"/>
                    </a:ext>
                  </a:extLst>
                </a:gridCol>
                <a:gridCol w="1393430">
                  <a:extLst>
                    <a:ext uri="{9D8B030D-6E8A-4147-A177-3AD203B41FA5}">
                      <a16:colId xmlns:a16="http://schemas.microsoft.com/office/drawing/2014/main" xmlns="" val="4025180219"/>
                    </a:ext>
                  </a:extLst>
                </a:gridCol>
                <a:gridCol w="1951195">
                  <a:extLst>
                    <a:ext uri="{9D8B030D-6E8A-4147-A177-3AD203B41FA5}">
                      <a16:colId xmlns:a16="http://schemas.microsoft.com/office/drawing/2014/main" xmlns="" val="3774200675"/>
                    </a:ext>
                  </a:extLst>
                </a:gridCol>
                <a:gridCol w="1951195">
                  <a:extLst>
                    <a:ext uri="{9D8B030D-6E8A-4147-A177-3AD203B41FA5}">
                      <a16:colId xmlns:a16="http://schemas.microsoft.com/office/drawing/2014/main" xmlns="" val="3709713186"/>
                    </a:ext>
                  </a:extLst>
                </a:gridCol>
              </a:tblGrid>
              <a:tr h="2359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награды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487832"/>
                  </a:ext>
                </a:extLst>
              </a:tr>
              <a:tr h="415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стаж педагогической деятельности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в организации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награды Минпросвещения России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5033882"/>
                  </a:ext>
                </a:extLst>
              </a:tr>
              <a:tr h="274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 Минпросвещения РФ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обязательно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6468370"/>
                  </a:ext>
                </a:extLst>
              </a:tr>
              <a:tr h="47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нагрудный знак «Молодость и профессионализм» (возраст кандидата до 35 лет)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обязательно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9645477"/>
                  </a:ext>
                </a:extLst>
              </a:tr>
              <a:tr h="47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нагрудный знак «За верность профессии»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 или  почетное звание или нагрудный знак, кроме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стажистов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свыше 40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910343"/>
                  </a:ext>
                </a:extLst>
              </a:tr>
              <a:tr h="47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нагрудный знак «Почетный наставник»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 или  почетное звание или нагрудный знак, кроме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стажистов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свыше 40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743628"/>
                  </a:ext>
                </a:extLst>
              </a:tr>
              <a:tr h="47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почетное звание «Почетный работник сферы воспитания детей и молодежи Российской Федерации»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грамота, кроме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стажистов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свыше 20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5571655"/>
                  </a:ext>
                </a:extLst>
              </a:tr>
              <a:tr h="415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почетное звание «Почетный работник сферы образования Российской Федерации»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Почетная грамота, кроме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стажистов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свыше 20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0384558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медаль Л.С. Выготского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почетное звание или нагрудный знак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6704823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медаль К.Д. Ушинского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почетное звание или нагрудный знак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3955164"/>
                  </a:ext>
                </a:extLst>
              </a:tr>
              <a:tr h="10616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Ведомственный знак отличия Министерства просвещения Российской Федерации «Отличник просвещения»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ведомственная награда Минпросвещения России или иного органа, ранее осуществлявшего функции и полномочия, в установленной сфере деятельности, полученная после 1 июля 2016 года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22" marR="24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939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124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0DDCF8B-1012-4C85-8C0D-80452722E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532970"/>
              </p:ext>
            </p:extLst>
          </p:nvPr>
        </p:nvGraphicFramePr>
        <p:xfrm>
          <a:off x="1194319" y="1362242"/>
          <a:ext cx="7209452" cy="3275989"/>
        </p:xfrm>
        <a:graphic>
          <a:graphicData uri="http://schemas.openxmlformats.org/drawingml/2006/table">
            <a:tbl>
              <a:tblPr firstRow="1" firstCol="1" bandRow="1">
                <a:tableStyleId>{F2F5A04C-262C-4B03-9008-B7AFEFD362B0}</a:tableStyleId>
              </a:tblPr>
              <a:tblGrid>
                <a:gridCol w="1711816">
                  <a:extLst>
                    <a:ext uri="{9D8B030D-6E8A-4147-A177-3AD203B41FA5}">
                      <a16:colId xmlns:a16="http://schemas.microsoft.com/office/drawing/2014/main" xmlns="" val="1158746574"/>
                    </a:ext>
                  </a:extLst>
                </a:gridCol>
                <a:gridCol w="1170440">
                  <a:extLst>
                    <a:ext uri="{9D8B030D-6E8A-4147-A177-3AD203B41FA5}">
                      <a16:colId xmlns:a16="http://schemas.microsoft.com/office/drawing/2014/main" xmlns="" val="3130844287"/>
                    </a:ext>
                  </a:extLst>
                </a:gridCol>
                <a:gridCol w="2163598">
                  <a:extLst>
                    <a:ext uri="{9D8B030D-6E8A-4147-A177-3AD203B41FA5}">
                      <a16:colId xmlns:a16="http://schemas.microsoft.com/office/drawing/2014/main" xmlns="" val="3600695388"/>
                    </a:ext>
                  </a:extLst>
                </a:gridCol>
                <a:gridCol w="2163598">
                  <a:extLst>
                    <a:ext uri="{9D8B030D-6E8A-4147-A177-3AD203B41FA5}">
                      <a16:colId xmlns:a16="http://schemas.microsoft.com/office/drawing/2014/main" xmlns="" val="3005856489"/>
                    </a:ext>
                  </a:extLst>
                </a:gridCol>
              </a:tblGrid>
              <a:tr h="4341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Наименование награды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Требования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298171"/>
                  </a:ext>
                </a:extLst>
              </a:tr>
              <a:tr h="1061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Общий стаж педагогической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Стаж в организации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Необходимые награды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extLst>
                  <a:ext uri="{0D108BD9-81ED-4DB2-BD59-A6C34878D82A}">
                    <a16:rowId xmlns:a16="http://schemas.microsoft.com/office/drawing/2014/main" xmlns="" val="1943736051"/>
                  </a:ext>
                </a:extLst>
              </a:tr>
              <a:tr h="883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00FF00"/>
                          </a:highlight>
                        </a:rPr>
                        <a:t>Почетная грамота Министерства образования и науки Пермского края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Муниципальная награда, выданная не ранее чем за 3 года до планируемого награждения при наличии новых заслуг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extLst>
                  <a:ext uri="{0D108BD9-81ED-4DB2-BD59-A6C34878D82A}">
                    <a16:rowId xmlns:a16="http://schemas.microsoft.com/office/drawing/2014/main" xmlns="" val="3372557669"/>
                  </a:ext>
                </a:extLst>
              </a:tr>
              <a:tr h="883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00FF00"/>
                          </a:highlight>
                        </a:rPr>
                        <a:t>Благодарственное письмо министра образования и науки Пермского края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обязательно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5" marR="62515" marT="0" marB="0" anchor="ctr"/>
                </a:tc>
                <a:extLst>
                  <a:ext uri="{0D108BD9-81ED-4DB2-BD59-A6C34878D82A}">
                    <a16:rowId xmlns:a16="http://schemas.microsoft.com/office/drawing/2014/main" xmlns="" val="231450713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8E64DA4-7D04-422F-8842-FA247241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674786"/>
            <a:ext cx="51094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7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 Министерства образования и науки Пермского края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rgbClr val="00743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54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87900" y="149291"/>
            <a:ext cx="8368200" cy="4665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Arial"/>
                <a:sym typeface="Arial"/>
              </a:rPr>
              <a:t>ПРИЧИНЫ ОТКАЗА (опыт 2024-2025):</a:t>
            </a:r>
            <a:endParaRPr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169238" y="566057"/>
            <a:ext cx="8805524" cy="4191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НЕСВОЕВРЕМЕННОСТЬ ПОДАЧИ МАТЕРИАЛОВ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-не прошло 3 года с предыдущего награждения (в ПК ведется РЕЕСТР, проверяется сайт </a:t>
            </a:r>
            <a:r>
              <a:rPr lang="ru-RU" sz="1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учреждения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-пропустили «ступеньку» награждения (подаем сразу на РФ, если у человека НЕТ НАГРАДЫ ПК)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-не указываем полученную награду ПК (ведется РЕЕСТР, проверяется сайт учреждения)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нет ЗНАЧИМЫХ достижений, а просто большой стаж (предлагают сменить награду)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прикладываем НЕ НАГРАДУ за ДОСТИЖЕНИЯ (например: Благодарность министра образования и науки ПК за подготовку победителя Олимпиады)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НАГРАДА ДУБЛИРУЕТСЯ (кандидат награжден ПГ РФ – подают на ту же награду)</a:t>
            </a:r>
          </a:p>
          <a:p>
            <a:pPr marL="0" lvl="0" indent="0">
              <a:buNone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  <a:cs typeface="Arial"/>
                <a:sym typeface="Arial"/>
              </a:rPr>
              <a:t>РЕКОМЕНДАЦИИ: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В учреждении вести реестр награжденных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Соблюдать «СТУПЕНЬКИ» по награждению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Готовить материалы ответственно и качественно (строго по ФОРМАМ)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Рассматривать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достижения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 кандидатов объективно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sz="2000" dirty="0"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78D84-3AB3-4C6C-ACCF-39FF9BF1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1" y="323461"/>
            <a:ext cx="6466990" cy="889518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ПЕДАГОГА = УПРОЩЕННАЯ ПРОЦЕДУРА АТТЕСТАЦИИ!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4F4BAA-80CA-4BEA-A88E-1CB7A9BB5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90" y="1399592"/>
            <a:ext cx="8633926" cy="331914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государственных наград,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почетных званий, ведомственных знаков отличия и иных наград, полученных педагогическими работниками за достижения в педагогической деятельности                                               </a:t>
            </a:r>
          </a:p>
          <a:p>
            <a:pPr>
              <a:buFontTx/>
              <a:buChar char="-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к Протоколу заседания аттестационной комиссии Министерства образования и науки Пермского края от 11.10.2024 № 1)</a:t>
            </a:r>
          </a:p>
          <a:p>
            <a:pPr marL="11430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916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0DB1D-507A-4929-A7F1-37529E3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11196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КОЛИЧЕСТВО РУКОВОДИТЕЛЕЙ и ПЕДАГОГОВ ОО, награжденных в 2025 году – 59 человек!!!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642490-E02C-4AB4-AE66-B70F47BF3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19673"/>
            <a:ext cx="9144000" cy="3249998"/>
          </a:xfrm>
        </p:spPr>
        <p:txBody>
          <a:bodyPr/>
          <a:lstStyle/>
          <a:p>
            <a:r>
              <a:rPr lang="ru-RU" sz="2000" dirty="0">
                <a:solidFill>
                  <a:srgbClr val="007434"/>
                </a:solidFill>
              </a:rPr>
              <a:t>НАГРАДАМИ МИНПРОСВЕЩЕНИЯ РФ:</a:t>
            </a:r>
          </a:p>
          <a:p>
            <a:pPr marL="114300" indent="0">
              <a:buNone/>
            </a:pPr>
            <a:r>
              <a:rPr lang="ru-RU" sz="2000" dirty="0"/>
              <a:t>подано – 36 человек; </a:t>
            </a:r>
            <a:r>
              <a:rPr lang="ru-RU" sz="2000" u="sng" dirty="0">
                <a:solidFill>
                  <a:srgbClr val="007434"/>
                </a:solidFill>
              </a:rPr>
              <a:t>награждено - 30 человек!</a:t>
            </a:r>
          </a:p>
          <a:p>
            <a:pPr marL="114300" indent="0">
              <a:buNone/>
            </a:pPr>
            <a:r>
              <a:rPr lang="ru-RU" sz="1600" i="1" dirty="0"/>
              <a:t>Количество педагогических работников, аттестованных на </a:t>
            </a:r>
            <a:r>
              <a:rPr lang="ru-RU" sz="1600" b="1" i="1" dirty="0"/>
              <a:t>ВЫСШУЮ</a:t>
            </a:r>
            <a:r>
              <a:rPr lang="ru-RU" sz="1600" i="1" dirty="0"/>
              <a:t> квалификационную категорию в 2024-2025 учебном году - </a:t>
            </a:r>
            <a:r>
              <a:rPr lang="ru-RU" sz="1600" b="1" i="1" dirty="0"/>
              <a:t>37 человек</a:t>
            </a:r>
            <a:r>
              <a:rPr lang="ru-RU" sz="1600" i="1" dirty="0"/>
              <a:t>: ДОУ – 7; УДО – 6; Школы – 24:</a:t>
            </a:r>
          </a:p>
          <a:p>
            <a:pPr marL="114300" indent="0">
              <a:buNone/>
            </a:pPr>
            <a:r>
              <a:rPr lang="ru-RU" sz="1600" i="1" dirty="0"/>
              <a:t>- имеющих </a:t>
            </a:r>
            <a:r>
              <a:rPr lang="ru-RU" sz="1600" i="1" u="sng" dirty="0"/>
              <a:t>Почетные награды федерального уровня (в течение 5 лет); </a:t>
            </a:r>
          </a:p>
          <a:p>
            <a:pPr>
              <a:buFontTx/>
              <a:buChar char="-"/>
            </a:pPr>
            <a:r>
              <a:rPr lang="ru-RU" sz="1600" i="1" u="sng" dirty="0"/>
              <a:t>Государственные награды, почетные звания)</a:t>
            </a:r>
          </a:p>
          <a:p>
            <a:pPr>
              <a:buFontTx/>
              <a:buChar char="-"/>
            </a:pPr>
            <a:endParaRPr lang="ru-RU" sz="1600" i="1" dirty="0"/>
          </a:p>
          <a:p>
            <a:r>
              <a:rPr lang="ru-RU" sz="2000" dirty="0">
                <a:solidFill>
                  <a:srgbClr val="007434"/>
                </a:solidFill>
              </a:rPr>
              <a:t>НАГРАДАМИ </a:t>
            </a:r>
            <a:r>
              <a:rPr lang="ru-RU" sz="2000" dirty="0" err="1">
                <a:solidFill>
                  <a:srgbClr val="007434"/>
                </a:solidFill>
              </a:rPr>
              <a:t>МОиН</a:t>
            </a:r>
            <a:r>
              <a:rPr lang="ru-RU" sz="2000" dirty="0">
                <a:solidFill>
                  <a:srgbClr val="007434"/>
                </a:solidFill>
              </a:rPr>
              <a:t> ПК:</a:t>
            </a:r>
          </a:p>
          <a:p>
            <a:pPr marL="114300" indent="0">
              <a:buNone/>
            </a:pPr>
            <a:r>
              <a:rPr lang="ru-RU" sz="2000" dirty="0"/>
              <a:t>подано – 29 человек; </a:t>
            </a:r>
            <a:r>
              <a:rPr lang="ru-RU" sz="2000" u="sng" dirty="0">
                <a:solidFill>
                  <a:srgbClr val="007434"/>
                </a:solidFill>
              </a:rPr>
              <a:t>награждено - 29 человек!</a:t>
            </a:r>
          </a:p>
          <a:p>
            <a:pPr marL="114300" indent="0">
              <a:buNone/>
            </a:pPr>
            <a:r>
              <a:rPr lang="ru-RU" sz="1600" i="1" dirty="0"/>
              <a:t>Количество педагогических работников</a:t>
            </a:r>
            <a:r>
              <a:rPr lang="ru-RU" sz="1600" i="1" u="sng" dirty="0"/>
              <a:t>, </a:t>
            </a:r>
            <a:r>
              <a:rPr lang="ru-RU" sz="1600" i="1" dirty="0"/>
              <a:t>аттестованных на </a:t>
            </a:r>
            <a:r>
              <a:rPr lang="ru-RU" sz="1600" b="1" i="1" dirty="0"/>
              <a:t>ПЕРВУЮ</a:t>
            </a:r>
            <a:r>
              <a:rPr lang="ru-RU" sz="1600" i="1" dirty="0"/>
              <a:t> квалификационную категорию в 2024-2025 учебном году  - </a:t>
            </a:r>
            <a:r>
              <a:rPr lang="ru-RU" sz="1600" b="1" i="1" dirty="0"/>
              <a:t>20 человек</a:t>
            </a:r>
            <a:r>
              <a:rPr lang="ru-RU" sz="1600" i="1" dirty="0"/>
              <a:t>: ДОУ – 4; УДО – 6; Школы – 12:</a:t>
            </a:r>
          </a:p>
          <a:p>
            <a:pPr marL="114300" indent="0">
              <a:buNone/>
            </a:pPr>
            <a:r>
              <a:rPr lang="ru-RU" sz="1600" i="1" dirty="0"/>
              <a:t>- </a:t>
            </a:r>
            <a:r>
              <a:rPr lang="ru-RU" sz="1600" i="1" u="sng" dirty="0"/>
              <a:t>имеющих награды регионального уровня (в течение 5 лет)</a:t>
            </a:r>
            <a:endParaRPr lang="ru-RU" sz="2000" dirty="0"/>
          </a:p>
          <a:p>
            <a:pPr marL="11430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ru-RU" sz="4000" dirty="0">
                <a:solidFill>
                  <a:srgbClr val="007434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62880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4BD21C-917E-4579-8B93-22FEE498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3" y="429938"/>
            <a:ext cx="8932505" cy="4132177"/>
          </a:xfrm>
        </p:spPr>
        <p:txBody>
          <a:bodyPr/>
          <a:lstStyle/>
          <a:p>
            <a:r>
              <a:rPr lang="ru-RU" dirty="0"/>
              <a:t>Своевременно подавайте заслуженных педагогических работников к награде! Соблюдайте «СТУПЕНИ» для получения </a:t>
            </a:r>
            <a:r>
              <a:rPr lang="ru-RU" u="sng" dirty="0"/>
              <a:t>отраслевых</a:t>
            </a:r>
            <a:r>
              <a:rPr lang="ru-RU" dirty="0"/>
              <a:t> наград. </a:t>
            </a:r>
          </a:p>
          <a:p>
            <a:pPr marL="114300" indent="0">
              <a:buNone/>
            </a:pPr>
            <a:endParaRPr lang="ru-RU" sz="1100" dirty="0"/>
          </a:p>
          <a:p>
            <a:pPr marL="11430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Почетная грамота Управления образования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                                   </a:t>
            </a:r>
            <a:r>
              <a:rPr lang="ru-RU" sz="1600" dirty="0">
                <a:solidFill>
                  <a:srgbClr val="0070C0"/>
                </a:solidFill>
              </a:rPr>
              <a:t>(через 3 года + новые заслуги)</a:t>
            </a:r>
          </a:p>
          <a:p>
            <a:pPr marL="11430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Почетная грамота </a:t>
            </a:r>
            <a:r>
              <a:rPr lang="ru-RU" b="1" dirty="0" err="1">
                <a:solidFill>
                  <a:srgbClr val="0070C0"/>
                </a:solidFill>
              </a:rPr>
              <a:t>МОиН</a:t>
            </a:r>
            <a:r>
              <a:rPr lang="ru-RU" b="1" dirty="0">
                <a:solidFill>
                  <a:srgbClr val="0070C0"/>
                </a:solidFill>
              </a:rPr>
              <a:t> Пермского края </a:t>
            </a:r>
          </a:p>
          <a:p>
            <a:pPr marL="11430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                                  (через 3 года + новые заслуги)</a:t>
            </a:r>
          </a:p>
          <a:p>
            <a:pPr marL="11430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Почетная грамота </a:t>
            </a:r>
            <a:r>
              <a:rPr lang="ru-RU" b="1" dirty="0" err="1">
                <a:solidFill>
                  <a:srgbClr val="0070C0"/>
                </a:solidFill>
              </a:rPr>
              <a:t>Минпрос</a:t>
            </a:r>
            <a:r>
              <a:rPr lang="ru-RU" b="1" dirty="0">
                <a:solidFill>
                  <a:srgbClr val="0070C0"/>
                </a:solidFill>
              </a:rPr>
              <a:t> РФ </a:t>
            </a: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                                                 </a:t>
            </a:r>
            <a:r>
              <a:rPr lang="ru-RU" sz="1600" dirty="0">
                <a:solidFill>
                  <a:srgbClr val="0070C0"/>
                </a:solidFill>
              </a:rPr>
              <a:t>(через 3 года + новые заслуги)</a:t>
            </a:r>
          </a:p>
          <a:p>
            <a:pPr marL="11430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  «</a:t>
            </a:r>
            <a:r>
              <a:rPr lang="ru-RU" b="1" dirty="0">
                <a:solidFill>
                  <a:srgbClr val="0070C0"/>
                </a:solidFill>
              </a:rPr>
              <a:t>ПОЧЕТНЫЙ РАБОТНИК</a:t>
            </a:r>
            <a:r>
              <a:rPr lang="ru-RU" dirty="0">
                <a:solidFill>
                  <a:srgbClr val="0070C0"/>
                </a:solidFill>
              </a:rPr>
              <a:t>»/                    «</a:t>
            </a:r>
            <a:r>
              <a:rPr lang="ru-RU" b="1" dirty="0">
                <a:solidFill>
                  <a:srgbClr val="0070C0"/>
                </a:solidFill>
              </a:rPr>
              <a:t>ОТЛИЧНИК ПРОСВЕЩЕНИЯ</a:t>
            </a:r>
            <a:r>
              <a:rPr lang="ru-RU" dirty="0">
                <a:solidFill>
                  <a:srgbClr val="0070C0"/>
                </a:solidFill>
              </a:rPr>
              <a:t>» </a:t>
            </a:r>
          </a:p>
          <a:p>
            <a:pPr marL="114300" indent="0">
              <a:buNone/>
            </a:pPr>
            <a:r>
              <a:rPr lang="ru-RU" dirty="0">
                <a:solidFill>
                  <a:srgbClr val="0070C0"/>
                </a:solidFill>
              </a:rPr>
              <a:t> Нагрудный Знак </a:t>
            </a:r>
            <a:r>
              <a:rPr lang="ru-RU" dirty="0" err="1">
                <a:solidFill>
                  <a:srgbClr val="0070C0"/>
                </a:solidFill>
              </a:rPr>
              <a:t>Минпрос</a:t>
            </a:r>
            <a:r>
              <a:rPr lang="ru-RU" dirty="0">
                <a:solidFill>
                  <a:srgbClr val="0070C0"/>
                </a:solidFill>
              </a:rPr>
              <a:t> РФ </a:t>
            </a:r>
          </a:p>
          <a:p>
            <a:pPr marL="11430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      (через 3 года + новые заслуги)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ru-RU" sz="2400" b="1" dirty="0">
                <a:solidFill>
                  <a:srgbClr val="007434"/>
                </a:solidFill>
              </a:rPr>
              <a:t>«ВЕТЕРАН ТРУДА»</a:t>
            </a:r>
          </a:p>
          <a:p>
            <a:pPr>
              <a:buFontTx/>
              <a:buChar char="-"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7A67CF63-06D3-4B9A-9051-88028821F6BD}"/>
              </a:ext>
            </a:extLst>
          </p:cNvPr>
          <p:cNvSpPr/>
          <p:nvPr/>
        </p:nvSpPr>
        <p:spPr>
          <a:xfrm>
            <a:off x="3833985" y="2665620"/>
            <a:ext cx="447310" cy="2425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1F74C6-9C5A-4AE6-989F-21361E66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77" y="3460239"/>
            <a:ext cx="493819" cy="26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C4DBF0-D1E4-4E7E-AB5C-8E98886B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66" y="1844855"/>
            <a:ext cx="493819" cy="2621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6C0C78-5323-45FD-8F8F-AABFE87C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896" y="3460239"/>
            <a:ext cx="493819" cy="2621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A7623D-B412-48BC-9DC9-686F4F0E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208" y="4151963"/>
            <a:ext cx="489507" cy="32673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C9F2CEB-2651-43C7-BDFD-D244AB0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34955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rgbClr val="007434"/>
                </a:solidFill>
              </a:rPr>
              <a:t>Педагог имеет достижения! Представить к награде?...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52F71C-23ED-455E-9668-69CBCA88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05502" y="3832543"/>
            <a:ext cx="373228" cy="3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45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99867" y="304799"/>
            <a:ext cx="8368200" cy="510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3300" b="1" dirty="0">
                <a:latin typeface="Arial"/>
                <a:ea typeface="Arial"/>
                <a:cs typeface="Arial"/>
                <a:sym typeface="Arial"/>
              </a:rPr>
              <a:t>   </a:t>
            </a: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33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Нормативные </a:t>
            </a:r>
            <a:r>
              <a:rPr lang="ru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документ</a:t>
            </a:r>
            <a:r>
              <a:rPr lang="ru-RU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ы</a:t>
            </a:r>
            <a:endParaRPr sz="28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0" y="678025"/>
            <a:ext cx="9075576" cy="4254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МИНПРОСВЕЩЕНИЯ РФ: </a:t>
            </a:r>
          </a:p>
          <a:p>
            <a:pPr marL="0" lvl="0" indent="0" algn="ctr">
              <a:buNone/>
            </a:pPr>
            <a:endParaRPr lang="ru-RU" sz="1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01.07.2021 № 400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10.01.2019 № 5</a:t>
            </a:r>
          </a:p>
          <a:p>
            <a:pPr marL="0" lvl="0" indent="0" algn="ctr">
              <a:buNone/>
            </a:pPr>
            <a:r>
              <a:rPr lang="ru-RU" sz="16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СМОТРИТЕ МЕТОДИЧЕСКИЕ РЕКОМЕНДАЦИИ </a:t>
            </a:r>
            <a:r>
              <a:rPr lang="ru-RU" sz="16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ОФОРМЛЕНИЯ И ПРЕДОСТАВЛЕНИЯ ДОКУМЕНТОВ О НАГРАЖДЕНИИ</a:t>
            </a:r>
          </a:p>
          <a:p>
            <a:pPr marL="0" lvl="0" indent="0" algn="ctr">
              <a:buNone/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ПЕРМСКОГО КРАЯ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>
              <a:buNone/>
            </a:pP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ПК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24.09.2019 № СЭД-26-01-06-895</a:t>
            </a:r>
          </a:p>
          <a:p>
            <a:pPr marL="0" lvl="0" indent="0" algn="ctr">
              <a:buNone/>
            </a:pPr>
            <a:r>
              <a:rPr lang="ru-RU" sz="16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СМОТРИТЕ МЕТОДИЧЕСКИЕ РЕКОМЕНДАЦИИ </a:t>
            </a:r>
            <a:r>
              <a:rPr lang="ru-RU" sz="16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ОФОРМЛЕНИЯ И ПРЕДОСТАВЛЕНИЯ ДОКУМЕНТОВ О НАГРАЖДЕНИИ</a:t>
            </a:r>
          </a:p>
          <a:p>
            <a:pPr marL="0" lvl="0" indent="0" algn="ctr">
              <a:buNone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награждения наградами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ПК, Минпросвещения РФ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</a:t>
            </a:r>
          </a:p>
          <a:p>
            <a:pPr marL="0" lv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 октября по 15 ноября текущего года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Шеиной С.А., методисту МАУ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ЦСОиРО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почте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lanasa019@yandex.ru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057"/>
            <a:ext cx="90283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ПОЧЕТНАЯ ГРАМОТА Министерства образования и науки Пермского края/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БЛАГОДАРНОСТЬ Министра образования и науки Пермского края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ПК от 24 сентября 2019 г. N СЭД-26-01-06-895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Приложение 1 к протоколу заседания главной аттестационной комиссии Министерства образования и науки Пермского края от 11.10.2024г. 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625" y="1550209"/>
            <a:ext cx="893276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СТАЖ в образовании – не менее 15 лет и не менее 3 лет в ОО;</a:t>
            </a:r>
          </a:p>
          <a:p>
            <a:pPr marL="114300"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ru-RU" sz="1600" u="sng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НАЛИЧИЕ НАГРАДЫ  </a:t>
            </a:r>
            <a:r>
              <a:rPr lang="ru-RU" sz="1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(ПГ/ БП Управления образования)</a:t>
            </a:r>
          </a:p>
          <a:p>
            <a:pPr marL="114300" lvl="0" algn="ct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ДОКУМЕНТЫ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</a:p>
          <a:p>
            <a:pPr lvl="0">
              <a:defRPr/>
            </a:pPr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1. ХОДАТАЙСТВО на бланке ОО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2.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ХАРАКТЕРИСТИКА</a:t>
            </a:r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(с указанием ЗНАЧИМЫХ заслуг, достижений - </a:t>
            </a:r>
            <a:r>
              <a:rPr lang="ru-RU" sz="1600" u="sng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 ПОСЛЕДНИЕ 3 ГОДА, на одном листе с 2-х сторон</a:t>
            </a:r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3.ВЫПИСКА ИЗ ПРОТОКОЛА (заседания педагогического совета/ общего собрания)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4.КОПИИ НАГРАД (</a:t>
            </a:r>
            <a:r>
              <a:rPr lang="ru-RU" sz="1600" u="sng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 РЕКВИЗИТАМИ ПРИКАЗА/ приложить КОПИЮ ПРИКАЗА - </a:t>
            </a:r>
            <a:r>
              <a:rPr lang="ru-RU" sz="1400" u="sng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заверенные печатью и подписью)</a:t>
            </a:r>
            <a:endParaRPr lang="ru-RU" sz="16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5.СПРАВКА об отсутствии судимости (</a:t>
            </a:r>
            <a:r>
              <a:rPr lang="ru-RU" sz="1600" u="sng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обязательно</a:t>
            </a:r>
            <a:r>
              <a:rPr lang="ru-RU"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годом награждения, можно на бланке ОО - заверенная печатью и подписью)</a:t>
            </a:r>
          </a:p>
          <a:p>
            <a:pPr lvl="0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!!! Награждение наградами ПК возможно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 РАНЕЕ, ЧЕМ ЧЕРЕЗ 3 ГОДА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после получения предыдущей награды</a:t>
            </a:r>
          </a:p>
          <a:p>
            <a:pPr lvl="0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!!!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Повторное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награждение наградами ПК за новые достижения возможно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 ранее, чем через 3 года</a:t>
            </a:r>
          </a:p>
          <a:p>
            <a:pPr lvl="0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после даты предыдущего награждения.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45558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214325" y="0"/>
            <a:ext cx="8608200" cy="4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" sz="2100" dirty="0">
              <a:solidFill>
                <a:schemeClr val="dk1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/>
            </a:r>
            <a:br>
              <a:rPr lang="ru" dirty="0"/>
            </a:br>
            <a:r>
              <a:rPr lang="ru" dirty="0"/>
              <a:t/>
            </a:r>
            <a:br>
              <a:rPr lang="ru" dirty="0"/>
            </a:br>
            <a:r>
              <a:rPr lang="ru" dirty="0"/>
              <a:t/>
            </a:r>
            <a:br>
              <a:rPr lang="ru" dirty="0"/>
            </a:br>
            <a:r>
              <a:rPr lang="ru" dirty="0"/>
              <a:t/>
            </a:r>
            <a:br>
              <a:rPr lang="ru" dirty="0"/>
            </a:br>
            <a:endParaRPr sz="2800" dirty="0">
              <a:latin typeface="Georgia" panose="02040502050405020303" pitchFamily="18" charset="0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4E86E1D-117D-4F55-A435-94B762EC6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26" y="458025"/>
            <a:ext cx="2659503" cy="4376734"/>
          </a:xfrm>
        </p:spPr>
        <p:txBody>
          <a:bodyPr/>
          <a:lstStyle/>
          <a:p>
            <a:pPr marL="139700" indent="0" algn="ctr">
              <a:buNone/>
            </a:pPr>
            <a:r>
              <a:rPr lang="ru" sz="1800" dirty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Н</a:t>
            </a:r>
            <a:r>
              <a:rPr lang="ru-RU" sz="1800" dirty="0" err="1">
                <a:solidFill>
                  <a:srgbClr val="C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агрудный</a:t>
            </a:r>
            <a:r>
              <a:rPr lang="ru-RU" sz="1800" dirty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знак</a:t>
            </a:r>
            <a:endParaRPr lang="ru" sz="1800" dirty="0">
              <a:solidFill>
                <a:srgbClr val="C00000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marL="139700" indent="0" algn="ctr"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И ПРОФЕССИОНАЛИЗМ»</a:t>
            </a:r>
          </a:p>
          <a:p>
            <a:pPr marL="139700" indent="0" algn="ctr">
              <a:buNone/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образования (указывать за последние 3 года)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24B263-A8B7-41C7-9F80-A35AED862E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42253" y="191991"/>
            <a:ext cx="6108441" cy="4858979"/>
          </a:xfrm>
        </p:spPr>
        <p:txBody>
          <a:bodyPr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marL="0" lvl="0" indent="0" algn="ctr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КАНДИДАТЫ ДОЛЖНЫ 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ОДНОВРЕМЕННО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СООТСТВЕТСТВОВАТЬ ТРЕБОВАНИЯМ: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3970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лет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Значимые достижения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Пермского края (с даты награждения - 3 года)</a:t>
            </a:r>
          </a:p>
          <a:p>
            <a:pPr marL="596900" indent="-457200" algn="ctr"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Tx/>
              <a:buSzTx/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</a:p>
          <a:p>
            <a:pPr marL="85725" lvl="0" indent="0"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ХОДАТАЙСТВО о награждении ОО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(А4, по форме), </a:t>
            </a:r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форме - в формате ВОРД на проверку – Шеиной С.А.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ВЫПИСКА ИЗ ПРОТОКОЛА педагогического совета/ общего собрания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Справка об отсутствии судимости кандидата</a:t>
            </a:r>
          </a:p>
          <a:p>
            <a:pPr marL="139700" lvl="0" indent="0">
              <a:buClrTx/>
              <a:buSzTx/>
              <a:buNone/>
            </a:pPr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П.15. Число лиц, представляемых к награждению от ОО: </a:t>
            </a:r>
          </a:p>
          <a:p>
            <a:pPr marL="139700" lvl="0" indent="0">
              <a:buClrTx/>
              <a:buSzTx/>
              <a:buNone/>
            </a:pPr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на каждые 100 человек.</a:t>
            </a:r>
          </a:p>
          <a:p>
            <a:pPr marL="85725" lvl="0" indent="0"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ctr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76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0"/>
          <p:cNvGraphicFramePr/>
          <p:nvPr>
            <p:extLst>
              <p:ext uri="{D42A27DB-BD31-4B8C-83A1-F6EECF244321}">
                <p14:modId xmlns:p14="http://schemas.microsoft.com/office/powerpoint/2010/main" xmlns="" val="3809338439"/>
              </p:ext>
            </p:extLst>
          </p:nvPr>
        </p:nvGraphicFramePr>
        <p:xfrm>
          <a:off x="0" y="0"/>
          <a:ext cx="9144000" cy="4876770"/>
        </p:xfrm>
        <a:graphic>
          <a:graphicData uri="http://schemas.openxmlformats.org/drawingml/2006/table">
            <a:tbl>
              <a:tblPr>
                <a:noFill/>
                <a:tableStyleId>{F2F5A04C-262C-4B03-9008-B7AFEFD362B0}</a:tableStyleId>
              </a:tblPr>
              <a:tblGrid>
                <a:gridCol w="253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12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21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" sz="20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ПОЧЕТНАЯ ГРАМОТА Министерства просвещения РФ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ВЫДАЮЩИЕСЯ ДОСТИЖЕНИЯ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 В СФЕРЕ ОБРАЗОВАНИЯ И ВОСПИТАНИЯ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указывать за последние 3 года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-М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НОГОЛЕТНИЙ ДОБРОСОВЕСТНЫЙ ТРУД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66700" marR="0" lvl="0" indent="-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КАНДИДАТЫ ДОЛЖНЫ </a:t>
                      </a:r>
                      <a:r>
                        <a:rPr kumimoji="0" lang="ru-RU" sz="1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ОДНОВРЕМЕННО</a:t>
                      </a: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СООТСТВЕТСТВОВАТЬ ТРЕБОВАНИЯМ:</a:t>
                      </a: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marL="139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Не менее 3 лет в ОО</a:t>
                      </a:r>
                    </a:p>
                    <a:p>
                      <a:pPr marL="139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Значимые достижения и заслуги + </a:t>
                      </a:r>
                      <a:r>
                        <a:rPr kumimoji="0" lang="ru-RU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ПОЧЕТНАЯ ГРАМОТА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края (с даты награждения - 3 года)</a:t>
                      </a:r>
                      <a:endParaRPr lang="ru-RU" sz="2000" dirty="0">
                        <a:solidFill>
                          <a:srgbClr val="C00000"/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9700" indent="0" algn="ctr">
                        <a:buNone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ПАКЕТ ДОКУМЕНТОВ: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indent="0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ХОДАТАЙСТВО (…. за .....что</a:t>
                      </a:r>
                      <a:r>
                        <a:rPr lang="ru-RU" sz="1600" u="sng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(из Положения!!!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39700" indent="0"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НАГРАДНОЙ ЛИСТ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(А4, по форме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/>
                          <a:sym typeface="Arial"/>
                        </a:rPr>
                        <a:t>) – указывать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/>
                          <a:sym typeface="Arial"/>
                        </a:rPr>
                        <a:t>ЗНАЧИТЕЛЬНЫЕ заслуги и достижения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Arial"/>
                          <a:sym typeface="Arial"/>
                        </a:rPr>
                        <a:t>!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indent="0"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КОПИЯ НАГРАДЫ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ПК) </a:t>
                      </a:r>
                    </a:p>
                    <a:p>
                      <a:pPr marL="139700" indent="0">
                        <a:buNone/>
                      </a:pPr>
                      <a:r>
                        <a:rPr lang="ru-RU" sz="16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-интервал между наградами не менее трех лет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39700" indent="0"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свеженагражденные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получат отказ!</a:t>
                      </a:r>
                    </a:p>
                    <a:p>
                      <a:pPr marL="139700" indent="0"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ВЫПИСКА ИЗ ПРОТОКОЛА заседания педагогического совета/ общего собрания</a:t>
                      </a:r>
                    </a:p>
                    <a:p>
                      <a:pPr marL="139700" indent="0"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Справка об отсутствии судимости кандидата</a:t>
                      </a:r>
                    </a:p>
                    <a:p>
                      <a:pPr marL="139700" indent="0">
                        <a:buNone/>
                      </a:pPr>
                      <a:endParaRPr lang="ru-RU" sz="12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indent="0">
                        <a:buNone/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П.15. Число лиц, представляемых к награждению от ОО: 1 – на каждые 100 человек.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85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2B5101-BA8F-43EC-B886-467837A5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9" y="391885"/>
            <a:ext cx="2703555" cy="1242834"/>
          </a:xfrm>
        </p:spPr>
        <p:txBody>
          <a:bodyPr/>
          <a:lstStyle/>
          <a:p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  <a:t/>
            </a:r>
            <a:br>
              <a:rPr lang="ru" sz="3200" dirty="0"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2400" dirty="0">
                <a:solidFill>
                  <a:srgbClr val="C00000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Нагрудный знак </a:t>
            </a:r>
            <a:br>
              <a:rPr lang="ru" sz="2400" dirty="0">
                <a:solidFill>
                  <a:srgbClr val="C00000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</a:br>
            <a:r>
              <a:rPr lang="ru" sz="2400" dirty="0">
                <a:solidFill>
                  <a:srgbClr val="C00000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«ПОЧЕТНЫЙ НАСТАВНИК»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7900" y="1420128"/>
            <a:ext cx="2566794" cy="3449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</a:t>
            </a:r>
            <a:r>
              <a:rPr lang="ru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одействие молодым работникам в успешном овладении профессиональными знаниями, навыками и умениями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4D4E44-18BD-4005-907A-25250EDA0C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54694" y="0"/>
            <a:ext cx="6189306" cy="5143500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КАНДИДАТЫ ДОЛЖНЫ 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ОДНОВРЕМЕННО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СООТСТВЕТСТВОВАТЬ ТРЕБОВАНИЯМ:</a:t>
            </a:r>
          </a:p>
          <a:p>
            <a:pPr marL="0" lvl="0" indent="0" algn="ctr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Стаж - н</a:t>
            </a:r>
            <a:r>
              <a:rPr kumimoji="0" lang="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е менее </a:t>
            </a:r>
            <a:r>
              <a:rPr kumimoji="0" lang="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15 лет </a:t>
            </a:r>
            <a:r>
              <a:rPr kumimoji="0" lang="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в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образовании</a:t>
            </a:r>
            <a:r>
              <a:rPr kumimoji="0" lang="ru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 </a:t>
            </a:r>
            <a:r>
              <a:rPr kumimoji="0" lang="ru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и </a:t>
            </a:r>
            <a:r>
              <a:rPr kumimoji="0" lang="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3 года </a:t>
            </a:r>
            <a:r>
              <a:rPr kumimoji="0" lang="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в ОО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+ Обязательно наличие награды: </a:t>
            </a:r>
            <a:r>
              <a:rPr lang="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Почетная грамота</a:t>
            </a:r>
            <a:r>
              <a:rPr lang="ru" sz="1800" kern="0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РФ</a:t>
            </a:r>
            <a:r>
              <a:rPr lang="ru" sz="1800" kern="0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/</a:t>
            </a:r>
            <a:r>
              <a:rPr kumimoji="0" lang="ru" sz="18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Почетное</a:t>
            </a:r>
            <a:r>
              <a:rPr kumimoji="0" lang="ru" sz="18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 звание</a:t>
            </a:r>
            <a:r>
              <a:rPr lang="ru" sz="1800" kern="0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/ </a:t>
            </a:r>
            <a:r>
              <a:rPr kumimoji="0" lang="ru" sz="18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cs typeface="Times New Roman"/>
                <a:sym typeface="Times New Roman"/>
              </a:rPr>
              <a:t>Нагрудный знак 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(</a:t>
            </a:r>
            <a:r>
              <a:rPr lang="ru-RU" sz="1800" u="sng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если стаж более 40 лет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прикладываем награду ПК</a:t>
            </a:r>
            <a:r>
              <a:rPr lang="ru-RU" sz="1800" dirty="0">
                <a:solidFill>
                  <a:schemeClr val="tx1"/>
                </a:solidFill>
                <a:latin typeface="Georgia" panose="02040502050405020303" pitchFamily="18" charset="0"/>
                <a:cs typeface="Times New Roman"/>
                <a:sym typeface="Times New Roman"/>
              </a:rPr>
              <a:t>)</a:t>
            </a:r>
          </a:p>
          <a:p>
            <a:pPr marL="0" lvl="0" indent="0" algn="ctr">
              <a:buClrTx/>
              <a:buSzTx/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</a:p>
          <a:p>
            <a:pPr marL="85725" lvl="0" indent="0"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ХОДАТАЙСТВО о награждении ОО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(А4, по форме), </a:t>
            </a: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форме предоставляется в формате ВОРД на проверку – Шеиной С.А.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НАГРАДЫ РФ (заверенная руководителем ОО)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ВЫПИСКА ИЗ ПРОТОКОЛА педагогического совета/ общего собрания</a:t>
            </a:r>
          </a:p>
          <a:p>
            <a:pPr marL="85725" lvl="0" indent="0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Справка об отсутствии судимости кандидата</a:t>
            </a:r>
          </a:p>
          <a:p>
            <a:pPr marL="0" lvl="0" indent="0" algn="ctr" defTabSz="914400">
              <a:buClr>
                <a:srgbClr val="000000"/>
              </a:buClr>
              <a:buSzTx/>
              <a:buNone/>
              <a:defRPr/>
            </a:pPr>
            <a:endParaRPr lang="ru-RU" u="sng" dirty="0">
              <a:solidFill>
                <a:srgbClr val="C00000"/>
              </a:solidFill>
              <a:latin typeface="Georgia" panose="02040502050405020303" pitchFamily="18" charset="0"/>
              <a:cs typeface="Arial"/>
            </a:endParaRPr>
          </a:p>
          <a:p>
            <a:pPr marL="0" lvl="0" indent="0" algn="ctr" defTabSz="914400">
              <a:buClr>
                <a:srgbClr val="000000"/>
              </a:buClr>
              <a:buSzTx/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Georgia" panose="02040502050405020303" pitchFamily="18" charset="0"/>
                <a:cs typeface="Arial"/>
              </a:rPr>
              <a:t>!!! Награждение возможно 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  <a:cs typeface="Arial"/>
              </a:rPr>
              <a:t>минимум, чем через 3 года </a:t>
            </a:r>
            <a:r>
              <a:rPr lang="ru-RU" u="sng" dirty="0">
                <a:solidFill>
                  <a:srgbClr val="C00000"/>
                </a:solidFill>
                <a:latin typeface="Georgia" panose="02040502050405020303" pitchFamily="18" charset="0"/>
                <a:cs typeface="Arial"/>
              </a:rPr>
              <a:t>после награждения ПОЧЕТНОЙ ГРАМОТОЙ РФ.</a:t>
            </a:r>
            <a:endParaRPr kumimoji="0" lang="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Times New Roman"/>
              <a:sym typeface="Times New Roman"/>
            </a:endParaRPr>
          </a:p>
          <a:p>
            <a:pPr marL="4826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201E00-F0EC-4F67-B06C-3123E1C60530}"/>
              </a:ext>
            </a:extLst>
          </p:cNvPr>
          <p:cNvSpPr/>
          <p:nvPr/>
        </p:nvSpPr>
        <p:spPr>
          <a:xfrm>
            <a:off x="108857" y="3728069"/>
            <a:ext cx="265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defTabSz="342900"/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П.15. Число лиц, представляемых к награждению от ОО: </a:t>
            </a:r>
          </a:p>
          <a:p>
            <a:pPr marL="139700" lvl="0" defTabSz="342900"/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на каждые 100 человек.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8"/>
          <p:cNvGraphicFramePr/>
          <p:nvPr>
            <p:extLst>
              <p:ext uri="{D42A27DB-BD31-4B8C-83A1-F6EECF244321}">
                <p14:modId xmlns:p14="http://schemas.microsoft.com/office/powerpoint/2010/main" xmlns="" val="1732484044"/>
              </p:ext>
            </p:extLst>
          </p:nvPr>
        </p:nvGraphicFramePr>
        <p:xfrm>
          <a:off x="0" y="0"/>
          <a:ext cx="9144000" cy="5273010"/>
        </p:xfrm>
        <a:graphic>
          <a:graphicData uri="http://schemas.openxmlformats.org/drawingml/2006/table">
            <a:tbl>
              <a:tblPr>
                <a:noFill/>
                <a:tableStyleId>{F2F5A04C-262C-4B03-9008-B7AFEFD362B0}</a:tableStyleId>
              </a:tblPr>
              <a:tblGrid>
                <a:gridCol w="265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7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58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Н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агрудный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 знак</a:t>
                      </a:r>
                      <a:endParaRPr lang="ru" sz="2400" dirty="0">
                        <a:solidFill>
                          <a:srgbClr val="C00000"/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Times New Roman"/>
                          <a:cs typeface="Times New Roman"/>
                          <a:sym typeface="Times New Roman"/>
                        </a:rPr>
                        <a:t>«ЗА ВЕРНОСТЬ ПРОФЕССИИ»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" sz="2400" dirty="0">
                        <a:solidFill>
                          <a:srgbClr val="FFFF00"/>
                        </a:solidFill>
                        <a:latin typeface="Georgia" panose="02040502050405020303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ноголетний и п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л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одоворный  труд в ОО 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ru-RU" sz="1600" b="1" u="sng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указывать за последние 3 года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)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ноголетний труд  по обеспечению образовательной деятельности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ru"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П.15. Число лиц, представляемых к награждению от ОО: </a:t>
                      </a: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на каждые 100 человек.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"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КАНДИДАТЫ ДОЛЖНЫ </a:t>
                      </a:r>
                      <a:r>
                        <a:rPr kumimoji="0" lang="ru-RU" sz="1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ОДНОВРЕМЕННО</a:t>
                      </a: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СООТСТВЕТСТВОВАТЬ ТРЕБОВАНИЯМ:</a:t>
                      </a:r>
                      <a:endParaRPr kumimoji="0" lang="ru-R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- не менее 3 лет в ОО и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35 лет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" sz="18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Times New Roman"/>
                        </a:rPr>
                        <a:t>+ Почетная грамота</a:t>
                      </a:r>
                      <a:r>
                        <a:rPr kumimoji="0" lang="ru" sz="18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Roboto"/>
                          <a:cs typeface="Times New Roman"/>
                          <a:sym typeface="Times New Roman"/>
                        </a:rPr>
                        <a:t>/ Почетное звание/ Нагрудный знак </a:t>
                      </a:r>
                      <a:r>
                        <a:rPr kumimoji="0" lang="ru-RU" sz="18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Roboto"/>
                          <a:cs typeface="Times New Roman"/>
                          <a:sym typeface="Times New Roman"/>
                        </a:rPr>
                        <a:t>РФ</a:t>
                      </a:r>
                      <a:r>
                        <a:rPr kumimoji="0" lang="ru" sz="18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Roboto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(если стаж более 40 лет - прикладываем награду ПК)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ДОКУМЕНТОВ: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ХОДАТАЙСТВО о награждении ОО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НАГРАДНОЙ ЛИСТ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(А4, по форме), 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СТРОГО по форме предоставляется в формате ВОРД на проверку – Шеиной С.А.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КОПИЯ НАГРАДЫ РФ (заверенная руководителем ОО)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ВЫПИСКА ИЗ ПРОТОКОЛА педагогического совета/ общего собрания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Справка об отсутствии судимости кандидата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!!! Награждение возможно </a:t>
                      </a:r>
                      <a:r>
                        <a:rPr kumimoji="0" lang="ru-RU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минимум через 3 года </a:t>
                      </a:r>
                      <a:r>
                        <a:rPr kumimoji="0" lang="ru-RU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после награждения ПОЧЕТНОЙ ГРАМОТОЙ РФ!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4294967295"/>
          </p:nvPr>
        </p:nvSpPr>
        <p:spPr>
          <a:xfrm>
            <a:off x="0" y="1201738"/>
            <a:ext cx="8369300" cy="3367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77" name="Google Shape;77;p15"/>
          <p:cNvGraphicFramePr/>
          <p:nvPr>
            <p:extLst>
              <p:ext uri="{D42A27DB-BD31-4B8C-83A1-F6EECF244321}">
                <p14:modId xmlns:p14="http://schemas.microsoft.com/office/powerpoint/2010/main" xmlns="" val="2829743756"/>
              </p:ext>
            </p:extLst>
          </p:nvPr>
        </p:nvGraphicFramePr>
        <p:xfrm>
          <a:off x="124407" y="0"/>
          <a:ext cx="9019593" cy="4937700"/>
        </p:xfrm>
        <a:graphic>
          <a:graphicData uri="http://schemas.openxmlformats.org/drawingml/2006/table">
            <a:tbl>
              <a:tblPr>
                <a:noFill/>
                <a:tableStyleId>{F2F5A04C-262C-4B03-9008-B7AFEFD362B0}</a:tableStyleId>
              </a:tblPr>
              <a:tblGrid>
                <a:gridCol w="2701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8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7319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ru-R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ПОЧЕТНОЕ ЗВАНИЕ </a:t>
                      </a: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«</a:t>
                      </a: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ПОЧЕТНЫЙ РАБОТНИК СФЕРЫ ОБРАЗОВАНИЯ РФ»</a:t>
                      </a:r>
                      <a:endParaRPr kumimoji="0" 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П.15. Число лиц, представляемых к награждению от ОО: </a:t>
                      </a:r>
                    </a:p>
                    <a:p>
                      <a:pPr marL="1397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на каждые 100 человек.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КАНДИДАТЫ</a:t>
                      </a:r>
                      <a:r>
                        <a:rPr lang="ru" sz="1800" b="1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ДОЛЖНЫ </a:t>
                      </a:r>
                      <a:r>
                        <a:rPr lang="ru" sz="1800" b="1" u="sng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ОДНОВРЕМЕННО</a:t>
                      </a:r>
                      <a:r>
                        <a:rPr lang="ru" sz="1800" b="1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СООТСТВЕТСТВОВАТЬ ТРЕБОВАНИЯМ:</a:t>
                      </a:r>
                      <a:endParaRPr sz="18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6219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Н</a:t>
                      </a:r>
                      <a:r>
                        <a:rPr lang="ru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е менее 15 лет в образовани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и</a:t>
                      </a:r>
                      <a:r>
                        <a:rPr lang="ru" sz="18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и </a:t>
                      </a:r>
                      <a:r>
                        <a:rPr lang="ru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3 года в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ОО</a:t>
                      </a:r>
                      <a:endParaRPr lang="ru" sz="18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+ ПОЧЕТНАЯ ГРАМОТА/ ДРУГАЯ НАГРАДА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РФ!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ДОКУМЕНТОВ:</a:t>
                      </a:r>
                    </a:p>
                    <a:p>
                      <a:pPr marL="85725" lvl="0" indent="0" rtl="0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ХОДАТАЙСТВО о награждении ОО</a:t>
                      </a:r>
                    </a:p>
                    <a:p>
                      <a:pPr marL="85725" lvl="0" indent="0"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НАГРАДНОЙ ЛИСТ (А4, по форме), </a:t>
                      </a:r>
                    </a:p>
                    <a:p>
                      <a:pPr marL="85725" lvl="0" indent="0">
                        <a:buNone/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СТРОГО по форме предоставляется в формате ВОРД на проверку – Шеиной С.А.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85725" lvl="0" indent="0" rtl="0"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КОПИЯ НАГРАДЫ РФ (заверенная руководителем ОО)</a:t>
                      </a:r>
                    </a:p>
                    <a:p>
                      <a:pPr marL="85725" lvl="0" indent="0"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ВЫПИСКА ИЗ ПРОТОКОЛА педагогического совета/ общего собрания</a:t>
                      </a:r>
                    </a:p>
                    <a:p>
                      <a:pPr marL="85725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об отсутствии судимости кандидата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!!! Награждение возможно – </a:t>
                      </a:r>
                      <a:r>
                        <a:rPr kumimoji="0" lang="ru-RU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минимум</a:t>
                      </a:r>
                      <a:r>
                        <a:rPr kumimoji="0" lang="ru-RU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 </a:t>
                      </a:r>
                      <a:r>
                        <a:rPr kumimoji="0" lang="ru-RU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через 3 года </a:t>
                      </a:r>
                      <a:r>
                        <a:rPr kumimoji="0" lang="ru-RU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Arial"/>
                        </a:rPr>
                        <a:t>после награждения ПОЧЕТНОЙ ГРАМОТОЙ РФ!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2165</Words>
  <Application>Microsoft Office PowerPoint</Application>
  <PresentationFormat>Экран (16:9)</PresentationFormat>
  <Paragraphs>313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Calibri</vt:lpstr>
      <vt:lpstr>Calibri Light</vt:lpstr>
      <vt:lpstr>Roboto</vt:lpstr>
      <vt:lpstr>Georgia</vt:lpstr>
      <vt:lpstr>Wingdings</vt:lpstr>
      <vt:lpstr>Тема Office</vt:lpstr>
      <vt:lpstr>Подготовка материалов  по представлению к награждению  работников образовательных организаций наградами МОиН ПК, Минпросвещения РФ в 2025-2026 уч.г.</vt:lpstr>
      <vt:lpstr>Педагог имеет достижения! Представить к награде?...</vt:lpstr>
      <vt:lpstr>                       Нормативные документы</vt:lpstr>
      <vt:lpstr>Слайд 4</vt:lpstr>
      <vt:lpstr>     </vt:lpstr>
      <vt:lpstr>Слайд 6</vt:lpstr>
      <vt:lpstr>                                  Нагрудный знак  «ПОЧЕТНЫЙ НАСТАВНИК»</vt:lpstr>
      <vt:lpstr>Слайд 8</vt:lpstr>
      <vt:lpstr>Слайд 9</vt:lpstr>
      <vt:lpstr>Слайд 10</vt:lpstr>
      <vt:lpstr>Слайд 11</vt:lpstr>
      <vt:lpstr>ТРЕБОВАНИЯ К ДОКУМЕНТАМ</vt:lpstr>
      <vt:lpstr>Слайд 13</vt:lpstr>
      <vt:lpstr>Слайд 14</vt:lpstr>
      <vt:lpstr>ПРИЧИНЫ ОТКАЗА (опыт 2024-2025):</vt:lpstr>
      <vt:lpstr>НАГРАЖДЕНИЕ ПЕДАГОГА = УПРОЩЕННАЯ ПРОЦЕДУРА АТТЕСТАЦИИ! </vt:lpstr>
      <vt:lpstr>КОЛИЧЕСТВО РУКОВОДИТЕЛЕЙ и ПЕДАГОГОВ ОО, награжденных в 2025 году – 59 человек!!!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Награждение ведомственными наградами Министерства просвещения РФ</dc:title>
  <dc:creator>Шеина Светлана Анатольевна</dc:creator>
  <cp:lastModifiedBy>Пользователь</cp:lastModifiedBy>
  <cp:revision>163</cp:revision>
  <dcterms:modified xsi:type="dcterms:W3CDTF">2025-10-08T08:33:40Z</dcterms:modified>
</cp:coreProperties>
</file>