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8" r:id="rId3"/>
    <p:sldId id="260" r:id="rId4"/>
    <p:sldId id="261" r:id="rId5"/>
    <p:sldId id="262" r:id="rId6"/>
    <p:sldId id="263" r:id="rId7"/>
    <p:sldId id="265" r:id="rId8"/>
    <p:sldId id="264" r:id="rId9"/>
    <p:sldId id="270" r:id="rId10"/>
    <p:sldId id="271" r:id="rId11"/>
    <p:sldId id="272" r:id="rId12"/>
    <p:sldId id="273" r:id="rId13"/>
    <p:sldId id="274" r:id="rId14"/>
    <p:sldId id="266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одежды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erezka-butan.ru/d/1149858/d/petlitsypvsemblemami.jpg"/>
          <p:cNvPicPr>
            <a:picLocks noChangeAspect="1" noChangeArrowheads="1"/>
          </p:cNvPicPr>
          <p:nvPr/>
        </p:nvPicPr>
        <p:blipFill>
          <a:blip r:embed="rId2" cstate="print"/>
          <a:srcRect r="10549"/>
          <a:stretch>
            <a:fillRect/>
          </a:stretch>
        </p:blipFill>
        <p:spPr bwMode="auto">
          <a:xfrm>
            <a:off x="7543800" y="2743200"/>
            <a:ext cx="1143000" cy="16177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edgeways.ru.mastertest.ru/forum11/file.php?1,file=25106,in_body_attachmen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800600"/>
            <a:ext cx="1981200" cy="17989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304800" y="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 знакам различия относятся: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693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Погоны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- наплечные знаки различия военнослужащих, по форме, цвету и оформлению которых различаются виды вооруженных сил, рода войск, службы, а также воинские звания.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303455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Эполеты </a:t>
            </a:r>
            <a:r>
              <a:rPr lang="ru-RU" sz="3200" b="1" dirty="0" smtClean="0">
                <a:latin typeface="Monotype Corsiva" pitchFamily="66" charset="0"/>
              </a:rPr>
              <a:t>- </a:t>
            </a:r>
            <a:r>
              <a:rPr lang="ru-RU" sz="3200" b="1" dirty="0" smtClean="0"/>
              <a:t> </a:t>
            </a:r>
            <a:r>
              <a:rPr lang="ru-RU" sz="3200" b="1" dirty="0" smtClean="0">
                <a:latin typeface="Monotype Corsiva" pitchFamily="66" charset="0"/>
              </a:rPr>
              <a:t>особые наплечные знаки различия военнослужащих, преимущественно офицеров, генералов и адмиралов, в русской и ряде иностранных армий и флотов.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7432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Петлицы - </a:t>
            </a:r>
            <a:r>
              <a:rPr lang="ru-RU" sz="3200" b="1" dirty="0" smtClean="0">
                <a:latin typeface="Monotype Corsiva" pitchFamily="66" charset="0"/>
              </a:rPr>
              <a:t>нашивки из цветной материи на воротнике, рукавах, груди форменной одежды.</a:t>
            </a:r>
          </a:p>
        </p:txBody>
      </p:sp>
      <p:pic>
        <p:nvPicPr>
          <p:cNvPr id="6146" name="Picture 2" descr="http://totokut.ru/wp-content/uploads/2017/02/kak-opredelit-zvanie-po-pogon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233" y="914400"/>
            <a:ext cx="2261767" cy="1600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hevronmashina.ru/shevrony_po_rodam_vojsk_vooruzhennykh_sil_rossii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648199"/>
            <a:ext cx="3700498" cy="21827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28600" y="838200"/>
            <a:ext cx="8686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Нагрудные и нарукавные знаки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(нашивки, шевроны)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Шеврон </a:t>
            </a:r>
            <a:r>
              <a:rPr lang="ru-RU" sz="3200" b="1" dirty="0" smtClean="0">
                <a:latin typeface="Monotype Corsiva" pitchFamily="66" charset="0"/>
              </a:rPr>
              <a:t>-  (</a:t>
            </a:r>
            <a:r>
              <a:rPr lang="ru-RU" sz="3200" b="1" i="1" dirty="0" smtClean="0">
                <a:latin typeface="Monotype Corsiva" pitchFamily="66" charset="0"/>
              </a:rPr>
              <a:t>франц.</a:t>
            </a:r>
            <a:r>
              <a:rPr lang="ru-RU" sz="3200" b="1" dirty="0" smtClean="0">
                <a:latin typeface="Monotype Corsiva" pitchFamily="66" charset="0"/>
              </a:rPr>
              <a:t> </a:t>
            </a:r>
            <a:r>
              <a:rPr lang="ru-RU" sz="3200" b="1" dirty="0" err="1" smtClean="0">
                <a:latin typeface="Monotype Corsiva" pitchFamily="66" charset="0"/>
              </a:rPr>
              <a:t>chevron</a:t>
            </a:r>
            <a:r>
              <a:rPr lang="ru-RU" sz="3200" b="1" dirty="0" smtClean="0">
                <a:latin typeface="Monotype Corsiva" pitchFamily="66" charset="0"/>
              </a:rPr>
              <a:t>) - нашивка из галунов в виде угла на рукаве (чаще левом) форменной одежды для определения воинских званий во многих армиях, а также для обозначения числа лет сверхсрочной службы, года обучения курсантов, ранения (во время войны: красная или золотая нагрудная полоска) и т. д. 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 знакам различия относятся: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2.guns.ru/forums/icons/forum_pictures/000213/213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28340"/>
            <a:ext cx="8506394" cy="39724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 знакам различия относятся: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Кокарды </a:t>
            </a:r>
            <a:r>
              <a:rPr lang="ru-RU" sz="3600" b="1" dirty="0" smtClean="0">
                <a:latin typeface="Monotype Corsiva" pitchFamily="66" charset="0"/>
              </a:rPr>
              <a:t>- отличительный знак установленного образца на форменных головных уборах.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Лампасы -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Monotype Corsiva" pitchFamily="66" charset="0"/>
              </a:rPr>
              <a:t>широкие полосы из цветного сукна вдоль боковых швов брюк, отличающиеся от них по цвету; знак различия маршалов, генералов и суворовцев в Советских ВС.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Аксельбант</a:t>
            </a:r>
            <a:r>
              <a:rPr lang="ru-RU" sz="3200" b="1" dirty="0" smtClean="0">
                <a:latin typeface="Monotype Corsiva" pitchFamily="66" charset="0"/>
              </a:rPr>
              <a:t>  - плетёный шнур (золотистый, серебристый, цветной) с металлическими наконечниками, пристегиваемый обычно к правому плечу под погоном (эполетом). </a:t>
            </a:r>
          </a:p>
        </p:txBody>
      </p:sp>
      <p:pic>
        <p:nvPicPr>
          <p:cNvPr id="3074" name="Picture 2" descr="https://otvet.imgsmail.ru/download/984044037c612737faeee5d3ce438543_i-197.jpg"/>
          <p:cNvPicPr>
            <a:picLocks noChangeAspect="1" noChangeArrowheads="1"/>
          </p:cNvPicPr>
          <p:nvPr/>
        </p:nvPicPr>
        <p:blipFill>
          <a:blip r:embed="rId2" cstate="print"/>
          <a:srcRect l="5517" t="3846" r="3448"/>
          <a:stretch>
            <a:fillRect/>
          </a:stretch>
        </p:blipFill>
        <p:spPr bwMode="auto">
          <a:xfrm>
            <a:off x="5257800" y="392544"/>
            <a:ext cx="3505200" cy="26554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https://dmb365.ru/image/cache/catalog/006/1-700x700.jpg"/>
          <p:cNvPicPr>
            <a:picLocks noChangeAspect="1" noChangeArrowheads="1"/>
          </p:cNvPicPr>
          <p:nvPr/>
        </p:nvPicPr>
        <p:blipFill>
          <a:blip r:embed="rId3" cstate="print"/>
          <a:srcRect l="12500" r="12500" b="30000"/>
          <a:stretch>
            <a:fillRect/>
          </a:stretch>
        </p:blipFill>
        <p:spPr bwMode="auto">
          <a:xfrm>
            <a:off x="381000" y="3352800"/>
            <a:ext cx="3554186" cy="33172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 Армии РФ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latin typeface="Monotype Corsiva" pitchFamily="66" charset="0"/>
              </a:rPr>
              <a:t>Форма образца </a:t>
            </a:r>
          </a:p>
          <a:p>
            <a:pPr marL="742950" indent="-742950" algn="ctr"/>
            <a:r>
              <a:rPr lang="ru-RU" sz="3600" b="1" dirty="0" smtClean="0">
                <a:latin typeface="Monotype Corsiva" pitchFamily="66" charset="0"/>
              </a:rPr>
              <a:t>1990-2000х</a:t>
            </a:r>
          </a:p>
          <a:p>
            <a:pPr marL="742950" indent="-742950" algn="ctr"/>
            <a:endParaRPr lang="ru-RU" sz="3600" dirty="0" smtClean="0">
              <a:latin typeface="Monotype Corsiva" pitchFamily="66" charset="0"/>
            </a:endParaRPr>
          </a:p>
          <a:p>
            <a:pPr marL="742950" indent="-742950" algn="ctr"/>
            <a:endParaRPr lang="ru-RU" sz="3600" dirty="0" smtClean="0">
              <a:latin typeface="Monotype Corsiva" pitchFamily="66" charset="0"/>
            </a:endParaRPr>
          </a:p>
          <a:p>
            <a:pPr marL="742950" indent="-742950" algn="ctr"/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2. </a:t>
            </a:r>
            <a:r>
              <a:rPr lang="ru-RU" sz="3600" b="1" dirty="0" smtClean="0">
                <a:latin typeface="Monotype Corsiva" pitchFamily="66" charset="0"/>
              </a:rPr>
              <a:t>Образец презентации 2012 года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23554" name="Picture 2" descr="http://vegchel.ru/uploads/posts/2016-01/1453558492_03.jpg"/>
          <p:cNvPicPr>
            <a:picLocks noChangeAspect="1" noChangeArrowheads="1"/>
          </p:cNvPicPr>
          <p:nvPr/>
        </p:nvPicPr>
        <p:blipFill>
          <a:blip r:embed="rId2" cstate="print"/>
          <a:srcRect t="4636"/>
          <a:stretch>
            <a:fillRect/>
          </a:stretch>
        </p:blipFill>
        <p:spPr bwMode="auto">
          <a:xfrm>
            <a:off x="4800600" y="1143000"/>
            <a:ext cx="380047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Существует три разновидности военной формы – парадная, полевая, повседневная.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050" name="AutoShape 2" descr="http://intriga31.ru/photos/58f474eb1089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intriga31.ru/photos/58f474eb1089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intriga31.ru/photos/58f474eb1089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intriga31.ru/photos/58f474eb1089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mypresentation.ru/documents/095ac5d22f747d08af77d86501433fc8/img28.jpg"/>
          <p:cNvPicPr>
            <a:picLocks noChangeAspect="1" noChangeArrowheads="1"/>
          </p:cNvPicPr>
          <p:nvPr/>
        </p:nvPicPr>
        <p:blipFill>
          <a:blip r:embed="rId2" cstate="print"/>
          <a:srcRect l="15000" t="5345" r="18000" b="5568"/>
          <a:stretch>
            <a:fillRect/>
          </a:stretch>
        </p:blipFill>
        <p:spPr bwMode="auto">
          <a:xfrm>
            <a:off x="100584" y="2362200"/>
            <a:ext cx="4492752" cy="3352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60" name="Picture 12" descr="http://mypresentation.ru/documents/095ac5d22f747d08af77d86501433fc8/img32.jpg"/>
          <p:cNvPicPr>
            <a:picLocks noChangeAspect="1" noChangeArrowheads="1"/>
          </p:cNvPicPr>
          <p:nvPr/>
        </p:nvPicPr>
        <p:blipFill>
          <a:blip r:embed="rId3" cstate="print"/>
          <a:srcRect l="11000" t="3563" r="20000" b="3786"/>
          <a:stretch>
            <a:fillRect/>
          </a:stretch>
        </p:blipFill>
        <p:spPr bwMode="auto">
          <a:xfrm>
            <a:off x="4648200" y="2438400"/>
            <a:ext cx="4267200" cy="321586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ypresentation.ru/documents/095ac5d22f747d08af77d86501433fc8/img27.jpg"/>
          <p:cNvPicPr>
            <a:picLocks noChangeAspect="1" noChangeArrowheads="1"/>
          </p:cNvPicPr>
          <p:nvPr/>
        </p:nvPicPr>
        <p:blipFill>
          <a:blip r:embed="rId2" cstate="print"/>
          <a:srcRect l="15000" t="5345" r="19000" b="5568"/>
          <a:stretch>
            <a:fillRect/>
          </a:stretch>
        </p:blipFill>
        <p:spPr bwMode="auto">
          <a:xfrm>
            <a:off x="4855464" y="3609109"/>
            <a:ext cx="4288536" cy="32488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6" name="Picture 4" descr="http://mypresentation.ru/documents/095ac5d22f747d08af77d86501433fc8/img30.jpg"/>
          <p:cNvPicPr>
            <a:picLocks noChangeAspect="1" noChangeArrowheads="1"/>
          </p:cNvPicPr>
          <p:nvPr/>
        </p:nvPicPr>
        <p:blipFill>
          <a:blip r:embed="rId3" cstate="print"/>
          <a:srcRect l="14000" t="3563" r="17000" b="3786"/>
          <a:stretch>
            <a:fillRect/>
          </a:stretch>
        </p:blipFill>
        <p:spPr bwMode="auto">
          <a:xfrm>
            <a:off x="4419600" y="152400"/>
            <a:ext cx="4572000" cy="34455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8" name="Picture 6" descr="http://mypresentation.ru/documents/095ac5d22f747d08af77d86501433fc8/img31.jpg"/>
          <p:cNvPicPr>
            <a:picLocks noChangeAspect="1" noChangeArrowheads="1"/>
          </p:cNvPicPr>
          <p:nvPr/>
        </p:nvPicPr>
        <p:blipFill>
          <a:blip r:embed="rId4" cstate="print"/>
          <a:srcRect l="15000" t="8909" r="18000" b="5568"/>
          <a:stretch>
            <a:fillRect/>
          </a:stretch>
        </p:blipFill>
        <p:spPr bwMode="auto">
          <a:xfrm>
            <a:off x="0" y="152400"/>
            <a:ext cx="4360863" cy="3124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800" name="Picture 8" descr="http://mypresentation.ru/documents/095ac5d22f747d08af77d86501433fc8/img33.jpg"/>
          <p:cNvPicPr>
            <a:picLocks noChangeAspect="1" noChangeArrowheads="1"/>
          </p:cNvPicPr>
          <p:nvPr/>
        </p:nvPicPr>
        <p:blipFill>
          <a:blip r:embed="rId5" cstate="print"/>
          <a:srcRect l="14000" t="3563" r="17000" b="2004"/>
          <a:stretch>
            <a:fillRect/>
          </a:stretch>
        </p:blipFill>
        <p:spPr bwMode="auto">
          <a:xfrm>
            <a:off x="152400" y="3463235"/>
            <a:ext cx="4419600" cy="33947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1524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Воинские звания ВС РФ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029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992273"/>
          <a:ext cx="86106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078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Войсковое звание 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Monotype Corsiva" pitchFamily="66" charset="0"/>
                        </a:rPr>
                        <a:t>Корабельное звание</a:t>
                      </a:r>
                    </a:p>
                  </a:txBody>
                  <a:tcPr/>
                </a:tc>
              </a:tr>
              <a:tr h="49942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Рядовой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 Матрос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9942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Ефрейтор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Старший матрос</a:t>
                      </a:r>
                    </a:p>
                  </a:txBody>
                  <a:tcPr/>
                </a:tc>
              </a:tr>
              <a:tr h="49942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Младший сержант 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Старшина второй статьи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9942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Сержант 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Старшина первой статьи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9942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Старший сержант 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Главный старшина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107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Старшина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Главный корабельный старшина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107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Прапорщик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Monotype Corsiva" pitchFamily="66" charset="0"/>
                        </a:rPr>
                        <a:t>Мичман</a:t>
                      </a:r>
                    </a:p>
                    <a:p>
                      <a:pPr algn="ctr"/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107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Старший прапорщик 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Monotype Corsiva" pitchFamily="66" charset="0"/>
                        </a:rPr>
                        <a:t>Старший мичман</a:t>
                      </a:r>
                    </a:p>
                    <a:p>
                      <a:pPr algn="ctr"/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ladshie-pogony-1024x584-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436279" cy="5257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Погоны неофицерского состава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Воинские звания ВС РФ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2362200"/>
          <a:ext cx="8534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44028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Monotype Corsiva" pitchFamily="66" charset="0"/>
                        </a:rPr>
                        <a:t>Войсковое звание 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Monotype Corsiva" pitchFamily="66" charset="0"/>
                        </a:rPr>
                        <a:t>Корабельное звание</a:t>
                      </a:r>
                    </a:p>
                  </a:txBody>
                  <a:tcPr/>
                </a:tc>
              </a:tr>
              <a:tr h="470444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Младший лейтенант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Младший лейтенант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70444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Лейтенант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Лейтенант</a:t>
                      </a:r>
                      <a:endParaRPr lang="ru-RU" sz="4000" b="1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70444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Старший лейтенант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Старший лейтенант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70444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Капитан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Капитан-лейтенант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1295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Младший офицерский состав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Monotype Corsiva" pitchFamily="66" charset="0"/>
              </a:rPr>
              <a:t>Одеяние воина считалось признаком его чести и отваги. Одной из первых наград была выдача военной одежды. </a:t>
            </a:r>
          </a:p>
          <a:p>
            <a:pPr algn="ctr"/>
            <a:r>
              <a:rPr lang="ru-RU" sz="4800" b="1" i="1" dirty="0" smtClean="0">
                <a:latin typeface="Monotype Corsiva" pitchFamily="66" charset="0"/>
              </a:rPr>
              <a:t>В 1469 г. русские воины - устюжане - за мужество и отвагу получили от Ивана</a:t>
            </a:r>
            <a:r>
              <a:rPr lang="ru-RU" sz="4800" b="1" dirty="0" smtClean="0">
                <a:latin typeface="Monotype Corsiva" pitchFamily="66" charset="0"/>
              </a:rPr>
              <a:t> </a:t>
            </a:r>
            <a:r>
              <a:rPr lang="ru-RU" sz="4800" b="1" i="1" dirty="0" smtClean="0">
                <a:latin typeface="Monotype Corsiva" pitchFamily="66" charset="0"/>
              </a:rPr>
              <a:t>III </a:t>
            </a:r>
          </a:p>
          <a:p>
            <a:pPr algn="ctr"/>
            <a:r>
              <a:rPr lang="ru-RU" sz="4800" b="1" i="1" dirty="0" smtClean="0">
                <a:latin typeface="Monotype Corsiva" pitchFamily="66" charset="0"/>
              </a:rPr>
              <a:t>сермяги и бараньи шубы.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ogony-ofitserov-1024x788-png"/>
          <p:cNvPicPr>
            <a:picLocks noChangeAspect="1" noChangeArrowheads="1"/>
          </p:cNvPicPr>
          <p:nvPr/>
        </p:nvPicPr>
        <p:blipFill>
          <a:blip r:embed="rId2" cstate="print"/>
          <a:srcRect t="53901" r="62500"/>
          <a:stretch>
            <a:fillRect/>
          </a:stretch>
        </p:blipFill>
        <p:spPr bwMode="auto">
          <a:xfrm>
            <a:off x="4343399" y="1447800"/>
            <a:ext cx="4591455" cy="5029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pogony-ofitserov-1024x788-png"/>
          <p:cNvPicPr>
            <a:picLocks noChangeAspect="1" noChangeArrowheads="1"/>
          </p:cNvPicPr>
          <p:nvPr/>
        </p:nvPicPr>
        <p:blipFill>
          <a:blip r:embed="rId2" cstate="print"/>
          <a:srcRect t="3544" r="62500" b="46700"/>
          <a:stretch>
            <a:fillRect/>
          </a:stretch>
        </p:blipFill>
        <p:spPr bwMode="auto">
          <a:xfrm>
            <a:off x="0" y="1524000"/>
            <a:ext cx="4191000" cy="5029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Погоны  младшего офицерского состава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Воинские звания ВС РФ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295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Старший офицерский состав</a:t>
            </a:r>
            <a:endParaRPr lang="ru-RU" sz="44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286000"/>
          <a:ext cx="8534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Monotype Corsiva" pitchFamily="66" charset="0"/>
                        </a:rPr>
                        <a:t>Войсковое звание 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Monotype Corsiva" pitchFamily="66" charset="0"/>
                        </a:rPr>
                        <a:t>Корабельное звание</a:t>
                      </a: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Майор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Капитан 3-го ранга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Подполковник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Капитан 2-го ранга</a:t>
                      </a:r>
                      <a:endParaRPr lang="ru-RU" sz="4000" b="1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Полковник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Капитан 1-го ранга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Погоны  старшего офицерского состава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62" name="Picture 2" descr="pogony-ofitserov-1024x788-png"/>
          <p:cNvPicPr>
            <a:picLocks noChangeAspect="1" noChangeArrowheads="1"/>
          </p:cNvPicPr>
          <p:nvPr/>
        </p:nvPicPr>
        <p:blipFill>
          <a:blip r:embed="rId2" cstate="print"/>
          <a:srcRect l="37500" t="53807" r="39063"/>
          <a:stretch>
            <a:fillRect/>
          </a:stretch>
        </p:blipFill>
        <p:spPr bwMode="auto">
          <a:xfrm>
            <a:off x="4876800" y="1371600"/>
            <a:ext cx="3886200" cy="5181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pogony-ofitserov-1024x788-png"/>
          <p:cNvPicPr>
            <a:picLocks noChangeAspect="1" noChangeArrowheads="1"/>
          </p:cNvPicPr>
          <p:nvPr/>
        </p:nvPicPr>
        <p:blipFill>
          <a:blip r:embed="rId2" cstate="print"/>
          <a:srcRect l="37500" t="4061" r="39063" b="49239"/>
          <a:stretch>
            <a:fillRect/>
          </a:stretch>
        </p:blipFill>
        <p:spPr bwMode="auto">
          <a:xfrm>
            <a:off x="457200" y="1295400"/>
            <a:ext cx="4038600" cy="5257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Воинские звания ВС РФ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2057398"/>
          <a:ext cx="8534400" cy="449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07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Monotype Corsiva" pitchFamily="66" charset="0"/>
                        </a:rPr>
                        <a:t>Войсковое звание </a:t>
                      </a:r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Monotype Corsiva" pitchFamily="66" charset="0"/>
                        </a:rPr>
                        <a:t>Корабельное звание</a:t>
                      </a:r>
                    </a:p>
                  </a:txBody>
                  <a:tcPr/>
                </a:tc>
              </a:tr>
              <a:tr h="737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Генерал-майор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Контр-адмирал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37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Генерал-лейтенант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Вице-адмирал</a:t>
                      </a:r>
                      <a:endParaRPr lang="ru-RU" sz="3600" b="1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37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Генерал-полковник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Адмирал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37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Генерал армии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Адмирал флота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375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Маршал Российской Федерации</a:t>
                      </a:r>
                      <a:endParaRPr lang="ru-RU" sz="36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1219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Высший офицерский состав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ogony-ofitserov-1024x788-png"/>
          <p:cNvPicPr>
            <a:picLocks noChangeAspect="1" noChangeArrowheads="1"/>
          </p:cNvPicPr>
          <p:nvPr/>
        </p:nvPicPr>
        <p:blipFill>
          <a:blip r:embed="rId2" cstate="print"/>
          <a:srcRect l="60156" t="53807" r="6250"/>
          <a:stretch>
            <a:fillRect/>
          </a:stretch>
        </p:blipFill>
        <p:spPr bwMode="auto">
          <a:xfrm>
            <a:off x="4724400" y="1447800"/>
            <a:ext cx="4041111" cy="5181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pogony-ofitserov-1024x788-png"/>
          <p:cNvPicPr>
            <a:picLocks noChangeAspect="1" noChangeArrowheads="1"/>
          </p:cNvPicPr>
          <p:nvPr/>
        </p:nvPicPr>
        <p:blipFill>
          <a:blip r:embed="rId2" cstate="print"/>
          <a:srcRect l="60156" t="4061" r="781" b="47208"/>
          <a:stretch>
            <a:fillRect/>
          </a:stretch>
        </p:blipFill>
        <p:spPr bwMode="auto">
          <a:xfrm>
            <a:off x="152400" y="1371600"/>
            <a:ext cx="4495800" cy="5257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Погоны  высшего офицерского состава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219200"/>
            <a:ext cx="335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http://vegchel.ru/?newsid=20546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75260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https://how-to-all.com/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362200"/>
            <a:ext cx="359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http://studopedia.org/11-9857.html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Использованные источники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2971800"/>
            <a:ext cx="409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https://armata1.ru/zvaniya-v-armii-rossii/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ooksite.ru/fulltext/1/001/006/b71_274-1.jpg"/>
          <p:cNvPicPr>
            <a:picLocks noChangeAspect="1" noChangeArrowheads="1"/>
          </p:cNvPicPr>
          <p:nvPr/>
        </p:nvPicPr>
        <p:blipFill>
          <a:blip r:embed="rId2" cstate="print"/>
          <a:srcRect l="1803" t="6248" r="1759" b="3157"/>
          <a:stretch>
            <a:fillRect/>
          </a:stretch>
        </p:blipFill>
        <p:spPr bwMode="auto">
          <a:xfrm>
            <a:off x="228600" y="1219200"/>
            <a:ext cx="8715703" cy="4724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57200" y="381000"/>
            <a:ext cx="8229600" cy="685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на Руси XVII века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Пеший жилец                        Рында                            Рядовой и офицер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                                                                             стрелецкого полка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во времена Петра Великого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http://be.sci-lib.com/picture/b71/b71_274-2.jpg"/>
          <p:cNvPicPr>
            <a:picLocks noChangeAspect="1" noChangeArrowheads="1"/>
          </p:cNvPicPr>
          <p:nvPr/>
        </p:nvPicPr>
        <p:blipFill>
          <a:blip r:embed="rId2" cstate="print"/>
          <a:srcRect l="35496" t="6545" r="1703" b="3467"/>
          <a:stretch>
            <a:fillRect/>
          </a:stretch>
        </p:blipFill>
        <p:spPr bwMode="auto">
          <a:xfrm>
            <a:off x="1676400" y="1447800"/>
            <a:ext cx="6096000" cy="485913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 </a:t>
            </a:r>
            <a:r>
              <a:rPr lang="en-US" sz="5400" b="1" dirty="0" smtClean="0">
                <a:solidFill>
                  <a:srgbClr val="FF0000"/>
                </a:solidFill>
                <a:latin typeface="Monotype Corsiva" pitchFamily="66" charset="0"/>
              </a:rPr>
              <a:t>XVIII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века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Краткая история военной формы в России"/>
          <p:cNvPicPr>
            <a:picLocks noChangeAspect="1" noChangeArrowheads="1"/>
          </p:cNvPicPr>
          <p:nvPr/>
        </p:nvPicPr>
        <p:blipFill>
          <a:blip r:embed="rId2" cstate="print"/>
          <a:srcRect t="4545"/>
          <a:stretch>
            <a:fillRect/>
          </a:stretch>
        </p:blipFill>
        <p:spPr bwMode="auto">
          <a:xfrm>
            <a:off x="152400" y="1219200"/>
            <a:ext cx="3601570" cy="53549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810000" y="1225689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1. Офицер пехотного полка (период правления Анны Иоанновны, 1732-1742 годы).</a:t>
            </a:r>
          </a:p>
          <a:p>
            <a:r>
              <a:rPr lang="ru-RU" sz="2400" b="1" dirty="0" smtClean="0">
                <a:latin typeface="Monotype Corsiva" pitchFamily="66" charset="0"/>
              </a:rPr>
              <a:t>2. Офицер гусарского полка (период правления Екатерины II, 1776-1782 годы).</a:t>
            </a:r>
          </a:p>
          <a:p>
            <a:r>
              <a:rPr lang="ru-RU" sz="2400" b="1" dirty="0" smtClean="0">
                <a:latin typeface="Monotype Corsiva" pitchFamily="66" charset="0"/>
              </a:rPr>
              <a:t>3. Гренадер мушкетерского полка (период монархии Павла I, 1797-1801 годы).</a:t>
            </a:r>
          </a:p>
          <a:p>
            <a:r>
              <a:rPr lang="ru-RU" sz="2400" b="1" dirty="0" smtClean="0">
                <a:latin typeface="Monotype Corsiva" pitchFamily="66" charset="0"/>
              </a:rPr>
              <a:t>4. Офицер егерского полка (период правления императора Павла I, 1796-1801 годы). </a:t>
            </a:r>
          </a:p>
          <a:p>
            <a:r>
              <a:rPr lang="ru-RU" sz="2400" b="1" dirty="0" smtClean="0">
                <a:latin typeface="Monotype Corsiva" pitchFamily="66" charset="0"/>
              </a:rPr>
              <a:t>5. Карабинер времен правления Петра III.</a:t>
            </a:r>
          </a:p>
          <a:p>
            <a:r>
              <a:rPr lang="ru-RU" sz="2400" b="1" dirty="0" smtClean="0">
                <a:latin typeface="Monotype Corsiva" pitchFamily="66" charset="0"/>
              </a:rPr>
              <a:t>6. Унтер-офицер, гусар лейб-гвардии Павла I.</a:t>
            </a:r>
          </a:p>
          <a:p>
            <a:r>
              <a:rPr lang="ru-RU" sz="2400" b="1" dirty="0" smtClean="0">
                <a:latin typeface="Monotype Corsiva" pitchFamily="66" charset="0"/>
              </a:rPr>
              <a:t>7. Рядовой кирасир</a:t>
            </a:r>
          </a:p>
          <a:p>
            <a:r>
              <a:rPr lang="ru-RU" sz="2400" b="1" dirty="0" smtClean="0">
                <a:latin typeface="Monotype Corsiva" pitchFamily="66" charset="0"/>
              </a:rPr>
              <a:t>8. Флейтщик Преображенского полка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 </a:t>
            </a:r>
            <a:r>
              <a:rPr lang="en-US" sz="5400" b="1" dirty="0" smtClean="0">
                <a:solidFill>
                  <a:srgbClr val="FF0000"/>
                </a:solidFill>
                <a:latin typeface="Monotype Corsiva" pitchFamily="66" charset="0"/>
              </a:rPr>
              <a:t>XIX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века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5410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1. Унтер-офицер мушкетерского полка (1802-1803)</a:t>
            </a:r>
          </a:p>
          <a:p>
            <a:r>
              <a:rPr lang="ru-RU" sz="2000" b="1" dirty="0" smtClean="0">
                <a:latin typeface="Monotype Corsiva" pitchFamily="66" charset="0"/>
              </a:rPr>
              <a:t>2. Рядовой кирасирского полка (1813-1814)</a:t>
            </a:r>
          </a:p>
          <a:p>
            <a:r>
              <a:rPr lang="ru-RU" sz="2000" b="1" dirty="0" smtClean="0">
                <a:latin typeface="Monotype Corsiva" pitchFamily="66" charset="0"/>
              </a:rPr>
              <a:t>3. Матрос гвардейского экипажа (1826-1856)</a:t>
            </a:r>
          </a:p>
          <a:p>
            <a:r>
              <a:rPr lang="ru-RU" sz="2000" b="1" dirty="0" smtClean="0">
                <a:latin typeface="Monotype Corsiva" pitchFamily="66" charset="0"/>
              </a:rPr>
              <a:t>4. Рядовой лейб-гвардии Преображенского полка (1826-1856)</a:t>
            </a:r>
          </a:p>
          <a:p>
            <a:r>
              <a:rPr lang="ru-RU" sz="2000" b="1" dirty="0" smtClean="0">
                <a:latin typeface="Monotype Corsiva" pitchFamily="66" charset="0"/>
              </a:rPr>
              <a:t>5. Трубач лейб-гвардии Драгунского полка.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6. Обер-офицер лейб-гвардии Конно-Гренадерского полка.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7. Обер-офицер лейб-гвардии Гусарского полка.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8. Обер-офицер армейских пехотных полков. </a:t>
            </a:r>
          </a:p>
          <a:p>
            <a:r>
              <a:rPr lang="ru-RU" sz="2000" b="1" dirty="0" smtClean="0">
                <a:latin typeface="Monotype Corsiva" pitchFamily="66" charset="0"/>
              </a:rPr>
              <a:t>9. Обер-офицер армейских драгунских полков.</a:t>
            </a:r>
          </a:p>
          <a:p>
            <a:r>
              <a:rPr lang="ru-RU" sz="2000" b="1" dirty="0" smtClean="0">
                <a:latin typeface="Monotype Corsiva" pitchFamily="66" charset="0"/>
              </a:rPr>
              <a:t>10. Обер-офицер армейских уланских полков.</a:t>
            </a:r>
          </a:p>
          <a:p>
            <a:r>
              <a:rPr lang="ru-RU" sz="2000" b="1" dirty="0" smtClean="0">
                <a:latin typeface="Monotype Corsiva" pitchFamily="66" charset="0"/>
              </a:rPr>
              <a:t>11. Подхорунжий лейб-гвардии Казачьего полка.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12. Рядовой армейских пехотных полков.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Краткая история военной формы в России"/>
          <p:cNvPicPr>
            <a:picLocks noChangeAspect="1" noChangeArrowheads="1"/>
          </p:cNvPicPr>
          <p:nvPr/>
        </p:nvPicPr>
        <p:blipFill>
          <a:blip r:embed="rId2" cstate="print"/>
          <a:srcRect t="3200"/>
          <a:stretch>
            <a:fillRect/>
          </a:stretch>
        </p:blipFill>
        <p:spPr bwMode="auto">
          <a:xfrm>
            <a:off x="5638800" y="1197226"/>
            <a:ext cx="3276600" cy="56607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 Красной армии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1. Красноармеец и командир (1919)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2. Красноармеец и командир (1922)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3. Красноармеец и командир (1924)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1506" name="Picture 2" descr="Краткая история военной формы в России"/>
          <p:cNvPicPr>
            <a:picLocks noChangeAspect="1" noChangeArrowheads="1"/>
          </p:cNvPicPr>
          <p:nvPr/>
        </p:nvPicPr>
        <p:blipFill>
          <a:blip r:embed="rId2" cstate="print"/>
          <a:srcRect t="6400" b="36000"/>
          <a:stretch>
            <a:fillRect/>
          </a:stretch>
        </p:blipFill>
        <p:spPr bwMode="auto">
          <a:xfrm>
            <a:off x="5181600" y="1752600"/>
            <a:ext cx="3702050" cy="40386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28600" y="381000"/>
            <a:ext cx="86106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Военная форма  Советской армии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600200"/>
            <a:ext cx="48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1. Зимняя повседневная одежда начальствующего состава (1934)</a:t>
            </a:r>
          </a:p>
          <a:p>
            <a:r>
              <a:rPr lang="ru-RU" sz="2400" b="1" dirty="0" smtClean="0">
                <a:latin typeface="Monotype Corsiva" pitchFamily="66" charset="0"/>
              </a:rPr>
              <a:t>2. </a:t>
            </a:r>
            <a:r>
              <a:rPr lang="ru-RU" sz="2400" b="1" dirty="0" err="1" smtClean="0">
                <a:latin typeface="Monotype Corsiva" pitchFamily="66" charset="0"/>
              </a:rPr>
              <a:t>Ковалерия</a:t>
            </a:r>
            <a:r>
              <a:rPr lang="ru-RU" sz="2400" b="1" dirty="0" smtClean="0">
                <a:latin typeface="Monotype Corsiva" pitchFamily="66" charset="0"/>
              </a:rPr>
              <a:t> и конная </a:t>
            </a:r>
            <a:r>
              <a:rPr lang="ru-RU" sz="2400" b="1" dirty="0" err="1" smtClean="0">
                <a:latin typeface="Monotype Corsiva" pitchFamily="66" charset="0"/>
              </a:rPr>
              <a:t>артеллерия</a:t>
            </a:r>
            <a:r>
              <a:rPr lang="ru-RU" sz="2400" b="1" dirty="0" smtClean="0">
                <a:latin typeface="Monotype Corsiva" pitchFamily="66" charset="0"/>
              </a:rPr>
              <a:t> (1934)</a:t>
            </a:r>
          </a:p>
          <a:p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Военная форма </a:t>
            </a:r>
          </a:p>
          <a:p>
            <a:pPr marL="457200" indent="-457200"/>
            <a:r>
              <a:rPr lang="ru-RU" sz="2400" b="1" dirty="0" smtClean="0">
                <a:latin typeface="Monotype Corsiva" pitchFamily="66" charset="0"/>
              </a:rPr>
              <a:t>Советской армии (1940)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2530" name="Picture 2" descr="Краткая история военной формы в России"/>
          <p:cNvPicPr>
            <a:picLocks noChangeAspect="1" noChangeArrowheads="1"/>
          </p:cNvPicPr>
          <p:nvPr/>
        </p:nvPicPr>
        <p:blipFill>
          <a:blip r:embed="rId2" cstate="print"/>
          <a:srcRect t="68800"/>
          <a:stretch>
            <a:fillRect/>
          </a:stretch>
        </p:blipFill>
        <p:spPr bwMode="auto">
          <a:xfrm>
            <a:off x="228600" y="1219200"/>
            <a:ext cx="3610708" cy="2133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532" name="Picture 4" descr="Краткая история военной формы в России"/>
          <p:cNvPicPr>
            <a:picLocks noChangeAspect="1" noChangeArrowheads="1"/>
          </p:cNvPicPr>
          <p:nvPr/>
        </p:nvPicPr>
        <p:blipFill>
          <a:blip r:embed="rId3" cstate="print"/>
          <a:srcRect t="4800" b="68000"/>
          <a:stretch>
            <a:fillRect/>
          </a:stretch>
        </p:blipFill>
        <p:spPr bwMode="auto">
          <a:xfrm>
            <a:off x="609600" y="3581400"/>
            <a:ext cx="2650191" cy="1676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534" name="Picture 6" descr="Краткая история военной формы в России"/>
          <p:cNvPicPr>
            <a:picLocks noChangeAspect="1" noChangeArrowheads="1"/>
          </p:cNvPicPr>
          <p:nvPr/>
        </p:nvPicPr>
        <p:blipFill>
          <a:blip r:embed="rId3" cstate="print"/>
          <a:srcRect t="32000"/>
          <a:stretch>
            <a:fillRect/>
          </a:stretch>
        </p:blipFill>
        <p:spPr bwMode="auto">
          <a:xfrm>
            <a:off x="7096125" y="3619500"/>
            <a:ext cx="2047875" cy="32385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5410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2. Одежда военных строителей (1973)</a:t>
            </a:r>
          </a:p>
          <a:p>
            <a:r>
              <a:rPr lang="ru-RU" sz="2400" b="1" dirty="0" smtClean="0">
                <a:latin typeface="Monotype Corsiva" pitchFamily="66" charset="0"/>
              </a:rPr>
              <a:t>3. Летняя форма одежды старшин, сержантов и солдат (1986)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7693"/>
            <a:ext cx="853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Знаки различия военнослужащих - знаки на форменной одежде для обозначения персональных воинских званий, принадлежности к виду ВС, роду войск, спец. войскам, службе.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577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Admin</cp:lastModifiedBy>
  <cp:revision>38</cp:revision>
  <dcterms:created xsi:type="dcterms:W3CDTF">2017-05-08T10:36:27Z</dcterms:created>
  <dcterms:modified xsi:type="dcterms:W3CDTF">2020-05-15T13:16:51Z</dcterms:modified>
</cp:coreProperties>
</file>