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3" r:id="rId5"/>
    <p:sldId id="274" r:id="rId6"/>
    <p:sldId id="275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59" r:id="rId17"/>
    <p:sldId id="271" r:id="rId18"/>
    <p:sldId id="272" r:id="rId19"/>
    <p:sldId id="277" r:id="rId20"/>
    <p:sldId id="278" r:id="rId21"/>
    <p:sldId id="279" r:id="rId22"/>
    <p:sldId id="280" r:id="rId23"/>
    <p:sldId id="261" r:id="rId24"/>
    <p:sldId id="276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умилова Ольга Анатольевна" initials="ШОА" lastIdx="1" clrIdx="0">
    <p:extLst>
      <p:ext uri="{19B8F6BF-5375-455C-9EA6-DF929625EA0E}">
        <p15:presenceInfo xmlns:p15="http://schemas.microsoft.com/office/powerpoint/2012/main" userId="S::oashumilova@permkrai.ru::2408ef7b-39ab-4e13-b2b7-fafc152205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8FE"/>
    <a:srgbClr val="DBB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>
      <p:cViewPr varScale="1">
        <p:scale>
          <a:sx n="103" d="100"/>
          <a:sy n="103" d="100"/>
        </p:scale>
        <p:origin x="8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10.xml"/><Relationship Id="rId12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7.xml"/><Relationship Id="rId5" Type="http://schemas.openxmlformats.org/officeDocument/2006/relationships/slide" Target="slide8.xml"/><Relationship Id="rId15" Type="http://schemas.openxmlformats.org/officeDocument/2006/relationships/slide" Target="slide25.xml"/><Relationship Id="rId10" Type="http://schemas.openxmlformats.org/officeDocument/2006/relationships/slide" Target="slide16.xml"/><Relationship Id="rId4" Type="http://schemas.openxmlformats.org/officeDocument/2006/relationships/slide" Target="slide7.xml"/><Relationship Id="rId9" Type="http://schemas.openxmlformats.org/officeDocument/2006/relationships/slide" Target="slide13.xml"/><Relationship Id="rId14" Type="http://schemas.openxmlformats.org/officeDocument/2006/relationships/slide" Target="slide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mailto:support-epos@permkrai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703"/>
            <a:ext cx="8229600" cy="982049"/>
          </a:xfrm>
        </p:spPr>
        <p:txBody>
          <a:bodyPr>
            <a:noAutofit/>
          </a:bodyPr>
          <a:lstStyle/>
          <a:p>
            <a:r>
              <a:rPr lang="ru-RU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журнале </a:t>
            </a:r>
            <a:r>
              <a:rPr lang="ru-RU" sz="3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ЭПОС.Школа</a:t>
            </a:r>
            <a:r>
              <a:rPr lang="ru-RU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для учителя</a:t>
            </a:r>
            <a:endParaRPr lang="ru-RU" sz="3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63688" y="1268760"/>
            <a:ext cx="7200800" cy="5400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Список журналов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Вид журнала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Режимы выставления оценок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Обычный режим выставления оценок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Добавить оценку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Отметить отсутствие учащегося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Комментарий к уроку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Выставление «точки» в обычном режиме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Режим выставления «Н»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Быстрый режим выставления оценок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Разновидности отображения оценок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Вес оценки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Средневзвешенный балл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Выставление итоговых оценок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Создание домашнего задания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Просмотр домашнего задания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560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«точки» в обычном режиме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специальная отметка, которая обозначает ожидание ответа от ученика, если он, например, не подготовился к уроку.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Учитель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задаёт период действия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Для выставления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обычном режиме необходимо: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предполагаемую оценку;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чекбокс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 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дату, до которой необходимо исправить предполагаемую оценку.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917571" cy="3115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80928"/>
            <a:ext cx="190510" cy="190510"/>
          </a:xfrm>
          <a:prstGeom prst="rect">
            <a:avLst/>
          </a:prstGeom>
        </p:spPr>
      </p:pic>
      <p:sp>
        <p:nvSpPr>
          <p:cNvPr id="6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DEB033C-9420-49A8-81C4-0466F754AFCD}"/>
              </a:ext>
            </a:extLst>
          </p:cNvPr>
          <p:cNvSpPr/>
          <p:nvPr/>
        </p:nvSpPr>
        <p:spPr>
          <a:xfrm>
            <a:off x="8362764" y="6172958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7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 наступления установленной даты учитель не вернулся к исправлению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она автоматически замещается предполагаемой оценкой.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исправления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ячейку, где она выставлена. Исправьте предполагаемую оценку, снимите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чекбокс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нажмите кнопку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будет исправлена на введенное значение.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36" y="2564904"/>
            <a:ext cx="190510" cy="190510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59436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31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выставления «Н»</a:t>
            </a:r>
            <a:endParaRPr lang="ru-RU" sz="3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8326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выставления отметки отсутствия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помогает отметить отсутствие учащихся на уроке без дополнительных затрат времени.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выставления отметки об отсутствии в Журнале выполните следующие действия:</a:t>
            </a:r>
          </a:p>
          <a:p>
            <a:pPr marL="0" indent="0"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режим 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«Н».</a:t>
            </a:r>
          </a:p>
          <a:p>
            <a:pPr marL="0" indent="0"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пересечении ФИО учащегося и даты нажмите на ячейку –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будет выставлено в выбранной ячейке.</a:t>
            </a:r>
          </a:p>
          <a:p>
            <a:pPr marL="0" indent="0"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отмены проставленного отсутствия нажмите повторно на ячейку с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«Н».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24" y="3501008"/>
            <a:ext cx="5658540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8FD64EFF-20EC-4CEA-B9DC-0CC681D6D85F}"/>
              </a:ext>
            </a:extLst>
          </p:cNvPr>
          <p:cNvSpPr/>
          <p:nvPr/>
        </p:nvSpPr>
        <p:spPr>
          <a:xfrm>
            <a:off x="8362764" y="6172958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63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режим выставления оценок</a:t>
            </a:r>
            <a:endParaRPr lang="ru-RU" sz="3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04867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режим позволяет быстро поставить оценки учащимся за выбранную форму контроля.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выставления оценок в быстром режиме выполните следующие действия: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Нажмите кнопку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режим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выберите форму контроля из выпадающего списка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контроля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5"/>
            <a:ext cx="8038087" cy="3404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28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Выберите ячейку на пересечении ФИО учащегося и необходимой даты. Откроется диалоговое окно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оценок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Выберите необходимую оценку и нажмите на неё. Выбранная оценка будет выставлена в ячейке.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298777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32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937523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выставлении оценки другим учащимся форма контроля сохранится.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оценок без повторного выбора формы контроля в быстром режиме выставление оценок возможно и с клавиатуры.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режим также позволяет выставить отметку об отсутствии. Для этого выберите в диалоговом окне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введите значение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клавиатуры. Удалить оценку или отметку в быстром режиме можно нажатием клавиши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клавиатуре.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70" y="3068960"/>
            <a:ext cx="5732244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E7D896E9-A49D-403F-94FE-752EC2E0B4FB}"/>
              </a:ext>
            </a:extLst>
          </p:cNvPr>
          <p:cNvSpPr/>
          <p:nvPr/>
        </p:nvSpPr>
        <p:spPr>
          <a:xfrm>
            <a:off x="8292628" y="6165304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3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64807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отображения оценок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6192688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журнале предусмотрены разные способы отображения оценок.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Оценки, имеющие тип контроля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выделены полужирным начертанием. Цифра рядом с оценкой означает, что полученная оценка по определённой форме контроля имеет вес, отличный от «1» (например,       ). 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Оценки, имеющие больший вес, оказывают большее влияние на средневзвешенный балл.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56" y="1987046"/>
            <a:ext cx="295316" cy="304843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4984668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0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5721499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типов контроля и веса оценки для используемой формы контроля выставленные ранее оценки не изменяются. При смене системы оценивания знаний (5 или 100 балльная шкала и др.) отображение шрифта и веса оценки не изменяется.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оценки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выбранной учителем формы контроля.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формы контроля и вес оценки устанавливаются локальными нормативными актами ОО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Вес оценки в Системе для определённой формы контроля по каждому предмету устанавливает администратор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ЭПОС.Школа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справочнике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контроля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7E460D3-3932-4918-A2AA-C295D009AE88}"/>
              </a:ext>
            </a:extLst>
          </p:cNvPr>
          <p:cNvSpPr/>
          <p:nvPr/>
        </p:nvSpPr>
        <p:spPr>
          <a:xfrm>
            <a:off x="8362764" y="6172958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28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264696"/>
          </a:xfrm>
        </p:spPr>
        <p:txBody>
          <a:bodyPr>
            <a:normAutofit fontScale="85000" lnSpcReduction="20000"/>
          </a:bodyPr>
          <a:lstStyle/>
          <a:p>
            <a:pPr marL="0" indent="4572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Средневзвешенный балл – автоматически подсчитываемый в Системе аналитический показатель успеваемости учащегося, учитывающий вес (значимость) каждого вида работ, за которые выставлены оценки.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расчёта средневзвешенного балла: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Средневзвешенный балл = (сумма произведений оценок на их вес) / (сумма весов этих оценок).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подсчёта: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«5» и «4» за контрольную, «3» за ответ на уроке. Вес контрольных – 5 баллов, вес ответа на уроке – 1 балл.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Средневзвешенный балл = (5*5 + 3*1 + 4*5) / (5 + 1 + 5) = 4,36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расчёта средневзвешенного балла при условии отсутствия веса оценок соответствует расчёту среднеарифметического.</a:t>
            </a:r>
          </a:p>
          <a:p>
            <a:endParaRPr lang="ru-RU" dirty="0"/>
          </a:p>
        </p:txBody>
      </p:sp>
      <p:sp>
        <p:nvSpPr>
          <p:cNvPr id="4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1E15BF97-982D-4BBA-8FCF-BE3D52DD483E}"/>
              </a:ext>
            </a:extLst>
          </p:cNvPr>
          <p:cNvSpPr/>
          <p:nvPr/>
        </p:nvSpPr>
        <p:spPr>
          <a:xfrm>
            <a:off x="8362764" y="6172958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90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итоговых оценок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79296" cy="56886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выставить итоговые оценки, выберите режим отображения Журнала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Отобразить итоговые оценки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нажав кнопку            в правом функциональном меню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Откроется таблица Журнала, а также таблица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оценки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Выставив отметки, учитель может скачать Журнал в следующих режимах: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Журнал представлен с указанием полного списка учащихся, с темами уроков и списком домашних заданий (ДЗ);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Журнал отображается как базовый, но с добавлением форм контроля.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скачать Журнал в одном из описанных выше режимов, нажмите соответствующую кнопку –                     или                         – в блоке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журнала в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4481"/>
            <a:ext cx="485775" cy="32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5" y="1833356"/>
            <a:ext cx="8064896" cy="176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5826933"/>
            <a:ext cx="1114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26934"/>
            <a:ext cx="1447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21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журналов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главном системном меню нужно выбрать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Мои классы.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Откроется список всех журналов классов/групп, у которых учитель ведёт уроки. Чтобы открыть журнал, нажмите на область с названием предмета.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нескольких групп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предмету выберите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с наименованием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266" y="1412776"/>
            <a:ext cx="4647803" cy="1406058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75" y="3717031"/>
            <a:ext cx="4453094" cy="3000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40031CD7-7923-4671-B677-1F79E6AD29D1}"/>
              </a:ext>
            </a:extLst>
          </p:cNvPr>
          <p:cNvSpPr/>
          <p:nvPr/>
        </p:nvSpPr>
        <p:spPr>
          <a:xfrm>
            <a:off x="8362764" y="6172958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79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выставления итоговой оценки нажмите на ячейку на пересечении ФИО учащегося и аттестационного периода. Откроется диалоговое окно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итоговых оценок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Оценку можно выставить, выбрав её нажатием левой кнопкой мыши на стрелочки в специальном поле         , или ввести с клавиатуры. После выставления оценки нажмите кнопку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336704" cy="35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576064" cy="2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559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65527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удаления оценки из таблицы выберите ячейку, в которой она проставлена, и нажмите на строку с оценкой в появившемся меню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итоговых оценок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оценку необходимо изменить, нажмите на неё, выберите требуемое значение и нажмите кнопку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выставлении итоговой оценки необходимо ознакомиться со средним баллом по периоду, за который выставляется итоговая оценка, используйте фильтры выбора периодов в правой функциональной панели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периоды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Аттестационные периоды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496"/>
            <a:ext cx="5112568" cy="3505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696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 работы с информацией в Журнале учебные периоды могут быть рассортированы по типам с помощью цвета (заложено в календарном учебном графике администрацией школы). Для этого в правом функциональном меню над списком модулей заполните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чекбокс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, выберите учебный период и в его рамках аттестационный период.</a:t>
            </a: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776864" cy="3626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39055"/>
            <a:ext cx="864096" cy="265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175FE70C-C941-40FC-B98B-2FD4475FCE3B}"/>
              </a:ext>
            </a:extLst>
          </p:cNvPr>
          <p:cNvSpPr/>
          <p:nvPr/>
        </p:nvSpPr>
        <p:spPr>
          <a:xfrm>
            <a:off x="8362764" y="6172958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26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домашнего задания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904656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Создавая домашнее задание (ДЗ) непосредственно в Журнале, можно во время урока создать дополнительные задания, которые также будут отражены в календарно-тематическом плане (КТП).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ДЗ нажмите на дату урока, на который, к примеру, не запланировано ДЗ (например,     ) в календарной строке Журнала.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82" y="2162200"/>
            <a:ext cx="238125" cy="3524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88456"/>
            <a:ext cx="8323243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77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откроется форма с информацией об уроке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Нажав на ссылку                         , учитель может перейти в поурочный план, прикреплённый к классу/группе, для добавления в нём ДЗ.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ДЗ в Журнале выберите способ его формирования: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быстром режиме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расширенном режиме.</a:t>
            </a:r>
          </a:p>
          <a:p>
            <a:pPr marL="0" indent="0" algn="ctr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расширенный режим создания ДЗ позволяет формировать его для выбранных учащихся.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4" y="836712"/>
            <a:ext cx="8152563" cy="2912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15621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6D3E5D8B-046B-4D8B-BA2F-ECDF6FF84DA2}"/>
              </a:ext>
            </a:extLst>
          </p:cNvPr>
          <p:cNvSpPr/>
          <p:nvPr/>
        </p:nvSpPr>
        <p:spPr>
          <a:xfrm>
            <a:off x="8362764" y="6172958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48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домашнего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Просмотреть ДЗ в Журнале можно несколькими способами: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отобразив КТП и ДЗ с помощью кнопки  в правом функциональном меню;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выбрав дату в календарной строке Журнала.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8064896" cy="20492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93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нажатия кнопки  в правом функциональном меню в Журнале отобразятся сведения из КТП: даты уроков, темы и ДЗ.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192688" cy="4955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90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Календарная строка Журнала, кроме даты урока, отражает также наличие ДЗ     или его отсутствие     на соответствующую дату урока.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нажатии на дату урока, на которую не запланировано ДЗ, откроется форма с информацией об уроке.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18097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30" y="799514"/>
            <a:ext cx="233301" cy="3144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2" y="2420888"/>
            <a:ext cx="7466667" cy="2704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5099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форма позволяет: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в раздел развёрнутого поурочного планирования соответствующего поурочного плана для создания в нём ДЗ, для этого следует нажать                         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ДЗ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быстром режиме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создать ДЗ только для всего класса/группы, прикрепить новый файл, а также добавить варианты ДЗ;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ДЗ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расширенном режиме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назначить ДЗ как классу в целом, так и индивидуально выбранной группе учащихся, а также прикрепить файл.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42" y="1700808"/>
            <a:ext cx="15621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141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нажатии на дату урока, на которую запланировано ДЗ    , откроется форма с информацией об уроке.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13764"/>
            <a:ext cx="18097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00392" cy="2040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7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115A6B-786F-4E89-8D1A-98AE5107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журнала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журнала представлена информация: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класса/группы;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списочный состав учащихся, распределённых в данную группу;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даты уроков, назначенных в расписании.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10" y="2587425"/>
            <a:ext cx="6977980" cy="3995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422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форма позволяет: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тему урока, нажав на название темы или иконку редактирования;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отредактировать ДЗ, нажав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удалить ДЗ, нажав 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развернуть детали заданного ДЗ, нажав иконку        или                                             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в раздел развёрнутого поурочного планирования соответствующего поурочного плана для внесения в нём правок в ДЗ, нажав                       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в расширенный режим редактирования, нажав 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ДЗ: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быстром режиме, нажав кнопку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быстром режиме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расширенном режиме, нажав кнопку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расширенном режиме.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2756439"/>
            <a:ext cx="462567" cy="1632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31953"/>
            <a:ext cx="3168352" cy="212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42" y="3717032"/>
            <a:ext cx="15621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7F9ADF24-4927-4334-B1C4-BC8B1F9BC44D}"/>
              </a:ext>
            </a:extLst>
          </p:cNvPr>
          <p:cNvSpPr/>
          <p:nvPr/>
        </p:nvSpPr>
        <p:spPr>
          <a:xfrm>
            <a:off x="8362764" y="6172958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9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F2137-39FE-418F-AB8E-97A56630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поддержка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327098-72E0-47C7-9B05-96940FAFC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затруднений Вы можете написать в службу технической поддержки.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нажмите кнопку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заполните форму обратной связи.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support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epos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permkrai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номер поддержки: 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8-800-555-44-50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C73D1F5-CE53-4283-B30C-634EF275F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76" y="2708920"/>
            <a:ext cx="337564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53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правом функциональном меню расположены инструменты, позволяющие определить:</a:t>
            </a:r>
          </a:p>
          <a:p>
            <a:pPr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выставления оценок/отметок: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обычный режим выставления оценок     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выставление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«Н»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быстрый режим выставления оценок       ;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Журнала: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только таблица Журнала          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отобразить итоговые оценки        ;</a:t>
            </a:r>
          </a:p>
          <a:p>
            <a:pPr marL="342900" lvl="1" indent="-342900">
              <a:spcBef>
                <a:spcPts val="0"/>
              </a:spcBef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отобразить календарно-тематический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(далее — КТП) и домашние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(далее — ДЗ)        ;</a:t>
            </a:r>
          </a:p>
          <a:p>
            <a:pPr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учащихся (списочный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класса):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только учащиеся на данный момент      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все учащиеся (с выбывшими)         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836712"/>
            <a:ext cx="3305175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33" y="2204864"/>
            <a:ext cx="2498510" cy="370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57D66D1-3BE9-4BA6-B040-4E5B92516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703" y="1556792"/>
            <a:ext cx="361905" cy="371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B9E1EF8-28E4-4823-8F08-31221C23C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672" y="1335880"/>
            <a:ext cx="304762" cy="238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2D61A8F-65CE-45D4-A764-632CF33B5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672" y="1928221"/>
            <a:ext cx="361905" cy="323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D34577F-CD98-4687-BAE0-6AF8549F4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2636912"/>
            <a:ext cx="466667" cy="333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4567E7F-7B76-43CE-890E-644FC730EC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8343" y="2970245"/>
            <a:ext cx="523810" cy="361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6DC66B9-4E77-4566-8119-BF6806BD29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3848" y="3929789"/>
            <a:ext cx="504762" cy="3428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022AF95-8632-4808-9834-E8B18ADEE7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2577" y="4941168"/>
            <a:ext cx="333333" cy="3428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E42BCD2-8BD2-4231-89F1-892DCF7BC9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4091" y="5250734"/>
            <a:ext cx="600000" cy="3619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170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2646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период, за который необходимо просмотреть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Журнал: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модули из КТП учителя;</a:t>
            </a:r>
          </a:p>
          <a:p>
            <a:pPr marL="342900" lvl="1" indent="-342900">
              <a:spcBef>
                <a:spcPts val="0"/>
              </a:spcBef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периоды из календарно-учебного графика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по четвертям);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аттестационные периоды;</a:t>
            </a:r>
          </a:p>
          <a:p>
            <a:pPr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шкалу оценивания, в которой необходимо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режим выставления оценок: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- 5-балльная;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- 100-балльная;</a:t>
            </a:r>
          </a:p>
          <a:p>
            <a:pPr marL="342900" lvl="1" indent="-342900">
              <a:spcBef>
                <a:spcPts val="0"/>
              </a:spcBef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оригинальная (оценки отображены в той шкале,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 происходит оценивание знаний учеников.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десятибалльная шкала);</a:t>
            </a:r>
          </a:p>
          <a:p>
            <a:pPr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оценок: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все;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только контрольные –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только текущие –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07" y="404664"/>
            <a:ext cx="2016224" cy="611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75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480720"/>
          </a:xfrm>
        </p:spPr>
        <p:txBody>
          <a:bodyPr>
            <a:normAutofit fontScale="85000" lnSpcReduction="20000"/>
          </a:bodyPr>
          <a:lstStyle/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левом функционально меню в блоке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можно вывести список классов, у которых учитель ведёт уроки, что позволит оперативно переходить в Журнал выбранного класса. Нажмите  в левом вертикальном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меню          .  В результате раскроется список классов и изучаемых ими предметов.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списочным составом класса расположен фильтр для отображения Журнала по учителям. Он актуален, когда с группой работают два учителя и более.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01" y="1230518"/>
            <a:ext cx="10763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78812" cy="371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26A30DBE-F36F-4F86-B721-5B7015ECB34A}"/>
              </a:ext>
            </a:extLst>
          </p:cNvPr>
          <p:cNvSpPr/>
          <p:nvPr/>
        </p:nvSpPr>
        <p:spPr>
          <a:xfrm>
            <a:off x="8388424" y="6255314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8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Режимы выставления оценок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выставления оценок или отметок об отсутствии учащихся Вы можете использовать следующие режимы Журнала: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Обычный режим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Выставление «Н»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Быстрый режим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 сроки выставления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удаления оценок или отметок на прошедшие даты определяются администратором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ЭПОС.Школа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образовательной организации в справочнике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«Настройки учебного года».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29082"/>
            <a:ext cx="8064896" cy="821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4716016" y="2492896"/>
            <a:ext cx="720080" cy="3150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292080" y="206084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206084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012160" y="2492896"/>
            <a:ext cx="0" cy="63007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308359" y="2050688"/>
            <a:ext cx="432048" cy="432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10" idx="2"/>
            <a:endCxn id="10" idx="2"/>
          </p:cNvCxnSpPr>
          <p:nvPr/>
        </p:nvCxnSpPr>
        <p:spPr>
          <a:xfrm>
            <a:off x="6524383" y="248273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740407" y="2482737"/>
            <a:ext cx="999945" cy="10902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0322D33A-8380-497A-8623-8963D6D3228F}"/>
              </a:ext>
            </a:extLst>
          </p:cNvPr>
          <p:cNvSpPr/>
          <p:nvPr/>
        </p:nvSpPr>
        <p:spPr>
          <a:xfrm>
            <a:off x="8362764" y="6172958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2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режим выставления оценок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выставления оценок в обычном режиме нажмите кнопку 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режим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выберите ячейку на пересечении необходимой даты и ФИО учащегося.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Откроется диалоговое окно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и комментарии</a:t>
            </a:r>
          </a:p>
          <a:p>
            <a:pPr marL="0" indent="0">
              <a:buNone/>
            </a:pPr>
            <a:endParaRPr lang="ru-RU" sz="2400" b="1" i="1" dirty="0"/>
          </a:p>
          <a:p>
            <a:pPr marL="0" indent="0">
              <a:buNone/>
            </a:pPr>
            <a:endParaRPr lang="ru-RU" sz="2400" b="1" i="1" dirty="0"/>
          </a:p>
          <a:p>
            <a:pPr marL="0" indent="0">
              <a:buNone/>
            </a:pPr>
            <a:endParaRPr lang="ru-RU" sz="2400" b="1" i="1" dirty="0"/>
          </a:p>
          <a:p>
            <a:pPr marL="0" indent="0">
              <a:buNone/>
            </a:pPr>
            <a:endParaRPr lang="ru-RU" sz="2400" b="1" i="1" dirty="0"/>
          </a:p>
          <a:p>
            <a:pPr marL="0" indent="0">
              <a:buNone/>
            </a:pPr>
            <a:endParaRPr lang="ru-RU" sz="2400" b="1" i="1" dirty="0"/>
          </a:p>
          <a:p>
            <a:pPr marL="0" indent="0">
              <a:buNone/>
            </a:pPr>
            <a:endParaRPr lang="ru-RU" sz="2400" b="1" i="1" dirty="0"/>
          </a:p>
          <a:p>
            <a:pPr marL="0" indent="0">
              <a:buNone/>
            </a:pPr>
            <a:endParaRPr lang="ru-RU" sz="2400" b="1" i="1" dirty="0"/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 отображается при наведении курсора на оценку в Дневнике, а также в Журнале учителя.</a:t>
            </a:r>
          </a:p>
          <a:p>
            <a:pPr marL="0" indent="0">
              <a:buNone/>
            </a:pP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692" y="2204864"/>
            <a:ext cx="5771464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892480" cy="64087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открывшемся диалоговом окне:</a:t>
            </a:r>
          </a:p>
          <a:p>
            <a:pPr marL="180000" indent="0" algn="just"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форму контроля, за которую будет проставлена оценка, выбрав из выпадающего списка необходимую.</a:t>
            </a:r>
          </a:p>
          <a:p>
            <a:pPr marL="180000" indent="0" algn="just"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Поставьте оценку или точку, используя клавиатуру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навигационные кнопки в поле для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оценки.</a:t>
            </a:r>
          </a:p>
          <a:p>
            <a:pPr marL="180000" indent="0" algn="just"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требуется, добавьте комментарий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оценке.</a:t>
            </a:r>
          </a:p>
          <a:p>
            <a:pPr marL="180000" indent="0" algn="just"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выбранную дату необходимо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выставить две и более оценки,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оценку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0000" indent="0" algn="just"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отметить отсутствие учащегося на уроке в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Обычном режиме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заполните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чекбокс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поле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Отсутствовал (Н)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0000" indent="0" algn="just">
              <a:spcBef>
                <a:spcPts val="0"/>
              </a:spcBef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режим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позволяет сформировать комментарий к уроку. Для этого введите текст в поле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 к уроку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данный комментарий предназначен для всего класса/группы, установите курсор в поле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для класса/групп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0000" indent="0" algn="just"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сохранения информации, внесённой в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Обычном режиме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нажмите кнопку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960440" cy="23718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E77088D2-0164-42E9-8453-4B03CAF88A7C}"/>
              </a:ext>
            </a:extLst>
          </p:cNvPr>
          <p:cNvSpPr/>
          <p:nvPr/>
        </p:nvSpPr>
        <p:spPr>
          <a:xfrm>
            <a:off x="8388424" y="6308332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74D052-49D2-494F-81CE-3215A1649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365104"/>
            <a:ext cx="19051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00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876</Words>
  <Application>Microsoft Office PowerPoint</Application>
  <PresentationFormat>Экран (4:3)</PresentationFormat>
  <Paragraphs>265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Тема Office</vt:lpstr>
      <vt:lpstr>Работа в журнале ЭПОС.Школа Руководство для учителя</vt:lpstr>
      <vt:lpstr>Список журналов</vt:lpstr>
      <vt:lpstr>Вид журнала</vt:lpstr>
      <vt:lpstr>Презентация PowerPoint</vt:lpstr>
      <vt:lpstr>Презентация PowerPoint</vt:lpstr>
      <vt:lpstr>Презентация PowerPoint</vt:lpstr>
      <vt:lpstr>Режимы выставления оценок</vt:lpstr>
      <vt:lpstr>Обычный режим выставления оценок</vt:lpstr>
      <vt:lpstr>Презентация PowerPoint</vt:lpstr>
      <vt:lpstr>Выставление «точки» в обычном режиме</vt:lpstr>
      <vt:lpstr>Презентация PowerPoint</vt:lpstr>
      <vt:lpstr>Режим выставления «Н»</vt:lpstr>
      <vt:lpstr>Быстрый режим выставления оценок</vt:lpstr>
      <vt:lpstr>Презентация PowerPoint</vt:lpstr>
      <vt:lpstr>Презентация PowerPoint</vt:lpstr>
      <vt:lpstr>Разновидности отображения оценок</vt:lpstr>
      <vt:lpstr>Презентация PowerPoint</vt:lpstr>
      <vt:lpstr>Презентация PowerPoint</vt:lpstr>
      <vt:lpstr>Выставление итоговых оценок</vt:lpstr>
      <vt:lpstr>Презентация PowerPoint</vt:lpstr>
      <vt:lpstr>Презентация PowerPoint</vt:lpstr>
      <vt:lpstr>Презентация PowerPoint</vt:lpstr>
      <vt:lpstr>Создание домашнего задания</vt:lpstr>
      <vt:lpstr>Презентация PowerPoint</vt:lpstr>
      <vt:lpstr>Просмотр домашнего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Техническая поддержка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52</cp:revision>
  <dcterms:created xsi:type="dcterms:W3CDTF">2019-09-27T10:02:02Z</dcterms:created>
  <dcterms:modified xsi:type="dcterms:W3CDTF">2020-09-01T11:24:19Z</dcterms:modified>
</cp:coreProperties>
</file>