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4" r:id="rId2"/>
    <p:sldId id="306" r:id="rId3"/>
    <p:sldId id="264" r:id="rId4"/>
    <p:sldId id="314" r:id="rId5"/>
    <p:sldId id="315" r:id="rId6"/>
    <p:sldId id="318" r:id="rId7"/>
    <p:sldId id="289" r:id="rId8"/>
    <p:sldId id="307" r:id="rId9"/>
    <p:sldId id="297" r:id="rId10"/>
    <p:sldId id="299" r:id="rId11"/>
    <p:sldId id="311" r:id="rId12"/>
    <p:sldId id="316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63B"/>
    <a:srgbClr val="40A436"/>
    <a:srgbClr val="59C44E"/>
    <a:srgbClr val="969696"/>
    <a:srgbClr val="5B9BD5"/>
    <a:srgbClr val="70AD47"/>
    <a:srgbClr val="70A8DA"/>
    <a:srgbClr val="438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04" d="100"/>
          <a:sy n="104" d="100"/>
        </p:scale>
        <p:origin x="12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0C91-3E97-4A8B-A213-3C764DD16EB4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D556B-E600-4ADF-BAE2-EEF8F1BFF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 В среднем, стоимость подготовки 1 специалиста с высшим образованием обходится государству в 400 000 руб. По статистике 2017 года из ВУЗов выпущено 969 000 человек, их которых около 40% не работают по своей специальности. Причина - неправильный выбор профессии из-за отсутствия проф. ориентации в старших классах. Это означает, что государство потеряло 155 040 000 000 руб. в год на подготовку этих специалистов.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556B-E600-4ADF-BAE2-EEF8F1BFFC6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4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556B-E600-4ADF-BAE2-EEF8F1BFFC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1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4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1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9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2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7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9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7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F0088A-37EF-4CD9-AF82-9A91690AC389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B0C24-34EB-40A8-9151-5C43394C4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4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hyperlink" Target="https://all-companies.ru/catalog/berezniki/stayl-elektroniks-kompani-317128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364" y="240632"/>
            <a:ext cx="9317777" cy="137160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b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с углубленным изучением отдельных предметов № 3»</a:t>
            </a:r>
            <a:b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Березники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sz="7200" dirty="0">
                <a:solidFill>
                  <a:srgbClr val="362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ФОРСАЙТ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Взгляд в будущее</a:t>
            </a:r>
          </a:p>
          <a:p>
            <a:pPr>
              <a:lnSpc>
                <a:spcPct val="107000"/>
              </a:lnSpc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(проектирование образовательной модели </a:t>
            </a:r>
          </a:p>
          <a:p>
            <a:pPr>
              <a:lnSpc>
                <a:spcPct val="107000"/>
              </a:lnSpc>
            </a:pP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работы в школе)</a:t>
            </a: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362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algn="r">
              <a:lnSpc>
                <a:spcPct val="107000"/>
              </a:lnSpc>
            </a:pPr>
            <a:r>
              <a:rPr lang="ru-RU" sz="3200" dirty="0">
                <a:solidFill>
                  <a:srgbClr val="362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362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Тихонова Наталья Михайловна</a:t>
            </a:r>
          </a:p>
          <a:p>
            <a:pPr algn="r">
              <a:lnSpc>
                <a:spcPct val="107000"/>
              </a:lnSpc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Учитель МАОУ «СОШ с УИОП №3»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0218" y="156498"/>
            <a:ext cx="2604304" cy="2168604"/>
          </a:xfrm>
          <a:prstGeom prst="rect">
            <a:avLst/>
          </a:prstGeom>
        </p:spPr>
      </p:pic>
      <p:pic>
        <p:nvPicPr>
          <p:cNvPr id="4098" name="Picture 2" descr="https://preobr.mos.ru/upload/medialibrary/be6/788ff92e_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33"/>
            <a:ext cx="2934260" cy="24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аталья\Desktop\травма.jpg"/>
          <p:cNvPicPr>
            <a:picLocks noChangeAspect="1" noChangeArrowheads="1"/>
          </p:cNvPicPr>
          <p:nvPr/>
        </p:nvPicPr>
        <p:blipFill>
          <a:blip r:embed="rId2" cstate="print"/>
          <a:srcRect t="14983"/>
          <a:stretch>
            <a:fillRect/>
          </a:stretch>
        </p:blipFill>
        <p:spPr bwMode="auto">
          <a:xfrm>
            <a:off x="0" y="261257"/>
            <a:ext cx="3781593" cy="4286680"/>
          </a:xfrm>
          <a:prstGeom prst="rect">
            <a:avLst/>
          </a:prstGeom>
          <a:noFill/>
        </p:spPr>
      </p:pic>
      <p:pic>
        <p:nvPicPr>
          <p:cNvPr id="33795" name="Picture 3" descr="C:\Users\Наталья\Desktop\центр борьбы со спи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57" y="2033337"/>
            <a:ext cx="4642127" cy="348159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29790" y="6075947"/>
            <a:ext cx="4423610" cy="453763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Центр борьбы со </a:t>
            </a:r>
            <a:r>
              <a:rPr lang="ru-RU" sz="2400" dirty="0" err="1" smtClean="0"/>
              <a:t>СПИДом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689566"/>
            <a:ext cx="3693695" cy="844960"/>
          </a:xfrm>
        </p:spPr>
        <p:txBody>
          <a:bodyPr>
            <a:noAutofit/>
          </a:bodyPr>
          <a:lstStyle/>
          <a:p>
            <a:r>
              <a:rPr lang="ru-RU" dirty="0" smtClean="0"/>
              <a:t>Больница, отделение хирургии</a:t>
            </a:r>
            <a:endParaRPr lang="ru-RU" dirty="0"/>
          </a:p>
        </p:txBody>
      </p:sp>
      <p:pic>
        <p:nvPicPr>
          <p:cNvPr id="6" name="Picture 2" descr="C:\Users\1\Desktop\WloLDPFtcF0.jpg"/>
          <p:cNvPicPr>
            <a:picLocks noChangeAspect="1" noChangeArrowheads="1"/>
          </p:cNvPicPr>
          <p:nvPr/>
        </p:nvPicPr>
        <p:blipFill>
          <a:blip r:embed="rId4" cstate="print"/>
          <a:srcRect l="5017" t="5102" r="8983" b="6748"/>
          <a:stretch>
            <a:fillRect/>
          </a:stretch>
        </p:blipFill>
        <p:spPr bwMode="auto">
          <a:xfrm>
            <a:off x="8625840" y="1839869"/>
            <a:ext cx="3566160" cy="48737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494044" y="789141"/>
            <a:ext cx="3530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Чемпионат юниоров </a:t>
            </a:r>
            <a:r>
              <a:rPr lang="en-US" sz="2400" dirty="0" smtClean="0"/>
              <a:t>World skills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01" y="377792"/>
            <a:ext cx="7601041" cy="5878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Серия экономических игр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«Отраслевой полигон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36866" name="Picture 2" descr="C:\Users\1\Desktop\9LK0Erxp4Ho.jpg"/>
          <p:cNvPicPr>
            <a:picLocks noChangeAspect="1" noChangeArrowheads="1"/>
          </p:cNvPicPr>
          <p:nvPr/>
        </p:nvPicPr>
        <p:blipFill>
          <a:blip r:embed="rId2" cstate="print"/>
          <a:srcRect l="49454" t="27398" r="13670"/>
          <a:stretch>
            <a:fillRect/>
          </a:stretch>
        </p:blipFill>
        <p:spPr bwMode="auto">
          <a:xfrm>
            <a:off x="251288" y="1106906"/>
            <a:ext cx="2815628" cy="3118242"/>
          </a:xfrm>
          <a:prstGeom prst="rect">
            <a:avLst/>
          </a:prstGeom>
          <a:noFill/>
        </p:spPr>
      </p:pic>
      <p:pic>
        <p:nvPicPr>
          <p:cNvPr id="6" name="Picture 2" descr="C:\Users\1\Desktop\5E2KnnatoV4.jpg"/>
          <p:cNvPicPr>
            <a:picLocks noChangeAspect="1" noChangeArrowheads="1"/>
          </p:cNvPicPr>
          <p:nvPr/>
        </p:nvPicPr>
        <p:blipFill>
          <a:blip r:embed="rId3" cstate="print"/>
          <a:srcRect l="18967" t="8806" b="12691"/>
          <a:stretch>
            <a:fillRect/>
          </a:stretch>
        </p:blipFill>
        <p:spPr bwMode="auto">
          <a:xfrm>
            <a:off x="5438275" y="1106905"/>
            <a:ext cx="2115774" cy="3646943"/>
          </a:xfrm>
          <a:prstGeom prst="rect">
            <a:avLst/>
          </a:prstGeom>
          <a:noFill/>
        </p:spPr>
      </p:pic>
      <p:pic>
        <p:nvPicPr>
          <p:cNvPr id="7" name="Picture 3" descr="C:\Users\1\Desktop\mTNFtyuZupM.jpg"/>
          <p:cNvPicPr>
            <a:picLocks noChangeAspect="1" noChangeArrowheads="1"/>
          </p:cNvPicPr>
          <p:nvPr/>
        </p:nvPicPr>
        <p:blipFill>
          <a:blip r:embed="rId4" cstate="print"/>
          <a:srcRect t="18369"/>
          <a:stretch>
            <a:fillRect/>
          </a:stretch>
        </p:blipFill>
        <p:spPr bwMode="auto">
          <a:xfrm>
            <a:off x="9144480" y="469232"/>
            <a:ext cx="2742178" cy="3982796"/>
          </a:xfrm>
          <a:prstGeom prst="rect">
            <a:avLst/>
          </a:prstGeom>
          <a:noFill/>
        </p:spPr>
      </p:pic>
      <p:pic>
        <p:nvPicPr>
          <p:cNvPr id="36867" name="Picture 3" descr="C:\Users\1\Desktop\UWE_yYVA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9968" y="3982453"/>
            <a:ext cx="4423954" cy="2488474"/>
          </a:xfrm>
          <a:prstGeom prst="rect">
            <a:avLst/>
          </a:prstGeom>
          <a:noFill/>
        </p:spPr>
      </p:pic>
      <p:pic>
        <p:nvPicPr>
          <p:cNvPr id="5" name="Picture 4" descr="C:\Users\1\Desktop\oB3EQidQ3uA.jpg"/>
          <p:cNvPicPr>
            <a:picLocks noChangeAspect="1" noChangeArrowheads="1"/>
          </p:cNvPicPr>
          <p:nvPr/>
        </p:nvPicPr>
        <p:blipFill>
          <a:blip r:embed="rId6" cstate="print"/>
          <a:srcRect l="12570" t="25302" r="26653" b="28730"/>
          <a:stretch>
            <a:fillRect/>
          </a:stretch>
        </p:blipFill>
        <p:spPr bwMode="auto">
          <a:xfrm>
            <a:off x="2824862" y="3164304"/>
            <a:ext cx="2572848" cy="3462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0284" y="589548"/>
            <a:ext cx="7511716" cy="5053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Работа над созданием рекламного ролика </a:t>
            </a:r>
            <a:endParaRPr lang="ru-RU" sz="2800" dirty="0"/>
          </a:p>
        </p:txBody>
      </p:sp>
      <p:pic>
        <p:nvPicPr>
          <p:cNvPr id="3" name="Picture 6" descr="https://tymolod59.ru/wp-content/uploads/2017/11/1_1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99"/>
            <a:ext cx="3236495" cy="1733836"/>
          </a:xfrm>
          <a:prstGeom prst="rect">
            <a:avLst/>
          </a:prstGeom>
          <a:noFill/>
          <a:ln w="53975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ья\Desktop\форсайт\IMG_20201026_101214.jpg"/>
          <p:cNvPicPr>
            <a:picLocks noChangeAspect="1" noChangeArrowheads="1"/>
          </p:cNvPicPr>
          <p:nvPr/>
        </p:nvPicPr>
        <p:blipFill>
          <a:blip r:embed="rId3" cstate="print"/>
          <a:srcRect t="30259" b="23940"/>
          <a:stretch>
            <a:fillRect/>
          </a:stretch>
        </p:blipFill>
        <p:spPr bwMode="auto">
          <a:xfrm>
            <a:off x="0" y="3355285"/>
            <a:ext cx="3489158" cy="2840978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форсайт\IMG-2231b5a13d5865229a2cc633118b919f-V.jpg"/>
          <p:cNvPicPr>
            <a:picLocks noChangeAspect="1" noChangeArrowheads="1"/>
          </p:cNvPicPr>
          <p:nvPr/>
        </p:nvPicPr>
        <p:blipFill>
          <a:blip r:embed="rId4"/>
          <a:srcRect t="25194"/>
          <a:stretch>
            <a:fillRect/>
          </a:stretch>
        </p:blipFill>
        <p:spPr bwMode="auto">
          <a:xfrm>
            <a:off x="3390800" y="1491915"/>
            <a:ext cx="3787727" cy="3777917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форсайт\IMG-b8f2f2ced1226add2f86470e0771b33d-V.jpg"/>
          <p:cNvPicPr>
            <a:picLocks noChangeAspect="1" noChangeArrowheads="1"/>
          </p:cNvPicPr>
          <p:nvPr/>
        </p:nvPicPr>
        <p:blipFill>
          <a:blip r:embed="rId5"/>
          <a:srcRect t="34533" b="8864"/>
          <a:stretch>
            <a:fillRect/>
          </a:stretch>
        </p:blipFill>
        <p:spPr bwMode="auto">
          <a:xfrm>
            <a:off x="6552000" y="4307305"/>
            <a:ext cx="5640000" cy="2394284"/>
          </a:xfrm>
          <a:prstGeom prst="rect">
            <a:avLst/>
          </a:prstGeom>
          <a:noFill/>
        </p:spPr>
      </p:pic>
      <p:pic>
        <p:nvPicPr>
          <p:cNvPr id="1029" name="Picture 5" descr="C:\Users\Наталья\Desktop\форсайт\IMG-c140ca7cf33d6c2a15387c980e6cfc0c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0678" y="1167063"/>
            <a:ext cx="3497179" cy="2622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ПЛАНИРУМЫЕ 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127" y="1528011"/>
            <a:ext cx="10515600" cy="492091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Развитие </a:t>
            </a:r>
            <a:r>
              <a:rPr lang="ru-RU" dirty="0"/>
              <a:t>личностно-ориентированной системы профессиональной </a:t>
            </a:r>
            <a:r>
              <a:rPr lang="ru-RU" dirty="0" smtClean="0"/>
              <a:t>ориентации мотивирующей </a:t>
            </a:r>
            <a:r>
              <a:rPr lang="ru-RU" dirty="0"/>
              <a:t>к осознанному выбору профессии в процессе активной реализации их интересов и склонностей.</a:t>
            </a:r>
          </a:p>
          <a:p>
            <a:r>
              <a:rPr lang="ru-RU" dirty="0"/>
              <a:t>2. Создание в рамках социального партнерства информационно-насыщенной образовательной среды с целью развития осознанного профессионального самоопределения учащихся в соответствии со способностями, склонностями, личностными особенностями, потребностями общества.</a:t>
            </a:r>
          </a:p>
          <a:p>
            <a:r>
              <a:rPr lang="ru-RU" dirty="0"/>
              <a:t>3. Дифференцированная </a:t>
            </a:r>
            <a:r>
              <a:rPr lang="ru-RU" dirty="0" err="1"/>
              <a:t>профориентационная</a:t>
            </a:r>
            <a:r>
              <a:rPr lang="ru-RU" dirty="0"/>
              <a:t> подготовка учащихся к осознанному выбору сферы труда и профессии/специальности на основе предоставленной информации о профессиях, развития познавательных склонностей и интересов, коммуникативных и творческих качеств личности каждого ребенка через активные формы работы.</a:t>
            </a:r>
          </a:p>
          <a:p>
            <a:r>
              <a:rPr lang="ru-RU" dirty="0"/>
              <a:t>4. Формирование образовательного маршрута/траектории учащихся с учетом </a:t>
            </a:r>
            <a:r>
              <a:rPr lang="ru-RU" dirty="0" smtClean="0"/>
              <a:t>их профессионально-ценностных </a:t>
            </a:r>
            <a:r>
              <a:rPr lang="ru-RU" dirty="0"/>
              <a:t>ориентаций и специфики кадрово-экономических потребностей регионального рынка труда.</a:t>
            </a:r>
          </a:p>
          <a:p>
            <a:r>
              <a:rPr lang="ru-RU" dirty="0"/>
              <a:t>5. Повышение уровня развития </a:t>
            </a:r>
            <a:r>
              <a:rPr lang="ru-RU" dirty="0" err="1"/>
              <a:t>профориентационной</a:t>
            </a:r>
            <a:r>
              <a:rPr lang="ru-RU" dirty="0"/>
              <a:t> грамотности участников на всех этапах реализации Проекта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227" y="2011680"/>
            <a:ext cx="698550" cy="660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15" y="2977596"/>
            <a:ext cx="637262" cy="602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706" y="3885545"/>
            <a:ext cx="644071" cy="609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364" y="4799934"/>
            <a:ext cx="596413" cy="564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364" y="5653792"/>
            <a:ext cx="575988" cy="5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711" y="5455795"/>
            <a:ext cx="11191754" cy="112547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лаборатории</a:t>
            </a:r>
            <a:b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социально-профессионального самоопределения молодежи ИСМО РАО,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Пилюгина Е. И., Иванова М. Д. Актуальность </a:t>
            </a:r>
            <a:r>
              <a:rPr lang="ru-RU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образовательных учреждениях // Молодой ученый. — 2017. — №15. — С. 619-623. — URL https://moluch.ru/archive/149/42233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b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9473"/>
            <a:ext cx="4201610" cy="430905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старшеклассников не соотносят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своими реальными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возможностями;</a:t>
            </a:r>
          </a:p>
          <a:p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профессии на мнение родителей, родственников; 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сущности выбранной профессии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 descr="https://gdemore.top/wp-content/uploads/2018/04/65885_1484384598-1140x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99" y="213537"/>
            <a:ext cx="7694551" cy="51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rgbClr val="4380AC"/>
                </a:solidFill>
              </a:rPr>
              <a:t>Не по специальности</a:t>
            </a:r>
            <a:endParaRPr lang="ru-RU" b="1" dirty="0">
              <a:solidFill>
                <a:srgbClr val="4380A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512" y="1518249"/>
            <a:ext cx="6884420" cy="4876464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845127" y="1532104"/>
            <a:ext cx="3982054" cy="51327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4380AC"/>
                </a:solidFill>
              </a:rPr>
              <a:t>43%</a:t>
            </a:r>
            <a:r>
              <a:rPr lang="ru-RU" dirty="0" smtClean="0">
                <a:solidFill>
                  <a:srgbClr val="4380AC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выпускников  не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работают по своей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специальности.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итоге государство теряет около</a:t>
            </a:r>
            <a:r>
              <a:rPr lang="ru-RU" dirty="0" smtClean="0">
                <a:solidFill>
                  <a:srgbClr val="4380AC"/>
                </a:solidFill>
              </a:rPr>
              <a:t> </a:t>
            </a:r>
            <a:r>
              <a:rPr lang="ru-RU" sz="3600" dirty="0" smtClean="0">
                <a:solidFill>
                  <a:srgbClr val="4380AC"/>
                </a:solidFill>
              </a:rPr>
              <a:t>155 млрд руб</a:t>
            </a:r>
            <a:r>
              <a:rPr lang="ru-RU" sz="3600" dirty="0">
                <a:solidFill>
                  <a:srgbClr val="4380AC"/>
                </a:solidFill>
              </a:rPr>
              <a:t>.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год на подготовку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специалистов, а в отраслях развивается дефицит квалифицированных кадров.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7764" y="3674852"/>
            <a:ext cx="4029971" cy="2587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reklamaservice.org/wp-content/uploads/2015/04/stamp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119" y="234348"/>
            <a:ext cx="3150699" cy="10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68" y="284176"/>
            <a:ext cx="10723231" cy="15087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768" y="2011680"/>
            <a:ext cx="11684977" cy="18129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организационно-педагогических условий для формирования и развития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надпрофессиональных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 участников средствами современных технологий, на основе детско-родительского проектирования и сетевого сотрудничества.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0950" y="453289"/>
            <a:ext cx="1237595" cy="1170533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99127"/>
              </p:ext>
            </p:extLst>
          </p:nvPr>
        </p:nvGraphicFramePr>
        <p:xfrm>
          <a:off x="263767" y="3605516"/>
          <a:ext cx="1168497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244">
                  <a:extLst>
                    <a:ext uri="{9D8B030D-6E8A-4147-A177-3AD203B41FA5}">
                      <a16:colId xmlns="" xmlns:a16="http://schemas.microsoft.com/office/drawing/2014/main" val="1106815587"/>
                    </a:ext>
                  </a:extLst>
                </a:gridCol>
                <a:gridCol w="2921244">
                  <a:extLst>
                    <a:ext uri="{9D8B030D-6E8A-4147-A177-3AD203B41FA5}">
                      <a16:colId xmlns="" xmlns:a16="http://schemas.microsoft.com/office/drawing/2014/main" val="37708531"/>
                    </a:ext>
                  </a:extLst>
                </a:gridCol>
                <a:gridCol w="2921244">
                  <a:extLst>
                    <a:ext uri="{9D8B030D-6E8A-4147-A177-3AD203B41FA5}">
                      <a16:colId xmlns="" xmlns:a16="http://schemas.microsoft.com/office/drawing/2014/main" val="2379225971"/>
                    </a:ext>
                  </a:extLst>
                </a:gridCol>
                <a:gridCol w="2921244">
                  <a:extLst>
                    <a:ext uri="{9D8B030D-6E8A-4147-A177-3AD203B41FA5}">
                      <a16:colId xmlns="" xmlns:a16="http://schemas.microsoft.com/office/drawing/2014/main" val="458878169"/>
                    </a:ext>
                  </a:extLst>
                </a:gridCol>
              </a:tblGrid>
              <a:tr h="2872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 процесс диагностики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профессиональных предпочтений и склонностей, сформировать детско-родительские группы однонаправленных профессиональных предпочтений и склонностей,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Смоделировать процесс включения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 различной  профессиональной направленности в систему мероприятий профессионального ориентирования,   направленных на формирование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компетенций участников средствами современных технологий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3366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rgbClr val="3366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Реализовать  программу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профессионального ориентирования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условиях социального партнерства в том числе интернет ресурсов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Способствовать проектированию учащимися профессионально-образовательной траектории как основы успешной социально-профессиональной адаптации в обществе посредством активизации внутренней личностной позиции в выборе профессии/специальности</a:t>
                      </a:r>
                      <a:r>
                        <a:rPr lang="ru-RU" sz="1400" b="1" kern="1200" dirty="0" smtClean="0">
                          <a:solidFill>
                            <a:srgbClr val="3366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629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476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Этапы проекта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5" name="Рисунок 4" descr="https://sun9-57.userapi.com/c855528/v855528706/15ecf9/7hnnB-7nxX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3011" y="228931"/>
            <a:ext cx="1547976" cy="156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378474" y="1597250"/>
            <a:ext cx="1231979" cy="692988"/>
          </a:xfrm>
          <a:prstGeom prst="rect">
            <a:avLst/>
          </a:prstGeom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56783" y="2625476"/>
            <a:ext cx="1231979" cy="692988"/>
          </a:xfrm>
          <a:prstGeom prst="rect">
            <a:avLst/>
          </a:prstGeom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32720" y="3654133"/>
            <a:ext cx="1231979" cy="692988"/>
          </a:xfrm>
          <a:prstGeom prst="rect">
            <a:avLst/>
          </a:prstGeom>
        </p:spPr>
      </p:pic>
      <p:pic>
        <p:nvPicPr>
          <p:cNvPr id="8" name="Объект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34416" y="4658176"/>
            <a:ext cx="1231979" cy="692988"/>
          </a:xfrm>
          <a:prstGeom prst="rect">
            <a:avLst/>
          </a:prstGeom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68814" y="5625547"/>
            <a:ext cx="1231979" cy="6929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5135" y="1667969"/>
            <a:ext cx="9601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Информационно-методические установочные семинары участников проекта: педагоги, родители, специалисты, организаторы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98349" y="2608576"/>
            <a:ext cx="9186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Диагностика </a:t>
            </a:r>
            <a:r>
              <a:rPr lang="ru-RU" sz="2000" dirty="0"/>
              <a:t>профессиональных интересов и склонностей учащихся 7-9 классов </a:t>
            </a:r>
            <a:r>
              <a:rPr lang="ru-RU" sz="2000" dirty="0" smtClean="0"/>
              <a:t>Формирование групп по профессиональным интересам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35294" y="3678196"/>
            <a:ext cx="9174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Реализация профессиональных проб: очных, </a:t>
            </a:r>
            <a:r>
              <a:rPr lang="ru-RU" sz="2000" dirty="0" err="1" smtClean="0"/>
              <a:t>онлайн</a:t>
            </a:r>
            <a:r>
              <a:rPr lang="ru-RU" sz="2000" dirty="0" smtClean="0"/>
              <a:t> – примерочные</a:t>
            </a:r>
          </a:p>
          <a:p>
            <a:r>
              <a:rPr lang="ru-RU" sz="2000" dirty="0" smtClean="0"/>
              <a:t>Размещение мини-репортажей о профессиональных пробах в ВК,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59356" y="4677586"/>
            <a:ext cx="9045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Проведение серии </a:t>
            </a:r>
            <a:r>
              <a:rPr lang="ru-RU" sz="2000" dirty="0" err="1" smtClean="0"/>
              <a:t>профориентационных</a:t>
            </a:r>
            <a:r>
              <a:rPr lang="ru-RU" sz="2000" dirty="0" smtClean="0"/>
              <a:t> экономических игр с группами детей и родителей однонаправленных интересов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6476" y="5659969"/>
            <a:ext cx="9045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Подведение итогов, диагностический этап, анализ, формирование продуктивного опыта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2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rgbClr val="4380AC"/>
                </a:solidFill>
              </a:rPr>
              <a:t>Непрерывная работа с родителями</a:t>
            </a:r>
            <a:endParaRPr lang="ru-RU" b="1" dirty="0">
              <a:solidFill>
                <a:srgbClr val="4380AC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845127" y="1691322"/>
            <a:ext cx="10669933" cy="17220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Донесение до родителей основ успешного развития личности и счастья человека,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важности семейных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ценностей и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служения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своему призванию для профессионального и личностного успеха ребенка.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Вовлечение родителей в просвещение, воспитание, проф. диагностику и проф. ориентацию подростков и молодежи.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3642"/>
            <a:ext cx="7751094" cy="3324358"/>
          </a:xfrm>
          <a:prstGeom prst="rect">
            <a:avLst/>
          </a:prstGeom>
        </p:spPr>
      </p:pic>
      <p:pic>
        <p:nvPicPr>
          <p:cNvPr id="12292" name="Picture 4" descr="http://maili.datingbackendemail.com/ee/VERIFYpromo2016/im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94" y="0"/>
            <a:ext cx="2159908" cy="172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8688" y="104150"/>
            <a:ext cx="176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2B63B"/>
                </a:solidFill>
              </a:rPr>
              <a:t>РЕШЕНИЕ</a:t>
            </a:r>
            <a:endParaRPr lang="ru-RU" sz="2800" b="1" dirty="0">
              <a:solidFill>
                <a:srgbClr val="42B63B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212346" y="4477368"/>
            <a:ext cx="3114755" cy="196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dirty="0" smtClean="0">
                <a:solidFill>
                  <a:srgbClr val="42B63B"/>
                </a:solidFill>
              </a:rPr>
              <a:t>Успешное завтра создается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35777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1632" y="353728"/>
            <a:ext cx="5563694" cy="1571324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1499" t="20698" r="9568" b="21241"/>
          <a:stretch>
            <a:fillRect/>
          </a:stretch>
        </p:blipFill>
        <p:spPr bwMode="auto">
          <a:xfrm>
            <a:off x="6609347" y="3368842"/>
            <a:ext cx="5378116" cy="29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16263" y="4223887"/>
            <a:ext cx="5294989" cy="1571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 тестирования и развития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«Гуманитарные технологии» на базе факультета психологии МГУ – помощь в выборе профессии и развитии людям всех возрастов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gagarin.center/pluginfile.php/37/mod_forum/attachment/356/%D0%B1%D0%B8%D0%BB%D0%B5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80" y="283266"/>
            <a:ext cx="4132410" cy="28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 cstate="print">
            <a:lum bright="5000" contrast="-4000"/>
          </a:blip>
          <a:srcRect l="12051" t="13602" r="13148" b="31666"/>
          <a:stretch>
            <a:fillRect/>
          </a:stretch>
        </p:blipFill>
        <p:spPr bwMode="auto">
          <a:xfrm>
            <a:off x="298143" y="476501"/>
            <a:ext cx="6723932" cy="27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81663"/>
            <a:ext cx="3409405" cy="342728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+mn-lt"/>
                <a:ea typeface="+mn-ea"/>
                <a:cs typeface="+mn-cs"/>
                <a:hlinkClick r:id="rId2"/>
              </a:rPr>
              <a:t>Соликамская</a:t>
            </a:r>
            <a:r>
              <a:rPr lang="ru-RU" sz="1800" b="1" dirty="0" smtClean="0">
                <a:latin typeface="+mn-lt"/>
                <a:ea typeface="+mn-ea"/>
                <a:cs typeface="+mn-cs"/>
                <a:hlinkClick r:id="rId2"/>
              </a:rPr>
              <a:t> радиостудия</a:t>
            </a:r>
            <a:endParaRPr lang="ru-RU" sz="1800" b="1" dirty="0">
              <a:latin typeface="+mn-lt"/>
              <a:ea typeface="+mn-ea"/>
              <a:cs typeface="+mn-cs"/>
              <a:hlinkClick r:id="rId2"/>
            </a:endParaRPr>
          </a:p>
        </p:txBody>
      </p:sp>
      <p:pic>
        <p:nvPicPr>
          <p:cNvPr id="2051" name="Picture 3" descr="C:\Users\1\Desktop\h1Zn_IGac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126832"/>
            <a:ext cx="3171295" cy="2378471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C:\Users\1\Desktop\xUskUUXygW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57989"/>
            <a:ext cx="3416969" cy="2562726"/>
          </a:xfrm>
          <a:prstGeom prst="rect">
            <a:avLst/>
          </a:prstGeom>
          <a:noFill/>
        </p:spPr>
      </p:pic>
      <p:pic>
        <p:nvPicPr>
          <p:cNvPr id="8" name="Picture 2" descr="C:\Users\1\Desktop\X5ZUYwLNvfg.jpg"/>
          <p:cNvPicPr>
            <a:picLocks noChangeAspect="1" noChangeArrowheads="1"/>
          </p:cNvPicPr>
          <p:nvPr/>
        </p:nvPicPr>
        <p:blipFill>
          <a:blip r:embed="rId5" cstate="print"/>
          <a:srcRect l="23831" r="5256" b="7621"/>
          <a:stretch>
            <a:fillRect/>
          </a:stretch>
        </p:blipFill>
        <p:spPr bwMode="auto">
          <a:xfrm>
            <a:off x="3814011" y="3948458"/>
            <a:ext cx="2935706" cy="25485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57340" y="3496997"/>
            <a:ext cx="33866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err="1" smtClean="0">
                <a:hlinkClick r:id="rId2"/>
              </a:rPr>
              <a:t>Березниковский</a:t>
            </a:r>
            <a:r>
              <a:rPr lang="ru-RU" b="1" dirty="0" smtClean="0">
                <a:hlinkClick r:id="rId2"/>
              </a:rPr>
              <a:t> отдел полиции</a:t>
            </a:r>
            <a:endParaRPr lang="ru-RU" b="1" dirty="0">
              <a:hlinkClick r:id="rId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467" y="308628"/>
            <a:ext cx="3162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hlinkClick r:id="rId2"/>
              </a:rPr>
              <a:t>Березниковское</a:t>
            </a:r>
            <a:r>
              <a:rPr lang="ru-RU" b="1" dirty="0" smtClean="0">
                <a:hlinkClick r:id="rId2"/>
              </a:rPr>
              <a:t> телевидение</a:t>
            </a:r>
            <a:endParaRPr lang="ru-RU" b="1" dirty="0">
              <a:hlinkClick r:id="rId2"/>
            </a:endParaRPr>
          </a:p>
        </p:txBody>
      </p:sp>
      <p:pic>
        <p:nvPicPr>
          <p:cNvPr id="11" name="Picture 2" descr="C:\Users\1\Desktop\bJD04jcfQ4E.jpg"/>
          <p:cNvPicPr>
            <a:picLocks noChangeAspect="1" noChangeArrowheads="1"/>
          </p:cNvPicPr>
          <p:nvPr/>
        </p:nvPicPr>
        <p:blipFill>
          <a:blip r:embed="rId6" cstate="print"/>
          <a:srcRect t="7186" b="8139"/>
          <a:stretch>
            <a:fillRect/>
          </a:stretch>
        </p:blipFill>
        <p:spPr bwMode="auto">
          <a:xfrm>
            <a:off x="3862136" y="565484"/>
            <a:ext cx="2472389" cy="279132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18025" y="196334"/>
            <a:ext cx="2350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2"/>
              </a:rPr>
              <a:t>Пожарная часть</a:t>
            </a:r>
            <a:endParaRPr lang="ru-RU" b="1" dirty="0">
              <a:hlinkClick r:id="rId2"/>
            </a:endParaRPr>
          </a:p>
        </p:txBody>
      </p:sp>
      <p:pic>
        <p:nvPicPr>
          <p:cNvPr id="13" name="Picture 2" descr="C:\Users\1\Desktop\8lg2wvX7t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2536" y="3465094"/>
            <a:ext cx="2033793" cy="3050691"/>
          </a:xfrm>
          <a:prstGeom prst="rect">
            <a:avLst/>
          </a:prstGeom>
          <a:noFill/>
        </p:spPr>
      </p:pic>
      <p:pic>
        <p:nvPicPr>
          <p:cNvPr id="14" name="Picture 2" descr="C:\Users\1\Desktop\VDno9qSjGgA.jpg"/>
          <p:cNvPicPr>
            <a:picLocks noChangeAspect="1" noChangeArrowheads="1"/>
          </p:cNvPicPr>
          <p:nvPr/>
        </p:nvPicPr>
        <p:blipFill>
          <a:blip r:embed="rId8" cstate="print"/>
          <a:srcRect l="11703" t="9933" r="14755" b="12779"/>
          <a:stretch>
            <a:fillRect/>
          </a:stretch>
        </p:blipFill>
        <p:spPr bwMode="auto">
          <a:xfrm>
            <a:off x="9370853" y="3465325"/>
            <a:ext cx="2179464" cy="303172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364320" y="3043807"/>
            <a:ext cx="235042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hlinkClick r:id="rId2"/>
              </a:rPr>
              <a:t>Парикмахерская</a:t>
            </a:r>
            <a:endParaRPr lang="ru-RU" b="1" dirty="0">
              <a:hlinkClick r:id="rId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29400" y="3027765"/>
            <a:ext cx="245845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hlinkClick r:id="rId2"/>
              </a:rPr>
              <a:t>Магазин </a:t>
            </a:r>
            <a:r>
              <a:rPr lang="ru-RU" b="1" dirty="0" err="1" smtClean="0">
                <a:hlinkClick r:id="rId2"/>
              </a:rPr>
              <a:t>мототехники</a:t>
            </a:r>
            <a:endParaRPr lang="ru-RU" b="1" dirty="0">
              <a:hlinkClick r:id="rId2"/>
            </a:endParaRPr>
          </a:p>
        </p:txBody>
      </p:sp>
      <p:pic>
        <p:nvPicPr>
          <p:cNvPr id="17" name="Picture 3" descr="C:\Users\Наталья\Desktop\стайл.jpg"/>
          <p:cNvPicPr>
            <a:picLocks noChangeAspect="1" noChangeArrowheads="1"/>
          </p:cNvPicPr>
          <p:nvPr/>
        </p:nvPicPr>
        <p:blipFill>
          <a:blip r:embed="rId9" cstate="print"/>
          <a:srcRect t="6942" b="12252"/>
          <a:stretch>
            <a:fillRect/>
          </a:stretch>
        </p:blipFill>
        <p:spPr bwMode="auto">
          <a:xfrm>
            <a:off x="6711248" y="517357"/>
            <a:ext cx="2336155" cy="2517006"/>
          </a:xfrm>
          <a:prstGeom prst="rect">
            <a:avLst/>
          </a:prstGeom>
          <a:noFill/>
        </p:spPr>
      </p:pic>
      <p:pic>
        <p:nvPicPr>
          <p:cNvPr id="18" name="Picture 3" descr="C:\Users\1\Desktop\UAVx45FqMQk.jpg"/>
          <p:cNvPicPr>
            <a:picLocks noChangeAspect="1" noChangeArrowheads="1"/>
          </p:cNvPicPr>
          <p:nvPr/>
        </p:nvPicPr>
        <p:blipFill>
          <a:blip r:embed="rId10" cstate="print"/>
          <a:srcRect b="45580"/>
          <a:stretch>
            <a:fillRect/>
          </a:stretch>
        </p:blipFill>
        <p:spPr bwMode="auto">
          <a:xfrm>
            <a:off x="9372599" y="505326"/>
            <a:ext cx="2522475" cy="244241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9448539" y="156229"/>
            <a:ext cx="247475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hlinkClick r:id="rId2"/>
              </a:rPr>
              <a:t>Продуктовый магазин</a:t>
            </a:r>
            <a:endParaRPr lang="ru-RU" b="1" dirty="0">
              <a:hlinkClick r:id="rId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6729" y="188313"/>
            <a:ext cx="299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hlinkClick r:id="rId2"/>
              </a:rPr>
              <a:t>Стайл</a:t>
            </a:r>
            <a:r>
              <a:rPr lang="ru-RU" dirty="0" smtClean="0">
                <a:hlinkClick r:id="rId2"/>
              </a:rPr>
              <a:t> </a:t>
            </a:r>
            <a:r>
              <a:rPr lang="ru-RU" b="1" dirty="0" err="1" smtClean="0">
                <a:hlinkClick r:id="rId2"/>
              </a:rPr>
              <a:t>Электроникс</a:t>
            </a:r>
            <a:r>
              <a:rPr lang="ru-RU" dirty="0" smtClean="0">
                <a:hlinkClick r:id="rId2"/>
              </a:rPr>
              <a:t> </a:t>
            </a:r>
            <a:r>
              <a:rPr lang="ru-RU" dirty="0" err="1" smtClean="0">
                <a:hlinkClick r:id="rId2"/>
              </a:rPr>
              <a:t>компани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SnP2RQB1c2g.jpg"/>
          <p:cNvPicPr>
            <a:picLocks noChangeAspect="1" noChangeArrowheads="1"/>
          </p:cNvPicPr>
          <p:nvPr/>
        </p:nvPicPr>
        <p:blipFill>
          <a:blip r:embed="rId2" cstate="print"/>
          <a:srcRect l="2049" t="10049" r="18780" b="5463"/>
          <a:stretch>
            <a:fillRect/>
          </a:stretch>
        </p:blipFill>
        <p:spPr bwMode="auto">
          <a:xfrm>
            <a:off x="3878214" y="192506"/>
            <a:ext cx="3388861" cy="2574758"/>
          </a:xfrm>
          <a:prstGeom prst="rect">
            <a:avLst/>
          </a:prstGeom>
          <a:noFill/>
        </p:spPr>
      </p:pic>
      <p:pic>
        <p:nvPicPr>
          <p:cNvPr id="31746" name="Picture 2" descr="C:\Users\Наталья\Desktop\д.с.jpg"/>
          <p:cNvPicPr>
            <a:picLocks noChangeAspect="1" noChangeArrowheads="1"/>
          </p:cNvPicPr>
          <p:nvPr/>
        </p:nvPicPr>
        <p:blipFill>
          <a:blip r:embed="rId3" cstate="print"/>
          <a:srcRect l="6942" t="12782" r="5096" b="5616"/>
          <a:stretch>
            <a:fillRect/>
          </a:stretch>
        </p:blipFill>
        <p:spPr bwMode="auto">
          <a:xfrm>
            <a:off x="192505" y="3585410"/>
            <a:ext cx="3630899" cy="2526287"/>
          </a:xfrm>
          <a:prstGeom prst="rect">
            <a:avLst/>
          </a:prstGeom>
          <a:noFill/>
        </p:spPr>
      </p:pic>
      <p:pic>
        <p:nvPicPr>
          <p:cNvPr id="7171" name="Picture 3" descr="C:\Users\1\Desktop\t_BmgmEEVN0.jpg"/>
          <p:cNvPicPr>
            <a:picLocks noChangeAspect="1" noChangeArrowheads="1"/>
          </p:cNvPicPr>
          <p:nvPr/>
        </p:nvPicPr>
        <p:blipFill>
          <a:blip r:embed="rId4" cstate="print"/>
          <a:srcRect r="34583" b="29444"/>
          <a:stretch>
            <a:fillRect/>
          </a:stretch>
        </p:blipFill>
        <p:spPr bwMode="auto">
          <a:xfrm>
            <a:off x="171712" y="156411"/>
            <a:ext cx="3478737" cy="259882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526" y="2646947"/>
            <a:ext cx="3152274" cy="5775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МАОУ «СОШ  УИОП  3»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02950" y="6196262"/>
            <a:ext cx="2331376" cy="4692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Детский сад </a:t>
            </a:r>
          </a:p>
        </p:txBody>
      </p:sp>
      <p:pic>
        <p:nvPicPr>
          <p:cNvPr id="7172" name="Picture 4" descr="C:\Users\1\Desktop\gY_2i63kMnI.jpg"/>
          <p:cNvPicPr>
            <a:picLocks noChangeAspect="1" noChangeArrowheads="1"/>
          </p:cNvPicPr>
          <p:nvPr/>
        </p:nvPicPr>
        <p:blipFill>
          <a:blip r:embed="rId5" cstate="print"/>
          <a:srcRect t="27122" b="19159"/>
          <a:stretch>
            <a:fillRect/>
          </a:stretch>
        </p:blipFill>
        <p:spPr bwMode="auto">
          <a:xfrm>
            <a:off x="4066672" y="3537284"/>
            <a:ext cx="3623931" cy="2598820"/>
          </a:xfrm>
          <a:prstGeom prst="rect">
            <a:avLst/>
          </a:prstGeom>
          <a:noFill/>
        </p:spPr>
      </p:pic>
      <p:pic>
        <p:nvPicPr>
          <p:cNvPr id="9" name="Picture 3" descr="C:\Users\1\Desktop\UtK4kcamTqo.jpg"/>
          <p:cNvPicPr>
            <a:picLocks noChangeAspect="1" noChangeArrowheads="1"/>
          </p:cNvPicPr>
          <p:nvPr/>
        </p:nvPicPr>
        <p:blipFill>
          <a:blip r:embed="rId6" cstate="print"/>
          <a:srcRect l="21569" t="21569"/>
          <a:stretch>
            <a:fillRect/>
          </a:stretch>
        </p:blipFill>
        <p:spPr bwMode="auto">
          <a:xfrm>
            <a:off x="8042824" y="156410"/>
            <a:ext cx="3639267" cy="2729450"/>
          </a:xfrm>
          <a:prstGeom prst="rect">
            <a:avLst/>
          </a:prstGeom>
          <a:noFill/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8237621" y="2835442"/>
            <a:ext cx="3152274" cy="57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 престарелых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1\Desktop\AHUJ1Wqs1-Y.jpg"/>
          <p:cNvPicPr>
            <a:picLocks noChangeAspect="1" noChangeArrowheads="1"/>
          </p:cNvPicPr>
          <p:nvPr/>
        </p:nvPicPr>
        <p:blipFill>
          <a:blip r:embed="rId7" cstate="print"/>
          <a:srcRect l="21707" t="11934" b="723"/>
          <a:stretch>
            <a:fillRect/>
          </a:stretch>
        </p:blipFill>
        <p:spPr bwMode="auto">
          <a:xfrm>
            <a:off x="8253663" y="3489159"/>
            <a:ext cx="3177940" cy="2658977"/>
          </a:xfrm>
          <a:prstGeom prst="rect">
            <a:avLst/>
          </a:prstGeom>
          <a:noFill/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8213557" y="6132094"/>
            <a:ext cx="3408948" cy="57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Администрация г.Березники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18299</TotalTime>
  <Words>552</Words>
  <Application>Microsoft Office PowerPoint</Application>
  <PresentationFormat>Широкоэкранный</PresentationFormat>
  <Paragraphs>65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Wingdings 2</vt:lpstr>
      <vt:lpstr>HDOfficeLightV0</vt:lpstr>
      <vt:lpstr> Муниципальное автономное общеобразовательное учреждение  «Средняя общеобразовательная школа с углубленным изучением отдельных предметов № 3» города Березники</vt:lpstr>
      <vt:lpstr>По данным лаборатории социально-профессионального самоопределения молодежи ИСМО РАО, Пилюгина Е. И., Иванова М. Д. Актуальность профориентационной работы в образовательных учреждениях // Молодой ученый. — 2017. — №15. — С. 619-623. — URL https://moluch.ru/archive/149/42233/   </vt:lpstr>
      <vt:lpstr>Не по специальности</vt:lpstr>
      <vt:lpstr> Цель и задачи проекта</vt:lpstr>
      <vt:lpstr>Этапы проекта</vt:lpstr>
      <vt:lpstr>Непрерывная работа с родителями</vt:lpstr>
      <vt:lpstr> </vt:lpstr>
      <vt:lpstr>Соликамская радиостудия</vt:lpstr>
      <vt:lpstr>МАОУ «СОШ  УИОП  3»</vt:lpstr>
      <vt:lpstr>Центр борьбы со СПИДом</vt:lpstr>
      <vt:lpstr>Серия экономических игр  «Отраслевой полигон»</vt:lpstr>
      <vt:lpstr>Работа над созданием рекламного ролика </vt:lpstr>
      <vt:lpstr>ПЛАНИРУМЫЕ РЕЗУЛЬТАТЫ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социальная сеть «Призвание»</dc:title>
  <dc:creator>Zabolotnikh</dc:creator>
  <cp:lastModifiedBy>Пользователь</cp:lastModifiedBy>
  <cp:revision>199</cp:revision>
  <dcterms:created xsi:type="dcterms:W3CDTF">2018-01-13T09:40:54Z</dcterms:created>
  <dcterms:modified xsi:type="dcterms:W3CDTF">2020-12-02T05:49:53Z</dcterms:modified>
</cp:coreProperties>
</file>