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9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AFAFA"/>
    <a:srgbClr val="FF004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71CA96-4201-4194-AF44-19BD3D4D57D9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4D6D6-9E81-40C8-8D65-A1BDB72319CE}">
      <dgm:prSet phldrT="[Текст]" custT="1"/>
      <dgm:spPr/>
      <dgm:t>
        <a:bodyPr/>
        <a:lstStyle/>
        <a:p>
          <a:r>
            <a:rPr lang="ru-RU" sz="1800" dirty="0"/>
            <a:t>Не сформированность позитивного образа малого города, </a:t>
          </a:r>
        </a:p>
        <a:p>
          <a:r>
            <a:rPr lang="ru-RU" sz="1800" dirty="0"/>
            <a:t>как места для профессионального и личностного развития приведет</a:t>
          </a:r>
        </a:p>
      </dgm:t>
    </dgm:pt>
    <dgm:pt modelId="{38621015-35BE-4FC2-81F1-117F02121FC2}" type="parTrans" cxnId="{1AD02958-71E1-4D68-A0F4-C7FABBEAF6F5}">
      <dgm:prSet/>
      <dgm:spPr/>
      <dgm:t>
        <a:bodyPr/>
        <a:lstStyle/>
        <a:p>
          <a:endParaRPr lang="ru-RU"/>
        </a:p>
      </dgm:t>
    </dgm:pt>
    <dgm:pt modelId="{497A3CB1-A259-4060-8271-1E516B673558}" type="sibTrans" cxnId="{1AD02958-71E1-4D68-A0F4-C7FABBEAF6F5}">
      <dgm:prSet/>
      <dgm:spPr/>
      <dgm:t>
        <a:bodyPr/>
        <a:lstStyle/>
        <a:p>
          <a:endParaRPr lang="ru-RU"/>
        </a:p>
      </dgm:t>
    </dgm:pt>
    <dgm:pt modelId="{A4E55E73-6151-4686-966D-87011A47C79D}">
      <dgm:prSet phldrT="[Текст]"/>
      <dgm:spPr/>
      <dgm:t>
        <a:bodyPr/>
        <a:lstStyle/>
        <a:p>
          <a:r>
            <a:rPr lang="ru-RU" dirty="0"/>
            <a:t>к оттоку молодежи из города</a:t>
          </a:r>
        </a:p>
      </dgm:t>
    </dgm:pt>
    <dgm:pt modelId="{FD9E8E7D-639D-430C-AB2B-31D2717396E8}" type="parTrans" cxnId="{3955F4D2-59BB-41DD-A022-5AB768E12F86}">
      <dgm:prSet/>
      <dgm:spPr/>
      <dgm:t>
        <a:bodyPr/>
        <a:lstStyle/>
        <a:p>
          <a:endParaRPr lang="ru-RU"/>
        </a:p>
      </dgm:t>
    </dgm:pt>
    <dgm:pt modelId="{833CD87B-E4C2-424D-96FA-1F1F63524F1B}" type="sibTrans" cxnId="{3955F4D2-59BB-41DD-A022-5AB768E12F86}">
      <dgm:prSet/>
      <dgm:spPr/>
      <dgm:t>
        <a:bodyPr/>
        <a:lstStyle/>
        <a:p>
          <a:endParaRPr lang="ru-RU"/>
        </a:p>
      </dgm:t>
    </dgm:pt>
    <dgm:pt modelId="{CE963A54-CE5B-498A-8C5A-A88AB5A2296F}">
      <dgm:prSet phldrT="[Текст]" custT="1"/>
      <dgm:spPr/>
      <dgm:t>
        <a:bodyPr/>
        <a:lstStyle/>
        <a:p>
          <a:r>
            <a:rPr lang="ru-RU" sz="2400" dirty="0"/>
            <a:t>Отток молодежи из </a:t>
          </a:r>
          <a:r>
            <a:rPr lang="ru-RU" sz="2400" dirty="0" err="1"/>
            <a:t>г.Березники</a:t>
          </a:r>
          <a:r>
            <a:rPr lang="ru-RU" sz="2400" dirty="0"/>
            <a:t> станет причиной того, что</a:t>
          </a:r>
        </a:p>
      </dgm:t>
    </dgm:pt>
    <dgm:pt modelId="{E60F9111-04ED-421A-9C09-205CFC5B6514}" type="parTrans" cxnId="{9FFE764F-8BD2-401D-84B9-D43672BEA539}">
      <dgm:prSet/>
      <dgm:spPr/>
      <dgm:t>
        <a:bodyPr/>
        <a:lstStyle/>
        <a:p>
          <a:endParaRPr lang="ru-RU"/>
        </a:p>
      </dgm:t>
    </dgm:pt>
    <dgm:pt modelId="{BB387B77-A65E-41AF-BB51-2412652BAF7D}" type="sibTrans" cxnId="{9FFE764F-8BD2-401D-84B9-D43672BEA539}">
      <dgm:prSet/>
      <dgm:spPr/>
      <dgm:t>
        <a:bodyPr/>
        <a:lstStyle/>
        <a:p>
          <a:endParaRPr lang="ru-RU"/>
        </a:p>
      </dgm:t>
    </dgm:pt>
    <dgm:pt modelId="{05A2D52B-E9D9-4295-88DC-6C8761B45341}">
      <dgm:prSet phldrT="[Текст]" custT="1"/>
      <dgm:spPr/>
      <dgm:t>
        <a:bodyPr/>
        <a:lstStyle/>
        <a:p>
          <a:r>
            <a:rPr lang="ru-RU" sz="2200" dirty="0"/>
            <a:t>работодатели </a:t>
          </a:r>
          <a:r>
            <a:rPr lang="ru-RU" sz="2200" dirty="0" err="1"/>
            <a:t>Верхнекамья</a:t>
          </a:r>
          <a:r>
            <a:rPr lang="ru-RU" sz="2200" dirty="0"/>
            <a:t> будут ограничены в экономическом росте из-за дефицита кадров</a:t>
          </a:r>
        </a:p>
      </dgm:t>
    </dgm:pt>
    <dgm:pt modelId="{A14C4B77-538F-438C-A0CE-7554FAA1D26B}" type="parTrans" cxnId="{C2BF6250-E5FE-4CE1-8316-53D7C43E9286}">
      <dgm:prSet/>
      <dgm:spPr/>
      <dgm:t>
        <a:bodyPr/>
        <a:lstStyle/>
        <a:p>
          <a:endParaRPr lang="ru-RU"/>
        </a:p>
      </dgm:t>
    </dgm:pt>
    <dgm:pt modelId="{A3B6F075-0FA8-4420-9293-B69FA6362C06}" type="sibTrans" cxnId="{C2BF6250-E5FE-4CE1-8316-53D7C43E9286}">
      <dgm:prSet/>
      <dgm:spPr/>
      <dgm:t>
        <a:bodyPr/>
        <a:lstStyle/>
        <a:p>
          <a:endParaRPr lang="ru-RU"/>
        </a:p>
      </dgm:t>
    </dgm:pt>
    <dgm:pt modelId="{641D9EDD-44E0-47E4-B942-3440C20B1B19}">
      <dgm:prSet phldrT="[Текст]" custT="1"/>
      <dgm:spPr/>
      <dgm:t>
        <a:bodyPr/>
        <a:lstStyle/>
        <a:p>
          <a:pPr>
            <a:buFontTx/>
            <a:buChar char="-"/>
          </a:pPr>
          <a:r>
            <a:rPr lang="ru-RU" sz="2400" dirty="0"/>
            <a:t>Прекращение или снижение экономического роста предприятий города станет</a:t>
          </a:r>
        </a:p>
      </dgm:t>
    </dgm:pt>
    <dgm:pt modelId="{E99BF0E7-D4C0-49FE-B7F8-4AF294957FE6}" type="parTrans" cxnId="{5B7349A3-FF14-4EF8-86DD-44B48F831380}">
      <dgm:prSet/>
      <dgm:spPr/>
      <dgm:t>
        <a:bodyPr/>
        <a:lstStyle/>
        <a:p>
          <a:endParaRPr lang="ru-RU"/>
        </a:p>
      </dgm:t>
    </dgm:pt>
    <dgm:pt modelId="{84555AE4-83E6-4395-A579-33DB2B8BE3D7}" type="sibTrans" cxnId="{5B7349A3-FF14-4EF8-86DD-44B48F831380}">
      <dgm:prSet/>
      <dgm:spPr/>
      <dgm:t>
        <a:bodyPr/>
        <a:lstStyle/>
        <a:p>
          <a:endParaRPr lang="ru-RU"/>
        </a:p>
      </dgm:t>
    </dgm:pt>
    <dgm:pt modelId="{11FD3E8B-F5CC-413C-81CC-8B2A10CF12FE}">
      <dgm:prSet phldrT="[Текст]"/>
      <dgm:spPr/>
      <dgm:t>
        <a:bodyPr/>
        <a:lstStyle/>
        <a:p>
          <a:pPr>
            <a:buFontTx/>
            <a:buChar char="-"/>
          </a:pPr>
          <a:r>
            <a:rPr lang="ru-RU" dirty="0"/>
            <a:t>толчком к дальнейшему оттоку коренных жителей из города</a:t>
          </a:r>
        </a:p>
      </dgm:t>
    </dgm:pt>
    <dgm:pt modelId="{D347386D-5E0B-49EA-AB4F-4576C8BF8662}" type="parTrans" cxnId="{68EED66C-BFFF-4D58-BF59-CFA310BEB096}">
      <dgm:prSet/>
      <dgm:spPr/>
      <dgm:t>
        <a:bodyPr/>
        <a:lstStyle/>
        <a:p>
          <a:endParaRPr lang="ru-RU"/>
        </a:p>
      </dgm:t>
    </dgm:pt>
    <dgm:pt modelId="{0AD5C9A4-EFE7-494E-8FCF-B9DB6A33A8D8}" type="sibTrans" cxnId="{68EED66C-BFFF-4D58-BF59-CFA310BEB096}">
      <dgm:prSet/>
      <dgm:spPr/>
      <dgm:t>
        <a:bodyPr/>
        <a:lstStyle/>
        <a:p>
          <a:endParaRPr lang="ru-RU"/>
        </a:p>
      </dgm:t>
    </dgm:pt>
    <dgm:pt modelId="{FF0C7BB6-0C97-4955-BD41-B5D3C42A2847}">
      <dgm:prSet phldrT="[Текст]" custT="1"/>
      <dgm:spPr/>
      <dgm:t>
        <a:bodyPr/>
        <a:lstStyle/>
        <a:p>
          <a:pPr>
            <a:buFontTx/>
            <a:buChar char="-"/>
          </a:pPr>
          <a:r>
            <a:rPr lang="ru-RU" sz="2800" dirty="0"/>
            <a:t>Неконтролируемый отток граждан города приведет</a:t>
          </a:r>
        </a:p>
      </dgm:t>
    </dgm:pt>
    <dgm:pt modelId="{7147F730-DC63-4427-AE4E-0F34DBA6DD4C}" type="parTrans" cxnId="{41B000F3-9B45-4DD8-8AAA-73307A0C2FE0}">
      <dgm:prSet/>
      <dgm:spPr/>
      <dgm:t>
        <a:bodyPr/>
        <a:lstStyle/>
        <a:p>
          <a:endParaRPr lang="ru-RU"/>
        </a:p>
      </dgm:t>
    </dgm:pt>
    <dgm:pt modelId="{92BD1E08-1C03-4535-AB06-E9ACE73E288E}" type="sibTrans" cxnId="{41B000F3-9B45-4DD8-8AAA-73307A0C2FE0}">
      <dgm:prSet/>
      <dgm:spPr/>
      <dgm:t>
        <a:bodyPr/>
        <a:lstStyle/>
        <a:p>
          <a:endParaRPr lang="ru-RU"/>
        </a:p>
      </dgm:t>
    </dgm:pt>
    <dgm:pt modelId="{1A4EBCF1-5746-44E3-8340-2ED8CF998633}">
      <dgm:prSet phldrT="[Текст]"/>
      <dgm:spPr/>
      <dgm:t>
        <a:bodyPr/>
        <a:lstStyle/>
        <a:p>
          <a:r>
            <a:rPr lang="ru-RU" dirty="0"/>
            <a:t>к вымиранию города</a:t>
          </a:r>
        </a:p>
      </dgm:t>
    </dgm:pt>
    <dgm:pt modelId="{AE1D445D-E5E7-4FCB-B868-5ACE0145412A}" type="parTrans" cxnId="{645A7EBF-24CD-483F-AD58-A44D32E8F264}">
      <dgm:prSet/>
      <dgm:spPr/>
      <dgm:t>
        <a:bodyPr/>
        <a:lstStyle/>
        <a:p>
          <a:endParaRPr lang="ru-RU"/>
        </a:p>
      </dgm:t>
    </dgm:pt>
    <dgm:pt modelId="{879B5832-82E9-46D8-B029-95F58A287693}" type="sibTrans" cxnId="{645A7EBF-24CD-483F-AD58-A44D32E8F264}">
      <dgm:prSet/>
      <dgm:spPr/>
      <dgm:t>
        <a:bodyPr/>
        <a:lstStyle/>
        <a:p>
          <a:endParaRPr lang="ru-RU"/>
        </a:p>
      </dgm:t>
    </dgm:pt>
    <dgm:pt modelId="{D36DE3F9-E897-4AE3-95C1-CB8AD0B97A76}" type="pres">
      <dgm:prSet presAssocID="{6371CA96-4201-4194-AF44-19BD3D4D57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73BC60-CABC-4EC6-AEFF-3048BED461CB}" type="pres">
      <dgm:prSet presAssocID="{FF0C7BB6-0C97-4955-BD41-B5D3C42A2847}" presName="boxAndChildren" presStyleCnt="0"/>
      <dgm:spPr/>
    </dgm:pt>
    <dgm:pt modelId="{4B258775-1204-4AFB-9043-F90E3770D016}" type="pres">
      <dgm:prSet presAssocID="{FF0C7BB6-0C97-4955-BD41-B5D3C42A2847}" presName="parentTextBox" presStyleLbl="node1" presStyleIdx="0" presStyleCnt="4"/>
      <dgm:spPr/>
      <dgm:t>
        <a:bodyPr/>
        <a:lstStyle/>
        <a:p>
          <a:endParaRPr lang="ru-RU"/>
        </a:p>
      </dgm:t>
    </dgm:pt>
    <dgm:pt modelId="{DD2F4DE0-90D6-4BF4-8A9B-1F410E06447B}" type="pres">
      <dgm:prSet presAssocID="{FF0C7BB6-0C97-4955-BD41-B5D3C42A2847}" presName="entireBox" presStyleLbl="node1" presStyleIdx="0" presStyleCnt="4"/>
      <dgm:spPr/>
      <dgm:t>
        <a:bodyPr/>
        <a:lstStyle/>
        <a:p>
          <a:endParaRPr lang="ru-RU"/>
        </a:p>
      </dgm:t>
    </dgm:pt>
    <dgm:pt modelId="{0D56FD2B-461F-46BA-BE3A-EAAEB2838712}" type="pres">
      <dgm:prSet presAssocID="{FF0C7BB6-0C97-4955-BD41-B5D3C42A2847}" presName="descendantBox" presStyleCnt="0"/>
      <dgm:spPr/>
    </dgm:pt>
    <dgm:pt modelId="{9093C39E-8CAD-435F-8B7C-D2FC144B2D0A}" type="pres">
      <dgm:prSet presAssocID="{1A4EBCF1-5746-44E3-8340-2ED8CF998633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71B04-7F19-47EA-B703-DC23E2501A81}" type="pres">
      <dgm:prSet presAssocID="{84555AE4-83E6-4395-A579-33DB2B8BE3D7}" presName="sp" presStyleCnt="0"/>
      <dgm:spPr/>
    </dgm:pt>
    <dgm:pt modelId="{A888C912-4FB1-42AF-A09E-FC6DD0450EEA}" type="pres">
      <dgm:prSet presAssocID="{641D9EDD-44E0-47E4-B942-3440C20B1B19}" presName="arrowAndChildren" presStyleCnt="0"/>
      <dgm:spPr/>
    </dgm:pt>
    <dgm:pt modelId="{9A03EB67-5DF3-4F07-BAE5-23ABA2363F9F}" type="pres">
      <dgm:prSet presAssocID="{641D9EDD-44E0-47E4-B942-3440C20B1B19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9E394EE7-C70D-4E97-9A7E-83032006610B}" type="pres">
      <dgm:prSet presAssocID="{641D9EDD-44E0-47E4-B942-3440C20B1B19}" presName="arrow" presStyleLbl="node1" presStyleIdx="1" presStyleCnt="4"/>
      <dgm:spPr/>
      <dgm:t>
        <a:bodyPr/>
        <a:lstStyle/>
        <a:p>
          <a:endParaRPr lang="ru-RU"/>
        </a:p>
      </dgm:t>
    </dgm:pt>
    <dgm:pt modelId="{257121D7-6C36-42ED-8476-8A832C4F7221}" type="pres">
      <dgm:prSet presAssocID="{641D9EDD-44E0-47E4-B942-3440C20B1B19}" presName="descendantArrow" presStyleCnt="0"/>
      <dgm:spPr/>
    </dgm:pt>
    <dgm:pt modelId="{F51BEAAE-467C-4451-8FBB-2B000C743E36}" type="pres">
      <dgm:prSet presAssocID="{11FD3E8B-F5CC-413C-81CC-8B2A10CF12FE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6B91A-D021-4AF3-A0E5-C7CFB7D1D2E8}" type="pres">
      <dgm:prSet presAssocID="{BB387B77-A65E-41AF-BB51-2412652BAF7D}" presName="sp" presStyleCnt="0"/>
      <dgm:spPr/>
    </dgm:pt>
    <dgm:pt modelId="{10610AFE-260B-48B0-86B1-484BA0D11CD1}" type="pres">
      <dgm:prSet presAssocID="{CE963A54-CE5B-498A-8C5A-A88AB5A2296F}" presName="arrowAndChildren" presStyleCnt="0"/>
      <dgm:spPr/>
    </dgm:pt>
    <dgm:pt modelId="{F55B554B-BC4D-4BE3-956D-0C8C99CE2BB1}" type="pres">
      <dgm:prSet presAssocID="{CE963A54-CE5B-498A-8C5A-A88AB5A2296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7A62D439-631E-4E66-8133-1DCDFB617608}" type="pres">
      <dgm:prSet presAssocID="{CE963A54-CE5B-498A-8C5A-A88AB5A2296F}" presName="arrow" presStyleLbl="node1" presStyleIdx="2" presStyleCnt="4"/>
      <dgm:spPr/>
      <dgm:t>
        <a:bodyPr/>
        <a:lstStyle/>
        <a:p>
          <a:endParaRPr lang="ru-RU"/>
        </a:p>
      </dgm:t>
    </dgm:pt>
    <dgm:pt modelId="{7283CE9D-E401-4BE7-849E-81B71707F0B1}" type="pres">
      <dgm:prSet presAssocID="{CE963A54-CE5B-498A-8C5A-A88AB5A2296F}" presName="descendantArrow" presStyleCnt="0"/>
      <dgm:spPr/>
    </dgm:pt>
    <dgm:pt modelId="{93AD7687-33AF-45F2-AF34-653A0D060898}" type="pres">
      <dgm:prSet presAssocID="{05A2D52B-E9D9-4295-88DC-6C8761B45341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F731E-2C3C-4E1E-BD82-8F3D1D93D5BC}" type="pres">
      <dgm:prSet presAssocID="{497A3CB1-A259-4060-8271-1E516B673558}" presName="sp" presStyleCnt="0"/>
      <dgm:spPr/>
    </dgm:pt>
    <dgm:pt modelId="{4786E5CB-7003-44CE-9B3A-791F3A348081}" type="pres">
      <dgm:prSet presAssocID="{BF74D6D6-9E81-40C8-8D65-A1BDB72319CE}" presName="arrowAndChildren" presStyleCnt="0"/>
      <dgm:spPr/>
    </dgm:pt>
    <dgm:pt modelId="{120BB587-84C7-4C17-A651-C820888FD5BF}" type="pres">
      <dgm:prSet presAssocID="{BF74D6D6-9E81-40C8-8D65-A1BDB72319CE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7FBCB4B1-1A18-4427-94BF-0F58C629A37D}" type="pres">
      <dgm:prSet presAssocID="{BF74D6D6-9E81-40C8-8D65-A1BDB72319CE}" presName="arrow" presStyleLbl="node1" presStyleIdx="3" presStyleCnt="4"/>
      <dgm:spPr/>
      <dgm:t>
        <a:bodyPr/>
        <a:lstStyle/>
        <a:p>
          <a:endParaRPr lang="ru-RU"/>
        </a:p>
      </dgm:t>
    </dgm:pt>
    <dgm:pt modelId="{813D5601-D218-4D56-ACA0-7235477C8A48}" type="pres">
      <dgm:prSet presAssocID="{BF74D6D6-9E81-40C8-8D65-A1BDB72319CE}" presName="descendantArrow" presStyleCnt="0"/>
      <dgm:spPr/>
    </dgm:pt>
    <dgm:pt modelId="{95E463CB-E2B0-4ACA-BFA3-548E44EBBE40}" type="pres">
      <dgm:prSet presAssocID="{A4E55E73-6151-4686-966D-87011A47C79D}" presName="childTextArrow" presStyleLbl="fgAccFollowNode1" presStyleIdx="3" presStyleCnt="4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50F07-DA8A-4F21-AC7D-76D21D52CDBD}" type="presOf" srcId="{A4E55E73-6151-4686-966D-87011A47C79D}" destId="{95E463CB-E2B0-4ACA-BFA3-548E44EBBE40}" srcOrd="0" destOrd="0" presId="urn:microsoft.com/office/officeart/2005/8/layout/process4"/>
    <dgm:cxn modelId="{ACD5F91C-6C50-4D96-AA1C-0C9AC4492218}" type="presOf" srcId="{1A4EBCF1-5746-44E3-8340-2ED8CF998633}" destId="{9093C39E-8CAD-435F-8B7C-D2FC144B2D0A}" srcOrd="0" destOrd="0" presId="urn:microsoft.com/office/officeart/2005/8/layout/process4"/>
    <dgm:cxn modelId="{33762B4D-789B-46B1-B992-B6914588D901}" type="presOf" srcId="{641D9EDD-44E0-47E4-B942-3440C20B1B19}" destId="{9A03EB67-5DF3-4F07-BAE5-23ABA2363F9F}" srcOrd="0" destOrd="0" presId="urn:microsoft.com/office/officeart/2005/8/layout/process4"/>
    <dgm:cxn modelId="{F6E6C034-B2E5-4E8A-99C7-D0F67DE5A634}" type="presOf" srcId="{6371CA96-4201-4194-AF44-19BD3D4D57D9}" destId="{D36DE3F9-E897-4AE3-95C1-CB8AD0B97A76}" srcOrd="0" destOrd="0" presId="urn:microsoft.com/office/officeart/2005/8/layout/process4"/>
    <dgm:cxn modelId="{3955F4D2-59BB-41DD-A022-5AB768E12F86}" srcId="{BF74D6D6-9E81-40C8-8D65-A1BDB72319CE}" destId="{A4E55E73-6151-4686-966D-87011A47C79D}" srcOrd="0" destOrd="0" parTransId="{FD9E8E7D-639D-430C-AB2B-31D2717396E8}" sibTransId="{833CD87B-E4C2-424D-96FA-1F1F63524F1B}"/>
    <dgm:cxn modelId="{C288A72B-4748-4FCB-BF7E-C97A5AB70A0C}" type="presOf" srcId="{BF74D6D6-9E81-40C8-8D65-A1BDB72319CE}" destId="{120BB587-84C7-4C17-A651-C820888FD5BF}" srcOrd="0" destOrd="0" presId="urn:microsoft.com/office/officeart/2005/8/layout/process4"/>
    <dgm:cxn modelId="{88E7D4D0-9C5A-456F-BC23-FD00A2B9BD8F}" type="presOf" srcId="{CE963A54-CE5B-498A-8C5A-A88AB5A2296F}" destId="{7A62D439-631E-4E66-8133-1DCDFB617608}" srcOrd="1" destOrd="0" presId="urn:microsoft.com/office/officeart/2005/8/layout/process4"/>
    <dgm:cxn modelId="{9FFE764F-8BD2-401D-84B9-D43672BEA539}" srcId="{6371CA96-4201-4194-AF44-19BD3D4D57D9}" destId="{CE963A54-CE5B-498A-8C5A-A88AB5A2296F}" srcOrd="1" destOrd="0" parTransId="{E60F9111-04ED-421A-9C09-205CFC5B6514}" sibTransId="{BB387B77-A65E-41AF-BB51-2412652BAF7D}"/>
    <dgm:cxn modelId="{C2BF6250-E5FE-4CE1-8316-53D7C43E9286}" srcId="{CE963A54-CE5B-498A-8C5A-A88AB5A2296F}" destId="{05A2D52B-E9D9-4295-88DC-6C8761B45341}" srcOrd="0" destOrd="0" parTransId="{A14C4B77-538F-438C-A0CE-7554FAA1D26B}" sibTransId="{A3B6F075-0FA8-4420-9293-B69FA6362C06}"/>
    <dgm:cxn modelId="{7F1245AA-168F-4BD3-9FA6-EB9403BC3940}" type="presOf" srcId="{CE963A54-CE5B-498A-8C5A-A88AB5A2296F}" destId="{F55B554B-BC4D-4BE3-956D-0C8C99CE2BB1}" srcOrd="0" destOrd="0" presId="urn:microsoft.com/office/officeart/2005/8/layout/process4"/>
    <dgm:cxn modelId="{41B000F3-9B45-4DD8-8AAA-73307A0C2FE0}" srcId="{6371CA96-4201-4194-AF44-19BD3D4D57D9}" destId="{FF0C7BB6-0C97-4955-BD41-B5D3C42A2847}" srcOrd="3" destOrd="0" parTransId="{7147F730-DC63-4427-AE4E-0F34DBA6DD4C}" sibTransId="{92BD1E08-1C03-4535-AB06-E9ACE73E288E}"/>
    <dgm:cxn modelId="{1AD02958-71E1-4D68-A0F4-C7FABBEAF6F5}" srcId="{6371CA96-4201-4194-AF44-19BD3D4D57D9}" destId="{BF74D6D6-9E81-40C8-8D65-A1BDB72319CE}" srcOrd="0" destOrd="0" parTransId="{38621015-35BE-4FC2-81F1-117F02121FC2}" sibTransId="{497A3CB1-A259-4060-8271-1E516B673558}"/>
    <dgm:cxn modelId="{19828605-FE5F-4F7E-8305-83D119AD0456}" type="presOf" srcId="{FF0C7BB6-0C97-4955-BD41-B5D3C42A2847}" destId="{DD2F4DE0-90D6-4BF4-8A9B-1F410E06447B}" srcOrd="1" destOrd="0" presId="urn:microsoft.com/office/officeart/2005/8/layout/process4"/>
    <dgm:cxn modelId="{22B252D7-90B5-485F-A7C0-179F2987D9C6}" type="presOf" srcId="{05A2D52B-E9D9-4295-88DC-6C8761B45341}" destId="{93AD7687-33AF-45F2-AF34-653A0D060898}" srcOrd="0" destOrd="0" presId="urn:microsoft.com/office/officeart/2005/8/layout/process4"/>
    <dgm:cxn modelId="{B2B62017-233D-43CD-818C-90493C55A53A}" type="presOf" srcId="{641D9EDD-44E0-47E4-B942-3440C20B1B19}" destId="{9E394EE7-C70D-4E97-9A7E-83032006610B}" srcOrd="1" destOrd="0" presId="urn:microsoft.com/office/officeart/2005/8/layout/process4"/>
    <dgm:cxn modelId="{5B7349A3-FF14-4EF8-86DD-44B48F831380}" srcId="{6371CA96-4201-4194-AF44-19BD3D4D57D9}" destId="{641D9EDD-44E0-47E4-B942-3440C20B1B19}" srcOrd="2" destOrd="0" parTransId="{E99BF0E7-D4C0-49FE-B7F8-4AF294957FE6}" sibTransId="{84555AE4-83E6-4395-A579-33DB2B8BE3D7}"/>
    <dgm:cxn modelId="{0F810D07-F347-4652-8CA7-46F79B526295}" type="presOf" srcId="{FF0C7BB6-0C97-4955-BD41-B5D3C42A2847}" destId="{4B258775-1204-4AFB-9043-F90E3770D016}" srcOrd="0" destOrd="0" presId="urn:microsoft.com/office/officeart/2005/8/layout/process4"/>
    <dgm:cxn modelId="{086F388A-6C88-42ED-AE7B-20AD6BE85E85}" type="presOf" srcId="{BF74D6D6-9E81-40C8-8D65-A1BDB72319CE}" destId="{7FBCB4B1-1A18-4427-94BF-0F58C629A37D}" srcOrd="1" destOrd="0" presId="urn:microsoft.com/office/officeart/2005/8/layout/process4"/>
    <dgm:cxn modelId="{68EED66C-BFFF-4D58-BF59-CFA310BEB096}" srcId="{641D9EDD-44E0-47E4-B942-3440C20B1B19}" destId="{11FD3E8B-F5CC-413C-81CC-8B2A10CF12FE}" srcOrd="0" destOrd="0" parTransId="{D347386D-5E0B-49EA-AB4F-4576C8BF8662}" sibTransId="{0AD5C9A4-EFE7-494E-8FCF-B9DB6A33A8D8}"/>
    <dgm:cxn modelId="{645A7EBF-24CD-483F-AD58-A44D32E8F264}" srcId="{FF0C7BB6-0C97-4955-BD41-B5D3C42A2847}" destId="{1A4EBCF1-5746-44E3-8340-2ED8CF998633}" srcOrd="0" destOrd="0" parTransId="{AE1D445D-E5E7-4FCB-B868-5ACE0145412A}" sibTransId="{879B5832-82E9-46D8-B029-95F58A287693}"/>
    <dgm:cxn modelId="{CE5545DE-CF0D-418A-83FF-6100C11CF661}" type="presOf" srcId="{11FD3E8B-F5CC-413C-81CC-8B2A10CF12FE}" destId="{F51BEAAE-467C-4451-8FBB-2B000C743E36}" srcOrd="0" destOrd="0" presId="urn:microsoft.com/office/officeart/2005/8/layout/process4"/>
    <dgm:cxn modelId="{61BFAF0D-8E04-4CF1-AB02-4F31FA19262E}" type="presParOf" srcId="{D36DE3F9-E897-4AE3-95C1-CB8AD0B97A76}" destId="{3F73BC60-CABC-4EC6-AEFF-3048BED461CB}" srcOrd="0" destOrd="0" presId="urn:microsoft.com/office/officeart/2005/8/layout/process4"/>
    <dgm:cxn modelId="{8CC730EE-5662-4C4E-872C-801E77DEF2D5}" type="presParOf" srcId="{3F73BC60-CABC-4EC6-AEFF-3048BED461CB}" destId="{4B258775-1204-4AFB-9043-F90E3770D016}" srcOrd="0" destOrd="0" presId="urn:microsoft.com/office/officeart/2005/8/layout/process4"/>
    <dgm:cxn modelId="{3F346E04-B730-473F-A4E2-2E0054045809}" type="presParOf" srcId="{3F73BC60-CABC-4EC6-AEFF-3048BED461CB}" destId="{DD2F4DE0-90D6-4BF4-8A9B-1F410E06447B}" srcOrd="1" destOrd="0" presId="urn:microsoft.com/office/officeart/2005/8/layout/process4"/>
    <dgm:cxn modelId="{9B5801E0-4ED1-4923-822F-8C605139017A}" type="presParOf" srcId="{3F73BC60-CABC-4EC6-AEFF-3048BED461CB}" destId="{0D56FD2B-461F-46BA-BE3A-EAAEB2838712}" srcOrd="2" destOrd="0" presId="urn:microsoft.com/office/officeart/2005/8/layout/process4"/>
    <dgm:cxn modelId="{E8197DDB-E3A3-45E1-8338-6B7F087E37DF}" type="presParOf" srcId="{0D56FD2B-461F-46BA-BE3A-EAAEB2838712}" destId="{9093C39E-8CAD-435F-8B7C-D2FC144B2D0A}" srcOrd="0" destOrd="0" presId="urn:microsoft.com/office/officeart/2005/8/layout/process4"/>
    <dgm:cxn modelId="{A70C76C3-196D-4851-9258-966E045EB2EB}" type="presParOf" srcId="{D36DE3F9-E897-4AE3-95C1-CB8AD0B97A76}" destId="{19F71B04-7F19-47EA-B703-DC23E2501A81}" srcOrd="1" destOrd="0" presId="urn:microsoft.com/office/officeart/2005/8/layout/process4"/>
    <dgm:cxn modelId="{9715D95D-CDDE-40B9-A18D-F6AC08C3F147}" type="presParOf" srcId="{D36DE3F9-E897-4AE3-95C1-CB8AD0B97A76}" destId="{A888C912-4FB1-42AF-A09E-FC6DD0450EEA}" srcOrd="2" destOrd="0" presId="urn:microsoft.com/office/officeart/2005/8/layout/process4"/>
    <dgm:cxn modelId="{A9CE6E14-93C2-4745-82DF-1F1881669916}" type="presParOf" srcId="{A888C912-4FB1-42AF-A09E-FC6DD0450EEA}" destId="{9A03EB67-5DF3-4F07-BAE5-23ABA2363F9F}" srcOrd="0" destOrd="0" presId="urn:microsoft.com/office/officeart/2005/8/layout/process4"/>
    <dgm:cxn modelId="{BBF05CF1-140F-45AF-89B8-C5E8B1CBFC92}" type="presParOf" srcId="{A888C912-4FB1-42AF-A09E-FC6DD0450EEA}" destId="{9E394EE7-C70D-4E97-9A7E-83032006610B}" srcOrd="1" destOrd="0" presId="urn:microsoft.com/office/officeart/2005/8/layout/process4"/>
    <dgm:cxn modelId="{E442F823-336E-4B73-9323-09D2E6D0EF9C}" type="presParOf" srcId="{A888C912-4FB1-42AF-A09E-FC6DD0450EEA}" destId="{257121D7-6C36-42ED-8476-8A832C4F7221}" srcOrd="2" destOrd="0" presId="urn:microsoft.com/office/officeart/2005/8/layout/process4"/>
    <dgm:cxn modelId="{95DF65C0-A5E8-405E-96A2-C051B5558E61}" type="presParOf" srcId="{257121D7-6C36-42ED-8476-8A832C4F7221}" destId="{F51BEAAE-467C-4451-8FBB-2B000C743E36}" srcOrd="0" destOrd="0" presId="urn:microsoft.com/office/officeart/2005/8/layout/process4"/>
    <dgm:cxn modelId="{AD13AAD0-F03F-4AD9-BF29-495977781854}" type="presParOf" srcId="{D36DE3F9-E897-4AE3-95C1-CB8AD0B97A76}" destId="{1606B91A-D021-4AF3-A0E5-C7CFB7D1D2E8}" srcOrd="3" destOrd="0" presId="urn:microsoft.com/office/officeart/2005/8/layout/process4"/>
    <dgm:cxn modelId="{2BDB2D8F-1C1D-4088-B64F-B71CDC1DB48A}" type="presParOf" srcId="{D36DE3F9-E897-4AE3-95C1-CB8AD0B97A76}" destId="{10610AFE-260B-48B0-86B1-484BA0D11CD1}" srcOrd="4" destOrd="0" presId="urn:microsoft.com/office/officeart/2005/8/layout/process4"/>
    <dgm:cxn modelId="{719337E3-EE08-4E16-8244-4415E03C067D}" type="presParOf" srcId="{10610AFE-260B-48B0-86B1-484BA0D11CD1}" destId="{F55B554B-BC4D-4BE3-956D-0C8C99CE2BB1}" srcOrd="0" destOrd="0" presId="urn:microsoft.com/office/officeart/2005/8/layout/process4"/>
    <dgm:cxn modelId="{F64D0170-6865-40B8-BC6A-B7DF3200E058}" type="presParOf" srcId="{10610AFE-260B-48B0-86B1-484BA0D11CD1}" destId="{7A62D439-631E-4E66-8133-1DCDFB617608}" srcOrd="1" destOrd="0" presId="urn:microsoft.com/office/officeart/2005/8/layout/process4"/>
    <dgm:cxn modelId="{5B385D50-6928-47F0-85FC-5500942B0D2E}" type="presParOf" srcId="{10610AFE-260B-48B0-86B1-484BA0D11CD1}" destId="{7283CE9D-E401-4BE7-849E-81B71707F0B1}" srcOrd="2" destOrd="0" presId="urn:microsoft.com/office/officeart/2005/8/layout/process4"/>
    <dgm:cxn modelId="{7550CA04-568C-45F5-995F-4E477FE17823}" type="presParOf" srcId="{7283CE9D-E401-4BE7-849E-81B71707F0B1}" destId="{93AD7687-33AF-45F2-AF34-653A0D060898}" srcOrd="0" destOrd="0" presId="urn:microsoft.com/office/officeart/2005/8/layout/process4"/>
    <dgm:cxn modelId="{F6CDC0F0-AAB5-4B87-8C0C-74E38102C9C6}" type="presParOf" srcId="{D36DE3F9-E897-4AE3-95C1-CB8AD0B97A76}" destId="{05BF731E-2C3C-4E1E-BD82-8F3D1D93D5BC}" srcOrd="5" destOrd="0" presId="urn:microsoft.com/office/officeart/2005/8/layout/process4"/>
    <dgm:cxn modelId="{F93C3B0F-2622-4EE2-881E-06909DB1F550}" type="presParOf" srcId="{D36DE3F9-E897-4AE3-95C1-CB8AD0B97A76}" destId="{4786E5CB-7003-44CE-9B3A-791F3A348081}" srcOrd="6" destOrd="0" presId="urn:microsoft.com/office/officeart/2005/8/layout/process4"/>
    <dgm:cxn modelId="{76C963F7-DDE3-4501-B3AA-2DB8B2C9CD0F}" type="presParOf" srcId="{4786E5CB-7003-44CE-9B3A-791F3A348081}" destId="{120BB587-84C7-4C17-A651-C820888FD5BF}" srcOrd="0" destOrd="0" presId="urn:microsoft.com/office/officeart/2005/8/layout/process4"/>
    <dgm:cxn modelId="{7E8E28B5-570B-45DC-95D2-244BF1C48574}" type="presParOf" srcId="{4786E5CB-7003-44CE-9B3A-791F3A348081}" destId="{7FBCB4B1-1A18-4427-94BF-0F58C629A37D}" srcOrd="1" destOrd="0" presId="urn:microsoft.com/office/officeart/2005/8/layout/process4"/>
    <dgm:cxn modelId="{8DC3DF05-8E77-426C-8992-88EB7A0C3C01}" type="presParOf" srcId="{4786E5CB-7003-44CE-9B3A-791F3A348081}" destId="{813D5601-D218-4D56-ACA0-7235477C8A48}" srcOrd="2" destOrd="0" presId="urn:microsoft.com/office/officeart/2005/8/layout/process4"/>
    <dgm:cxn modelId="{52853D01-EA4D-4627-9FED-2C4E9827B280}" type="presParOf" srcId="{813D5601-D218-4D56-ACA0-7235477C8A48}" destId="{95E463CB-E2B0-4ACA-BFA3-548E44EBBE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2F4DE0-90D6-4BF4-8A9B-1F410E06447B}">
      <dsp:nvSpPr>
        <dsp:cNvPr id="0" name=""/>
        <dsp:cNvSpPr/>
      </dsp:nvSpPr>
      <dsp:spPr>
        <a:xfrm>
          <a:off x="0" y="4361165"/>
          <a:ext cx="8593585" cy="9541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ru-RU" sz="2800" kern="1200" dirty="0"/>
            <a:t>Неконтролируемый отток граждан города приведет</a:t>
          </a:r>
        </a:p>
      </dsp:txBody>
      <dsp:txXfrm>
        <a:off x="0" y="4361165"/>
        <a:ext cx="8593585" cy="515222"/>
      </dsp:txXfrm>
    </dsp:sp>
    <dsp:sp modelId="{9093C39E-8CAD-435F-8B7C-D2FC144B2D0A}">
      <dsp:nvSpPr>
        <dsp:cNvPr id="0" name=""/>
        <dsp:cNvSpPr/>
      </dsp:nvSpPr>
      <dsp:spPr>
        <a:xfrm>
          <a:off x="0" y="4857305"/>
          <a:ext cx="8593585" cy="4388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 вымиранию города</a:t>
          </a:r>
        </a:p>
      </dsp:txBody>
      <dsp:txXfrm>
        <a:off x="0" y="4857305"/>
        <a:ext cx="8593585" cy="438893"/>
      </dsp:txXfrm>
    </dsp:sp>
    <dsp:sp modelId="{9E394EE7-C70D-4E97-9A7E-83032006610B}">
      <dsp:nvSpPr>
        <dsp:cNvPr id="0" name=""/>
        <dsp:cNvSpPr/>
      </dsp:nvSpPr>
      <dsp:spPr>
        <a:xfrm rot="10800000">
          <a:off x="0" y="2908045"/>
          <a:ext cx="8593585" cy="14674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ru-RU" sz="2400" kern="1200" dirty="0"/>
            <a:t>Прекращение или снижение экономического роста предприятий города станет</a:t>
          </a:r>
        </a:p>
      </dsp:txBody>
      <dsp:txXfrm>
        <a:off x="0" y="2908045"/>
        <a:ext cx="8593585" cy="515068"/>
      </dsp:txXfrm>
    </dsp:sp>
    <dsp:sp modelId="{F51BEAAE-467C-4451-8FBB-2B000C743E36}">
      <dsp:nvSpPr>
        <dsp:cNvPr id="0" name=""/>
        <dsp:cNvSpPr/>
      </dsp:nvSpPr>
      <dsp:spPr>
        <a:xfrm>
          <a:off x="0" y="3423114"/>
          <a:ext cx="8593585" cy="4387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Char char="-"/>
          </a:pPr>
          <a:r>
            <a:rPr lang="ru-RU" sz="2400" kern="1200" dirty="0"/>
            <a:t>толчком к дальнейшему оттоку коренных жителей из города</a:t>
          </a:r>
        </a:p>
      </dsp:txBody>
      <dsp:txXfrm>
        <a:off x="0" y="3423114"/>
        <a:ext cx="8593585" cy="438761"/>
      </dsp:txXfrm>
    </dsp:sp>
    <dsp:sp modelId="{7A62D439-631E-4E66-8133-1DCDFB617608}">
      <dsp:nvSpPr>
        <dsp:cNvPr id="0" name=""/>
        <dsp:cNvSpPr/>
      </dsp:nvSpPr>
      <dsp:spPr>
        <a:xfrm rot="10800000">
          <a:off x="0" y="1454926"/>
          <a:ext cx="8593585" cy="14674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Отток молодежи из </a:t>
          </a:r>
          <a:r>
            <a:rPr lang="ru-RU" sz="2400" kern="1200" dirty="0" err="1"/>
            <a:t>г.Березники</a:t>
          </a:r>
          <a:r>
            <a:rPr lang="ru-RU" sz="2400" kern="1200" dirty="0"/>
            <a:t> станет причиной того, что</a:t>
          </a:r>
        </a:p>
      </dsp:txBody>
      <dsp:txXfrm>
        <a:off x="0" y="1454926"/>
        <a:ext cx="8593585" cy="515068"/>
      </dsp:txXfrm>
    </dsp:sp>
    <dsp:sp modelId="{93AD7687-33AF-45F2-AF34-653A0D060898}">
      <dsp:nvSpPr>
        <dsp:cNvPr id="0" name=""/>
        <dsp:cNvSpPr/>
      </dsp:nvSpPr>
      <dsp:spPr>
        <a:xfrm>
          <a:off x="0" y="1969995"/>
          <a:ext cx="8593585" cy="4387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работодатели </a:t>
          </a:r>
          <a:r>
            <a:rPr lang="ru-RU" sz="2200" kern="1200" dirty="0" err="1"/>
            <a:t>Верхнекамья</a:t>
          </a:r>
          <a:r>
            <a:rPr lang="ru-RU" sz="2200" kern="1200" dirty="0"/>
            <a:t> будут ограничены в экономическом росте из-за дефицита кадров</a:t>
          </a:r>
        </a:p>
      </dsp:txBody>
      <dsp:txXfrm>
        <a:off x="0" y="1969995"/>
        <a:ext cx="8593585" cy="438761"/>
      </dsp:txXfrm>
    </dsp:sp>
    <dsp:sp modelId="{7FBCB4B1-1A18-4427-94BF-0F58C629A37D}">
      <dsp:nvSpPr>
        <dsp:cNvPr id="0" name=""/>
        <dsp:cNvSpPr/>
      </dsp:nvSpPr>
      <dsp:spPr>
        <a:xfrm rot="10800000">
          <a:off x="0" y="1807"/>
          <a:ext cx="8593585" cy="14674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Не сформированность позитивного образа малого города,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как места для профессионального и личностного развития приведет</a:t>
          </a:r>
        </a:p>
      </dsp:txBody>
      <dsp:txXfrm>
        <a:off x="0" y="1807"/>
        <a:ext cx="8593585" cy="515068"/>
      </dsp:txXfrm>
    </dsp:sp>
    <dsp:sp modelId="{95E463CB-E2B0-4ACA-BFA3-548E44EBBE40}">
      <dsp:nvSpPr>
        <dsp:cNvPr id="0" name=""/>
        <dsp:cNvSpPr/>
      </dsp:nvSpPr>
      <dsp:spPr>
        <a:xfrm>
          <a:off x="1049" y="516875"/>
          <a:ext cx="8591486" cy="4387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к оттоку молодежи из города</a:t>
          </a:r>
        </a:p>
      </dsp:txBody>
      <dsp:txXfrm>
        <a:off x="1049" y="516875"/>
        <a:ext cx="8591486" cy="438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87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7074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214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23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4513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54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68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195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7098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57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655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359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734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3741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684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96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58814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7253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2034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0693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48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95502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5080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1457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1795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597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вт 23.04.24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934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вт 23.04.24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8606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7060" y="395416"/>
            <a:ext cx="5150224" cy="1837038"/>
          </a:xfrm>
        </p:spPr>
        <p:txBody>
          <a:bodyPr>
            <a:noAutofit/>
          </a:bodyPr>
          <a:lstStyle/>
          <a:p>
            <a:r>
              <a:rPr lang="ru-RU" sz="66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+mn-lt"/>
              </a:rPr>
              <a:t>Проект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6692" y="2207741"/>
            <a:ext cx="7422292" cy="996777"/>
          </a:xfrm>
        </p:spPr>
        <p:txBody>
          <a:bodyPr>
            <a:normAutofit fontScale="92500"/>
          </a:bodyPr>
          <a:lstStyle/>
          <a:p>
            <a:r>
              <a:rPr lang="ru-RU" sz="3200" b="1" i="1" dirty="0">
                <a:solidFill>
                  <a:schemeClr val="accent2"/>
                </a:solidFill>
              </a:rPr>
              <a:t>«Календарь перемен»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Проектная группа МАОУ «СОШ с УИОП №3», руководитель: </a:t>
            </a:r>
            <a:r>
              <a:rPr lang="ru-RU" b="1" i="1" dirty="0" err="1">
                <a:solidFill>
                  <a:srgbClr val="002060"/>
                </a:solidFill>
              </a:rPr>
              <a:t>Зданович</a:t>
            </a:r>
            <a:r>
              <a:rPr lang="ru-RU" b="1" i="1" dirty="0">
                <a:solidFill>
                  <a:srgbClr val="002060"/>
                </a:solidFill>
              </a:rPr>
              <a:t> Е.В.</a:t>
            </a:r>
          </a:p>
          <a:p>
            <a:endParaRPr lang="ru-RU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383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771" y="114960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Ожидаемые результаты</a:t>
            </a:r>
            <a:endParaRPr lang="ru-RU" sz="1800" b="1" i="1" dirty="0">
              <a:solidFill>
                <a:srgbClr val="002060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792" y="1383026"/>
            <a:ext cx="8626416" cy="51644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07522" y="1840676"/>
            <a:ext cx="1852552" cy="7778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1331" y="1840676"/>
            <a:ext cx="1579417" cy="7778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90753" y="1840677"/>
            <a:ext cx="2149434" cy="777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7521" y="2731326"/>
            <a:ext cx="1852553" cy="7481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Не менее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2 мероприятий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7522" y="3669475"/>
            <a:ext cx="1769424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ysClr val="windowText" lastClr="000000"/>
                </a:solidFill>
              </a:rPr>
              <a:t>Разработана идея календаря, её структура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1332" y="2731327"/>
            <a:ext cx="1579416" cy="7481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Не менее 50 участников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14453" y="3669475"/>
            <a:ext cx="1686296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Собран материал для календаря: стихотворения, рассказы, фотографии, поздравления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90753" y="2731327"/>
            <a:ext cx="2149434" cy="8431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Не менее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1 заседания проектной группы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90754" y="3669475"/>
            <a:ext cx="2149434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Отобран материал для внесения в календарь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8940" y="1840678"/>
            <a:ext cx="1909015" cy="777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1"/>
                </a:solidFill>
              </a:rPr>
              <a:t>Заседание творческой группы по разработке </a:t>
            </a:r>
            <a:r>
              <a:rPr lang="ru-RU" sz="1200" b="1" dirty="0" err="1">
                <a:solidFill>
                  <a:schemeClr val="bg1"/>
                </a:solidFill>
              </a:rPr>
              <a:t>дизайн-макета</a:t>
            </a:r>
            <a:r>
              <a:rPr lang="ru-RU" sz="1200" b="1" dirty="0">
                <a:solidFill>
                  <a:schemeClr val="bg1"/>
                </a:solidFill>
              </a:rPr>
              <a:t> календаря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58940" y="2731327"/>
            <a:ext cx="1822751" cy="8312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Не менее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2 </a:t>
            </a:r>
            <a:r>
              <a:rPr lang="ru-RU" b="1" dirty="0" err="1">
                <a:solidFill>
                  <a:schemeClr val="tx1"/>
                </a:solidFill>
              </a:rPr>
              <a:t>дизайн-макетов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58939" y="3669475"/>
            <a:ext cx="1788246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Разработано 2 </a:t>
            </a:r>
            <a:r>
              <a:rPr lang="ru-RU" sz="1400" b="1" dirty="0" err="1">
                <a:solidFill>
                  <a:schemeClr val="tx1"/>
                </a:solidFill>
              </a:rPr>
              <a:t>дизайн-макета</a:t>
            </a:r>
            <a:r>
              <a:rPr lang="ru-RU" sz="1400" b="1" dirty="0">
                <a:solidFill>
                  <a:schemeClr val="tx1"/>
                </a:solidFill>
              </a:rPr>
              <a:t> календаря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762" y="1863306"/>
            <a:ext cx="18115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«Мозговой штурм» с школьным активом.</a:t>
            </a:r>
          </a:p>
          <a:p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4738" y="1880558"/>
            <a:ext cx="1500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" indent="-342900"/>
            <a:r>
              <a:rPr lang="ru-RU" sz="1200" b="1" dirty="0">
                <a:solidFill>
                  <a:schemeClr val="bg1"/>
                </a:solidFill>
              </a:rPr>
              <a:t>Школьный конкурс творческих работ к юбилею города</a:t>
            </a:r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04913" y="1958196"/>
            <a:ext cx="19409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Отбор материалов для календаря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79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771" y="114960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Ожидаемые результаты</a:t>
            </a:r>
            <a:endParaRPr lang="ru-RU" sz="1800" b="1" i="1" dirty="0">
              <a:solidFill>
                <a:srgbClr val="002060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6045" y="1391652"/>
            <a:ext cx="8626416" cy="51644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07522" y="1840676"/>
            <a:ext cx="1852552" cy="7778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12211" y="1840676"/>
            <a:ext cx="1688537" cy="77783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90753" y="1780292"/>
            <a:ext cx="2149434" cy="777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31212" y="2774459"/>
            <a:ext cx="1852553" cy="7481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prstClr val="black"/>
                </a:solidFill>
              </a:rPr>
              <a:t>Не менее </a:t>
            </a:r>
          </a:p>
          <a:p>
            <a:pPr algn="ctr"/>
            <a:r>
              <a:rPr lang="ru-RU" sz="1400" b="1" dirty="0">
                <a:solidFill>
                  <a:prstClr val="black"/>
                </a:solidFill>
              </a:rPr>
              <a:t>1 заседания проектной группы  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07522" y="3669475"/>
            <a:ext cx="1769424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ysClr val="windowText" lastClr="000000"/>
                </a:solidFill>
              </a:rPr>
              <a:t>Будет большинством голосов отобран один из предложенных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дизайн-макетов</a:t>
            </a:r>
            <a:r>
              <a:rPr lang="ru-RU" sz="1400" b="1" dirty="0">
                <a:solidFill>
                  <a:sysClr val="windowText" lastClr="000000"/>
                </a:solidFill>
              </a:rPr>
              <a:t> календаря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3630" y="2765833"/>
            <a:ext cx="1811547" cy="74814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Не менее 1 публикации </a:t>
            </a:r>
          </a:p>
          <a:p>
            <a:pPr algn="ctr"/>
            <a:r>
              <a:rPr lang="ru-RU" b="1" dirty="0">
                <a:solidFill>
                  <a:prstClr val="black"/>
                </a:solidFill>
              </a:rPr>
              <a:t>с опросом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77706" y="3669475"/>
            <a:ext cx="1723043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ysClr val="windowText" lastClr="000000"/>
                </a:solidFill>
              </a:rPr>
              <a:t>После публикации 2 вариантов </a:t>
            </a:r>
            <a:r>
              <a:rPr lang="ru-RU" sz="1400" b="1" dirty="0" err="1">
                <a:solidFill>
                  <a:sysClr val="windowText" lastClr="000000"/>
                </a:solidFill>
              </a:rPr>
              <a:t>дизайн-макетов</a:t>
            </a:r>
            <a:r>
              <a:rPr lang="ru-RU" sz="1400" b="1" dirty="0">
                <a:solidFill>
                  <a:sysClr val="windowText" lastClr="000000"/>
                </a:solidFill>
              </a:rPr>
              <a:t> календаря в группе школы ВК «Физмат» будет откорректирован дизайн, набравший большее количество голосов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90753" y="2731327"/>
            <a:ext cx="2149434" cy="8431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Не менее 50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690754" y="3669475"/>
            <a:ext cx="2149434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</a:rPr>
              <a:t>Будут напечатаны календари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58940" y="1840678"/>
            <a:ext cx="1425039" cy="77783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Информац</a:t>
            </a:r>
            <a:r>
              <a:rPr lang="ru-RU" sz="1600" b="1" dirty="0">
                <a:solidFill>
                  <a:schemeClr val="bg1"/>
                </a:solidFill>
              </a:rPr>
              <a:t> поле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58940" y="2731327"/>
            <a:ext cx="1425039" cy="8312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Не менее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3 публикаций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58939" y="3669475"/>
            <a:ext cx="1425039" cy="279070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К проблеме привлечено внимание общества, </a:t>
            </a:r>
            <a:r>
              <a:rPr lang="ru-RU" sz="1400" b="1" dirty="0" err="1">
                <a:solidFill>
                  <a:schemeClr val="tx1"/>
                </a:solidFill>
              </a:rPr>
              <a:t>популяризац</a:t>
            </a:r>
            <a:r>
              <a:rPr lang="ru-RU" sz="1400" b="1" dirty="0">
                <a:solidFill>
                  <a:schemeClr val="tx1"/>
                </a:solidFill>
              </a:rPr>
              <a:t>. позитивных изменений мотивирует ЦА к дальнейшему совершенствованию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72597" y="1846052"/>
            <a:ext cx="16217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Корректировка </a:t>
            </a:r>
            <a:r>
              <a:rPr lang="ru-RU" sz="1400" b="1" dirty="0" err="1">
                <a:solidFill>
                  <a:schemeClr val="bg1"/>
                </a:solidFill>
              </a:rPr>
              <a:t>дизайн-макета</a:t>
            </a:r>
            <a:r>
              <a:rPr lang="ru-RU" sz="1400" b="1" dirty="0">
                <a:solidFill>
                  <a:schemeClr val="bg1"/>
                </a:solidFill>
              </a:rPr>
              <a:t> календаря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4658265" y="1794294"/>
            <a:ext cx="2156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Печать календаря в научно-техническом центре «Экспонента» </a:t>
            </a:r>
            <a:r>
              <a:rPr lang="ru-RU" sz="1200" b="1" dirty="0" err="1">
                <a:solidFill>
                  <a:schemeClr val="bg1"/>
                </a:solidFill>
              </a:rPr>
              <a:t>шк</a:t>
            </a:r>
            <a:r>
              <a:rPr lang="ru-RU" sz="1200" b="1" dirty="0">
                <a:solidFill>
                  <a:schemeClr val="bg1"/>
                </a:solidFill>
              </a:rPr>
              <a:t>. №3</a:t>
            </a:r>
          </a:p>
          <a:p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46981" y="1802921"/>
            <a:ext cx="2070341" cy="101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ru-RU" sz="1400" b="1" dirty="0">
                <a:solidFill>
                  <a:schemeClr val="bg1"/>
                </a:solidFill>
              </a:rPr>
              <a:t>Публикация календаря  в группе ВК школы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79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9279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Ресурсы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902" y="1104405"/>
            <a:ext cx="8773064" cy="5462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3298" y="2086098"/>
            <a:ext cx="2018582" cy="111628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«Мозговой штурм» с школьным активом.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67845" y="1297419"/>
            <a:ext cx="2091401" cy="10925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 indent="-342900"/>
            <a:r>
              <a:rPr lang="ru-RU" b="1" dirty="0">
                <a:solidFill>
                  <a:schemeClr val="bg1"/>
                </a:solidFill>
              </a:rPr>
              <a:t>Школьный конкурс творческих работ к юбилею города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21046" y="2045655"/>
            <a:ext cx="1864425" cy="11281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Отбор материалов для календаря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2310" y="3774374"/>
            <a:ext cx="1781298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Помещение , активисты школы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72969" y="2644238"/>
            <a:ext cx="1975449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жюри, администратор группы ВК, помещение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77779" y="3757121"/>
            <a:ext cx="1814946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Помещение , активисты школы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792725" y="1273668"/>
            <a:ext cx="2078967" cy="111628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bg1"/>
                </a:solidFill>
              </a:rPr>
              <a:t>Заседание творческой группы по разработке </a:t>
            </a:r>
            <a:r>
              <a:rPr lang="ru-RU" sz="1600" b="1" dirty="0" err="1">
                <a:solidFill>
                  <a:schemeClr val="bg1"/>
                </a:solidFill>
              </a:rPr>
              <a:t>дизайн-макета</a:t>
            </a:r>
            <a:r>
              <a:rPr lang="ru-RU" sz="1600" b="1" dirty="0">
                <a:solidFill>
                  <a:schemeClr val="bg1"/>
                </a:solidFill>
              </a:rPr>
              <a:t> календаря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85783" y="2559212"/>
            <a:ext cx="1781298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Помещение , активисты школы</a:t>
            </a:r>
          </a:p>
        </p:txBody>
      </p:sp>
    </p:spTree>
    <p:extLst>
      <p:ext uri="{BB962C8B-B14F-4D97-AF65-F5344CB8AC3E}">
        <p14:creationId xmlns="" xmlns:p14="http://schemas.microsoft.com/office/powerpoint/2010/main" val="3062631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9279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Ресурсы 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3666" y="1156945"/>
            <a:ext cx="8301226" cy="5462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50" y="2490025"/>
            <a:ext cx="2018582" cy="111628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/>
            <a:r>
              <a:rPr lang="ru-RU" b="1" dirty="0">
                <a:solidFill>
                  <a:schemeClr val="bg1"/>
                </a:solidFill>
              </a:rPr>
              <a:t>Публикация календаря  в группе ВК школы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42491" y="1466084"/>
            <a:ext cx="2091401" cy="10925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Корректировка </a:t>
            </a:r>
            <a:r>
              <a:rPr lang="ru-RU" b="1" dirty="0" err="1">
                <a:solidFill>
                  <a:schemeClr val="bg1"/>
                </a:solidFill>
              </a:rPr>
              <a:t>дизайн-макета</a:t>
            </a:r>
            <a:r>
              <a:rPr lang="ru-RU" b="1" dirty="0">
                <a:solidFill>
                  <a:schemeClr val="bg1"/>
                </a:solidFill>
              </a:rPr>
              <a:t> календаря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93210" y="2558614"/>
            <a:ext cx="1864425" cy="112815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bg1"/>
                </a:solidFill>
              </a:rPr>
              <a:t>Печать календаря в научно-техническом центре «Экспонента» </a:t>
            </a:r>
            <a:r>
              <a:rPr lang="ru-RU" sz="1400" b="1" dirty="0" err="1">
                <a:solidFill>
                  <a:schemeClr val="bg1"/>
                </a:solidFill>
              </a:rPr>
              <a:t>шк</a:t>
            </a:r>
            <a:r>
              <a:rPr lang="ru-RU" sz="1400" b="1" dirty="0">
                <a:solidFill>
                  <a:schemeClr val="bg1"/>
                </a:solidFill>
              </a:rPr>
              <a:t>. №3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72717" y="1373434"/>
            <a:ext cx="1612692" cy="118518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Публикации Репортаж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6368" y="4055683"/>
            <a:ext cx="1915064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администратор группы ВК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89964" y="2937967"/>
            <a:ext cx="1943928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Помещение , активисты школы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93210" y="4055683"/>
            <a:ext cx="1814946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Издательский центр в «Экспоненте»,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Полиграфические услуги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16953" y="2921144"/>
            <a:ext cx="1781298" cy="16961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Полиграфические услуги</a:t>
            </a:r>
          </a:p>
        </p:txBody>
      </p:sp>
    </p:spTree>
    <p:extLst>
      <p:ext uri="{BB962C8B-B14F-4D97-AF65-F5344CB8AC3E}">
        <p14:creationId xmlns="" xmlns:p14="http://schemas.microsoft.com/office/powerpoint/2010/main" val="3062631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9279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Партнеры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3902" y="1003177"/>
            <a:ext cx="8721306" cy="556387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 </a:t>
            </a: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2709" y="1003177"/>
            <a:ext cx="1828801" cy="1805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Партнер: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БДТ, Первая студия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32559" y="1018492"/>
            <a:ext cx="1933699" cy="1805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Партнер: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Библиотеки города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720223" y="993118"/>
            <a:ext cx="2009955" cy="1805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Партнер: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«</a:t>
            </a:r>
            <a:r>
              <a:rPr lang="ru-RU" b="1" dirty="0" err="1">
                <a:solidFill>
                  <a:schemeClr val="tx1"/>
                </a:solidFill>
              </a:rPr>
              <a:t>Березниковский</a:t>
            </a:r>
            <a:r>
              <a:rPr lang="ru-RU" b="1" dirty="0">
                <a:solidFill>
                  <a:schemeClr val="tx1"/>
                </a:solidFill>
              </a:rPr>
              <a:t> рабочий»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802989" y="1003698"/>
            <a:ext cx="1674421" cy="178327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Партнер: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Центр печати</a:t>
            </a:r>
          </a:p>
          <a:p>
            <a:pPr algn="ctr"/>
            <a:r>
              <a:rPr lang="ru-RU" b="1" u="sng" dirty="0">
                <a:solidFill>
                  <a:schemeClr val="tx1"/>
                </a:solidFill>
              </a:rPr>
              <a:t> 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695754" y="4672471"/>
            <a:ext cx="1828801" cy="180505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Партнер: 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</a:rPr>
              <a:t>Березниковский</a:t>
            </a:r>
            <a:r>
              <a:rPr lang="ru-RU" b="1" dirty="0">
                <a:solidFill>
                  <a:schemeClr val="tx1"/>
                </a:solidFill>
              </a:rPr>
              <a:t> краеведческий музей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9842" y="2768845"/>
            <a:ext cx="2009955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Предоставление качественных фотографий  из архива театра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3089" y="2786976"/>
            <a:ext cx="2068911" cy="167260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Предоставление площадки для презентации и распространение  календаря в широкие массы </a:t>
            </a:r>
          </a:p>
        </p:txBody>
      </p:sp>
      <p:sp>
        <p:nvSpPr>
          <p:cNvPr id="11" name="Скругленный прямоугольник 23">
            <a:extLst>
              <a:ext uri="{FF2B5EF4-FFF2-40B4-BE49-F238E27FC236}">
                <a16:creationId xmlns="" xmlns:a16="http://schemas.microsoft.com/office/drawing/2014/main" id="{5776C212-0FED-4CDD-AC39-D38B66B54B5B}"/>
              </a:ext>
            </a:extLst>
          </p:cNvPr>
          <p:cNvSpPr/>
          <p:nvPr/>
        </p:nvSpPr>
        <p:spPr>
          <a:xfrm>
            <a:off x="6730178" y="2797036"/>
            <a:ext cx="2009955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Выпуск в тираж календаря-карты</a:t>
            </a:r>
          </a:p>
        </p:txBody>
      </p:sp>
      <p:sp>
        <p:nvSpPr>
          <p:cNvPr id="12" name="Скругленный прямоугольник 23">
            <a:extLst>
              <a:ext uri="{FF2B5EF4-FFF2-40B4-BE49-F238E27FC236}">
                <a16:creationId xmlns="" xmlns:a16="http://schemas.microsoft.com/office/drawing/2014/main" id="{468E9C06-3507-4C30-BAA6-16AE5809566A}"/>
              </a:ext>
            </a:extLst>
          </p:cNvPr>
          <p:cNvSpPr/>
          <p:nvPr/>
        </p:nvSpPr>
        <p:spPr>
          <a:xfrm>
            <a:off x="4649742" y="2768845"/>
            <a:ext cx="2009955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Публикация статьи в газете </a:t>
            </a:r>
          </a:p>
        </p:txBody>
      </p:sp>
      <p:sp>
        <p:nvSpPr>
          <p:cNvPr id="13" name="Скругленный прямоугольник 23">
            <a:extLst>
              <a:ext uri="{FF2B5EF4-FFF2-40B4-BE49-F238E27FC236}">
                <a16:creationId xmlns="" xmlns:a16="http://schemas.microsoft.com/office/drawing/2014/main" id="{2A3A05EF-736C-460C-8F72-22991D353142}"/>
              </a:ext>
            </a:extLst>
          </p:cNvPr>
          <p:cNvSpPr/>
          <p:nvPr/>
        </p:nvSpPr>
        <p:spPr>
          <a:xfrm>
            <a:off x="4649742" y="4782341"/>
            <a:ext cx="2230452" cy="166254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Консультационная помощь </a:t>
            </a:r>
          </a:p>
        </p:txBody>
      </p:sp>
    </p:spTree>
    <p:extLst>
      <p:ext uri="{BB962C8B-B14F-4D97-AF65-F5344CB8AC3E}">
        <p14:creationId xmlns="" xmlns:p14="http://schemas.microsoft.com/office/powerpoint/2010/main" val="3062631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Проблема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38649"/>
            <a:ext cx="7886700" cy="457882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sz="4400" b="1" i="1" dirty="0"/>
              <a:t>Снижается имидж г.Березники у </a:t>
            </a:r>
            <a:r>
              <a:rPr lang="ru-RU" sz="4400" b="1" i="1" dirty="0" err="1"/>
              <a:t>березниковцев</a:t>
            </a:r>
            <a:r>
              <a:rPr lang="ru-RU" sz="4400" b="1" i="1" dirty="0"/>
              <a:t> и гостей города. Коренные </a:t>
            </a:r>
            <a:r>
              <a:rPr lang="ru-RU" sz="4400" b="1" i="1" dirty="0" err="1"/>
              <a:t>березниковцы</a:t>
            </a:r>
            <a:r>
              <a:rPr lang="ru-RU" sz="4400" b="1" i="1" dirty="0"/>
              <a:t> уезжают в другие города</a:t>
            </a:r>
          </a:p>
          <a:p>
            <a:pPr algn="ctr">
              <a:buNone/>
            </a:pPr>
            <a:endParaRPr lang="ru-RU" sz="4400" i="1" dirty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+mn-lt"/>
              </a:rPr>
              <a:t>Обоснование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266725"/>
            <a:ext cx="8095220" cy="522614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Согласно информации с  сайта администрации города: численность населения города снижается. В 2006 году численность составила 168200 чел, а в 2021 году  137091году.</a:t>
            </a:r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В различные поисковые системы находит и определяет город, связанный с техногенной ситуацией провалами в Березниках. Достопримечательности города только памятники.</a:t>
            </a:r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Согласно социологического опроса, проведенного березниковским телевидением в ноябре-декабре 2021 года: каждый пятый житель хотел бы уехать из города, каждый второй житель говорит, что не куда сходить и нечего делать. (целевая аудитория от 14 до 30 лет).</a:t>
            </a:r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/>
              <a:t>Социологический опрос ВШЭ, 2019 год показал, что среди старшеклассников не сформирован позитивный образ малого города, как места для профессионального и личностного развития </a:t>
            </a:r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07414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</a:rPr>
              <a:t>Выявление причин и негативных последствий проблемы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13164"/>
            <a:ext cx="7886700" cy="4975760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rgbClr val="FF0000"/>
                </a:solidFill>
              </a:rPr>
              <a:t>«Дерево проблем»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46317" y="1852552"/>
            <a:ext cx="4572000" cy="87877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Проблема: снижение имиджа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 г.Березники  у горожан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650670" y="2683823"/>
            <a:ext cx="795647" cy="5818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05642" y="3203369"/>
            <a:ext cx="1745672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Отсутствует интерес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31326" y="3191493"/>
            <a:ext cx="1805048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Мало внимания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06506" y="3203369"/>
            <a:ext cx="2104845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Провинциальность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16435" y="3191493"/>
            <a:ext cx="1745673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Нет знаний о культурных заведениях, мероприятиях</a:t>
            </a:r>
          </a:p>
        </p:txBody>
      </p:sp>
      <p:cxnSp>
        <p:nvCxnSpPr>
          <p:cNvPr id="13" name="Прямая со стрелкой 12"/>
          <p:cNvCxnSpPr>
            <a:stCxn id="8" idx="0"/>
          </p:cNvCxnSpPr>
          <p:nvPr/>
        </p:nvCxnSpPr>
        <p:spPr>
          <a:xfrm flipH="1" flipV="1">
            <a:off x="3613068" y="2683823"/>
            <a:ext cx="20782" cy="507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9" idx="0"/>
          </p:cNvCxnSpPr>
          <p:nvPr/>
        </p:nvCxnSpPr>
        <p:spPr>
          <a:xfrm flipH="1" flipV="1">
            <a:off x="5438901" y="2778827"/>
            <a:ext cx="220028" cy="4245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0"/>
          </p:cNvCxnSpPr>
          <p:nvPr/>
        </p:nvCxnSpPr>
        <p:spPr>
          <a:xfrm flipH="1" flipV="1">
            <a:off x="6935190" y="2683823"/>
            <a:ext cx="754082" cy="507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605642" y="4393870"/>
            <a:ext cx="1844260" cy="21535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Мало </a:t>
            </a:r>
            <a:r>
              <a:rPr lang="ru-RU" sz="1400" b="1" dirty="0" err="1">
                <a:solidFill>
                  <a:schemeClr val="tx1"/>
                </a:solidFill>
              </a:rPr>
              <a:t>брендовых</a:t>
            </a:r>
            <a:r>
              <a:rPr lang="ru-RU" sz="1400" b="1" dirty="0">
                <a:solidFill>
                  <a:schemeClr val="tx1"/>
                </a:solidFill>
              </a:rPr>
              <a:t> мероприятий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Мало социальной рекламы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Наложено клеймо скуки  - отсутствие объектов сферы развлечений</a:t>
            </a:r>
          </a:p>
          <a:p>
            <a:pPr algn="ctr"/>
            <a:endParaRPr lang="ru-RU" sz="1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08964" y="4480135"/>
            <a:ext cx="1754410" cy="21449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Уделяется недостаточно внимания на привитие интереса к спорту, к культуре, к учебе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44213" y="4426805"/>
            <a:ext cx="1638795" cy="22206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Меняется менталитет граждан в связи с внутренней миграцией.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Коренные жители  Березников уезжают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16434" y="4393870"/>
            <a:ext cx="1745674" cy="222068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Взрослые, подростки не обладают необходимыми знаниями о проводимых мероприятиях 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>
            <a:stCxn id="7" idx="2"/>
            <a:endCxn id="28" idx="0"/>
          </p:cNvCxnSpPr>
          <p:nvPr/>
        </p:nvCxnSpPr>
        <p:spPr>
          <a:xfrm>
            <a:off x="1478478" y="4117769"/>
            <a:ext cx="49294" cy="276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2"/>
            <a:endCxn id="29" idx="0"/>
          </p:cNvCxnSpPr>
          <p:nvPr/>
        </p:nvCxnSpPr>
        <p:spPr>
          <a:xfrm>
            <a:off x="3633850" y="4105893"/>
            <a:ext cx="52319" cy="3742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9" idx="2"/>
            <a:endCxn id="30" idx="0"/>
          </p:cNvCxnSpPr>
          <p:nvPr/>
        </p:nvCxnSpPr>
        <p:spPr>
          <a:xfrm>
            <a:off x="5658929" y="4117769"/>
            <a:ext cx="4682" cy="309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  <a:endCxn id="31" idx="0"/>
          </p:cNvCxnSpPr>
          <p:nvPr/>
        </p:nvCxnSpPr>
        <p:spPr>
          <a:xfrm flipH="1">
            <a:off x="7689271" y="4105893"/>
            <a:ext cx="1" cy="2879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Актуальность проекта: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Негативные последствия проблемы, 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если ее не решать</a:t>
            </a:r>
          </a:p>
          <a:p>
            <a:pPr>
              <a:buFontTx/>
              <a:buChar char="-"/>
            </a:pPr>
            <a:r>
              <a:rPr lang="ru-RU" dirty="0"/>
              <a:t>не сформированность позитивного образа малого города, как места для профессионального и личностного развития приведет к оттоку молодежи из города;</a:t>
            </a:r>
          </a:p>
          <a:p>
            <a:pPr>
              <a:buFontTx/>
              <a:buChar char="-"/>
            </a:pPr>
            <a:r>
              <a:rPr lang="ru-RU" dirty="0"/>
              <a:t>отток молодежи из </a:t>
            </a:r>
            <a:r>
              <a:rPr lang="ru-RU" dirty="0" err="1"/>
              <a:t>г.Березники</a:t>
            </a:r>
            <a:r>
              <a:rPr lang="ru-RU" dirty="0"/>
              <a:t> станет причиной того, что работодатели </a:t>
            </a:r>
            <a:r>
              <a:rPr lang="ru-RU" dirty="0" err="1"/>
              <a:t>Верхнекамья</a:t>
            </a:r>
            <a:r>
              <a:rPr lang="ru-RU" dirty="0"/>
              <a:t> будут ограничены в экономическом росте из-за дефицита кадров; </a:t>
            </a:r>
          </a:p>
          <a:p>
            <a:pPr>
              <a:buFontTx/>
              <a:buChar char="-"/>
            </a:pPr>
            <a:r>
              <a:rPr lang="ru-RU" dirty="0"/>
              <a:t>прекращение или снижение экономического роста предприятий города станет толчком к дальнейшему оттоку коренных жителей из города</a:t>
            </a:r>
          </a:p>
          <a:p>
            <a:pPr>
              <a:buFontTx/>
              <a:buChar char="-"/>
            </a:pPr>
            <a:r>
              <a:rPr lang="ru-RU" dirty="0"/>
              <a:t>неконтролируемый отток граждан города приведет к вымиранию города.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1DD15D-750A-45C8-8092-ED7B8D5B3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6330"/>
            <a:ext cx="7886700" cy="11669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Актуальность проекта:</a:t>
            </a:r>
            <a:br>
              <a:rPr lang="ru-RU" b="1" dirty="0"/>
            </a:br>
            <a:r>
              <a:rPr lang="ru-RU" sz="2400" b="1" dirty="0">
                <a:solidFill>
                  <a:srgbClr val="FF0000"/>
                </a:solidFill>
              </a:rPr>
              <a:t>(</a:t>
            </a:r>
            <a:r>
              <a:rPr lang="ru-RU" sz="2400" b="1" i="1" dirty="0">
                <a:solidFill>
                  <a:srgbClr val="FF0000"/>
                </a:solidFill>
              </a:rPr>
              <a:t>Негативные последствия проблемы, </a:t>
            </a:r>
            <a:br>
              <a:rPr lang="ru-RU" sz="2400" b="1" i="1" dirty="0">
                <a:solidFill>
                  <a:srgbClr val="FF0000"/>
                </a:solidFill>
              </a:rPr>
            </a:br>
            <a:r>
              <a:rPr lang="ru-RU" sz="2400" b="1" i="1" dirty="0">
                <a:solidFill>
                  <a:srgbClr val="FF0000"/>
                </a:solidFill>
              </a:rPr>
              <a:t>если ее не решать)</a:t>
            </a:r>
            <a:r>
              <a:rPr lang="ru-RU" sz="3600" b="1" i="1" dirty="0">
                <a:solidFill>
                  <a:srgbClr val="FF0000"/>
                </a:solidFill>
              </a:rPr>
              <a:t/>
            </a:r>
            <a:br>
              <a:rPr lang="ru-RU" sz="3600" b="1" i="1" dirty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DC2C56FE-2D19-4265-BDBC-BB8ADDB60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051232"/>
              </p:ext>
            </p:extLst>
          </p:nvPr>
        </p:nvGraphicFramePr>
        <p:xfrm>
          <a:off x="346229" y="1433237"/>
          <a:ext cx="8593585" cy="5317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40976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</a:rPr>
              <a:t>Цель проекта: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935332"/>
            <a:ext cx="7886700" cy="4241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4800" b="1" dirty="0"/>
              <a:t>Повышение имиджа города Березники через создание сувенирного календаря - карты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Задачи проекта: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4276" y="1638795"/>
            <a:ext cx="7886700" cy="4538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6003" y="2088713"/>
            <a:ext cx="7172696" cy="100940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Цель: Повышение имиджа города Березники через создание календаря-карты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37390" y="3162086"/>
            <a:ext cx="1733798" cy="18763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1. Разработать структуру календаря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6857" y="4205882"/>
            <a:ext cx="1757547" cy="18406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2. Собрать материал для создания  календаря  с помощью школьного актива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34341" y="3239723"/>
            <a:ext cx="1662545" cy="18109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3 . Разработать дизайн-макет календаря 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2344" y="3205218"/>
            <a:ext cx="1603169" cy="18109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5.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Создать информационное поле проекта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51239" y="4203006"/>
            <a:ext cx="1733798" cy="18763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4. Напечатать и опубликовать  календарь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3035"/>
          </a:xfrm>
        </p:spPr>
        <p:txBody>
          <a:bodyPr/>
          <a:lstStyle/>
          <a:p>
            <a:pPr algn="ctr"/>
            <a:r>
              <a:rPr lang="ru-RU" b="1" dirty="0">
                <a:latin typeface="+mn-lt"/>
                <a:cs typeface="Aharoni" pitchFamily="2" charset="-79"/>
              </a:rPr>
              <a:t>Мероприятия (план реализации)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8023" y="1140031"/>
            <a:ext cx="8729932" cy="54626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21278" y="1543793"/>
            <a:ext cx="7172696" cy="7718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prstClr val="black"/>
                </a:solidFill>
              </a:rPr>
              <a:t>Цель: повышение имиджа города Березники через создание календаря-карты</a:t>
            </a:r>
          </a:p>
          <a:p>
            <a:pPr algn="ctr"/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1540" y="2481943"/>
            <a:ext cx="1604513" cy="10450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1. Разработать структуру календаря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6439" y="2507824"/>
            <a:ext cx="1751161" cy="10450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prstClr val="black"/>
                </a:solidFill>
              </a:rPr>
              <a:t>2.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Собрать материал для создания  календаря  с помощью школьного актива </a:t>
            </a:r>
            <a:endParaRPr lang="ru-RU" sz="1200" b="1" i="1" dirty="0">
              <a:solidFill>
                <a:prstClr val="black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692106" y="2527540"/>
            <a:ext cx="1873277" cy="1077069"/>
          </a:xfrm>
          <a:prstGeom prst="roundRect">
            <a:avLst>
              <a:gd name="adj" fmla="val 182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3. Разработать дизайн-макет календаря 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58195" y="3640348"/>
            <a:ext cx="1682152" cy="276269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200" b="1" dirty="0">
                <a:solidFill>
                  <a:schemeClr val="bg1"/>
                </a:solidFill>
              </a:rPr>
              <a:t>Школьный конкурс творческих работ к юбилею города</a:t>
            </a:r>
          </a:p>
          <a:p>
            <a:pPr marL="342900" indent="-342900" algn="ctr">
              <a:buAutoNum type="arabicPeriod"/>
            </a:pPr>
            <a:r>
              <a:rPr lang="ru-RU" sz="1200" b="1" dirty="0">
                <a:solidFill>
                  <a:schemeClr val="bg1"/>
                </a:solidFill>
              </a:rPr>
              <a:t>Отбор материалов для календаря</a:t>
            </a:r>
          </a:p>
          <a:p>
            <a:pPr marL="342900" indent="-342900" algn="ctr"/>
            <a:endParaRPr lang="ru-RU" sz="12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793" y="3612340"/>
            <a:ext cx="1578633" cy="2790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6000" indent="-342900" algn="ctr"/>
            <a:r>
              <a:rPr lang="ru-RU" b="1" dirty="0">
                <a:solidFill>
                  <a:schemeClr val="bg1"/>
                </a:solidFill>
              </a:rPr>
              <a:t>«Мозговой штурм» с школьным активом.</a:t>
            </a:r>
          </a:p>
          <a:p>
            <a:pPr marL="342900" indent="-342900" algn="ctr">
              <a:buAutoNum type="arabicPeriod"/>
            </a:pPr>
            <a:endParaRPr lang="ru-RU" sz="1400" b="1" dirty="0">
              <a:solidFill>
                <a:sysClr val="windowText" lastClr="000000"/>
              </a:solidFill>
            </a:endParaRPr>
          </a:p>
          <a:p>
            <a:pPr marL="342900" indent="-342900" algn="ctr">
              <a:buAutoNum type="arabicPeriod"/>
            </a:pP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64861" y="3620966"/>
            <a:ext cx="1595660" cy="279070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1. Заседание творческой группы по разработке </a:t>
            </a:r>
            <a:r>
              <a:rPr lang="ru-RU" sz="1600" b="1" dirty="0" err="1">
                <a:solidFill>
                  <a:schemeClr val="bg1"/>
                </a:solidFill>
              </a:rPr>
              <a:t>дизайн-макета</a:t>
            </a:r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2. Корректировка </a:t>
            </a:r>
            <a:r>
              <a:rPr lang="ru-RU" sz="1600" b="1" dirty="0" err="1">
                <a:solidFill>
                  <a:schemeClr val="bg1"/>
                </a:solidFill>
              </a:rPr>
              <a:t>дизайн-макета</a:t>
            </a:r>
            <a:r>
              <a:rPr lang="ru-RU" sz="1600" b="1" dirty="0">
                <a:solidFill>
                  <a:schemeClr val="bg1"/>
                </a:solidFill>
              </a:rPr>
              <a:t> календаря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211683" y="2544792"/>
            <a:ext cx="1630391" cy="98217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5. </a:t>
            </a:r>
            <a:r>
              <a:rPr lang="ru-RU" sz="1400" b="1" dirty="0">
                <a:solidFill>
                  <a:schemeClr val="tx1"/>
                </a:solidFill>
              </a:rPr>
              <a:t>Создать информационное  поле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633049" y="3631722"/>
            <a:ext cx="1587260" cy="280582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>
              <a:buAutoNum type="arabicPeriod"/>
            </a:pPr>
            <a:r>
              <a:rPr lang="ru-RU" sz="1400" b="1" dirty="0">
                <a:solidFill>
                  <a:schemeClr val="bg1"/>
                </a:solidFill>
              </a:rPr>
              <a:t>Печать календаря в научно-техническом центре «Экспонента» </a:t>
            </a:r>
            <a:r>
              <a:rPr lang="ru-RU" sz="1400" b="1" dirty="0" err="1">
                <a:solidFill>
                  <a:schemeClr val="bg1"/>
                </a:solidFill>
              </a:rPr>
              <a:t>шк</a:t>
            </a:r>
            <a:r>
              <a:rPr lang="ru-RU" sz="1400" b="1" dirty="0">
                <a:solidFill>
                  <a:schemeClr val="bg1"/>
                </a:solidFill>
              </a:rPr>
              <a:t>. №3</a:t>
            </a:r>
          </a:p>
          <a:p>
            <a:pPr marL="144000">
              <a:buAutoNum type="arabicPeriod"/>
            </a:pPr>
            <a:r>
              <a:rPr lang="ru-RU" sz="1400" b="1" dirty="0">
                <a:solidFill>
                  <a:schemeClr val="bg1"/>
                </a:solidFill>
              </a:rPr>
              <a:t>Публикация календаря  в группе ВК школы </a:t>
            </a:r>
          </a:p>
          <a:p>
            <a:pPr marL="342900" indent="-342900" algn="ctr">
              <a:buAutoNum type="arabicPeriod"/>
            </a:pP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72664" y="2553420"/>
            <a:ext cx="1639019" cy="1013808"/>
          </a:xfrm>
          <a:prstGeom prst="roundRect">
            <a:avLst>
              <a:gd name="adj" fmla="val 182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4. Напечатать и презентовать  календарь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27343" y="3640347"/>
            <a:ext cx="1259457" cy="272594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Публикации в СМИ, </a:t>
            </a:r>
            <a:r>
              <a:rPr lang="ru-RU" b="1" dirty="0" err="1">
                <a:solidFill>
                  <a:schemeClr val="bg1"/>
                </a:solidFill>
              </a:rPr>
              <a:t>соц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r>
              <a:rPr lang="ru-RU" b="1" dirty="0">
                <a:solidFill>
                  <a:schemeClr val="bg1"/>
                </a:solidFill>
              </a:rPr>
              <a:t>сетях. ТВ рекламы календаря</a:t>
            </a:r>
          </a:p>
        </p:txBody>
      </p:sp>
    </p:spTree>
    <p:extLst>
      <p:ext uri="{BB962C8B-B14F-4D97-AF65-F5344CB8AC3E}">
        <p14:creationId xmlns="" xmlns:p14="http://schemas.microsoft.com/office/powerpoint/2010/main" val="30626313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855</Words>
  <Application>Microsoft Office PowerPoint</Application>
  <PresentationFormat>Экран (4:3)</PresentationFormat>
  <Paragraphs>162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Тема Office</vt:lpstr>
      <vt:lpstr>1_Тема Office</vt:lpstr>
      <vt:lpstr>2_Тема Office</vt:lpstr>
      <vt:lpstr>Проект </vt:lpstr>
      <vt:lpstr>Проблема</vt:lpstr>
      <vt:lpstr>Обоснование проблемы</vt:lpstr>
      <vt:lpstr>Выявление причин и негативных последствий проблемы</vt:lpstr>
      <vt:lpstr>Актуальность проекта:</vt:lpstr>
      <vt:lpstr>Актуальность проекта: (Негативные последствия проблемы,  если ее не решать) </vt:lpstr>
      <vt:lpstr>Цель проекта: </vt:lpstr>
      <vt:lpstr>Задачи проекта: </vt:lpstr>
      <vt:lpstr>Мероприятия (план реализации)</vt:lpstr>
      <vt:lpstr>Ожидаемые результаты</vt:lpstr>
      <vt:lpstr>Ожидаемые результаты</vt:lpstr>
      <vt:lpstr>Ресурсы   </vt:lpstr>
      <vt:lpstr>Ресурсы   </vt:lpstr>
      <vt:lpstr>Партнеры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Пользователь</cp:lastModifiedBy>
  <cp:revision>124</cp:revision>
  <dcterms:created xsi:type="dcterms:W3CDTF">2014-11-21T11:00:06Z</dcterms:created>
  <dcterms:modified xsi:type="dcterms:W3CDTF">2024-04-23T05:09:49Z</dcterms:modified>
</cp:coreProperties>
</file>