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sldIdLst>
    <p:sldId id="256" r:id="rId4"/>
    <p:sldId id="259" r:id="rId5"/>
    <p:sldId id="260" r:id="rId6"/>
    <p:sldId id="261" r:id="rId7"/>
    <p:sldId id="262" r:id="rId8"/>
    <p:sldId id="272" r:id="rId9"/>
    <p:sldId id="263" r:id="rId10"/>
    <p:sldId id="264" r:id="rId11"/>
    <p:sldId id="265" r:id="rId12"/>
    <p:sldId id="266" r:id="rId13"/>
    <p:sldId id="269" r:id="rId14"/>
    <p:sldId id="267" r:id="rId15"/>
    <p:sldId id="270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AFAFA"/>
    <a:srgbClr val="FF0048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-126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371CA96-4201-4194-AF44-19BD3D4D57D9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F74D6D6-9E81-40C8-8D65-A1BDB72319CE}">
      <dgm:prSet phldrT="[Текст]" custT="1"/>
      <dgm:spPr/>
      <dgm:t>
        <a:bodyPr/>
        <a:lstStyle/>
        <a:p>
          <a:r>
            <a:rPr lang="ru-RU" sz="1800" dirty="0"/>
            <a:t>Не сформированность позитивного образа малого города, </a:t>
          </a:r>
        </a:p>
        <a:p>
          <a:r>
            <a:rPr lang="ru-RU" sz="1800" dirty="0"/>
            <a:t>как места для профессионального и личностного развития приведет</a:t>
          </a:r>
        </a:p>
      </dgm:t>
    </dgm:pt>
    <dgm:pt modelId="{38621015-35BE-4FC2-81F1-117F02121FC2}" type="parTrans" cxnId="{1AD02958-71E1-4D68-A0F4-C7FABBEAF6F5}">
      <dgm:prSet/>
      <dgm:spPr/>
      <dgm:t>
        <a:bodyPr/>
        <a:lstStyle/>
        <a:p>
          <a:endParaRPr lang="ru-RU"/>
        </a:p>
      </dgm:t>
    </dgm:pt>
    <dgm:pt modelId="{497A3CB1-A259-4060-8271-1E516B673558}" type="sibTrans" cxnId="{1AD02958-71E1-4D68-A0F4-C7FABBEAF6F5}">
      <dgm:prSet/>
      <dgm:spPr/>
      <dgm:t>
        <a:bodyPr/>
        <a:lstStyle/>
        <a:p>
          <a:endParaRPr lang="ru-RU"/>
        </a:p>
      </dgm:t>
    </dgm:pt>
    <dgm:pt modelId="{A4E55E73-6151-4686-966D-87011A47C79D}">
      <dgm:prSet phldrT="[Текст]"/>
      <dgm:spPr/>
      <dgm:t>
        <a:bodyPr/>
        <a:lstStyle/>
        <a:p>
          <a:r>
            <a:rPr lang="ru-RU" dirty="0"/>
            <a:t>к оттоку молодежи из города</a:t>
          </a:r>
        </a:p>
      </dgm:t>
    </dgm:pt>
    <dgm:pt modelId="{FD9E8E7D-639D-430C-AB2B-31D2717396E8}" type="parTrans" cxnId="{3955F4D2-59BB-41DD-A022-5AB768E12F86}">
      <dgm:prSet/>
      <dgm:spPr/>
      <dgm:t>
        <a:bodyPr/>
        <a:lstStyle/>
        <a:p>
          <a:endParaRPr lang="ru-RU"/>
        </a:p>
      </dgm:t>
    </dgm:pt>
    <dgm:pt modelId="{833CD87B-E4C2-424D-96FA-1F1F63524F1B}" type="sibTrans" cxnId="{3955F4D2-59BB-41DD-A022-5AB768E12F86}">
      <dgm:prSet/>
      <dgm:spPr/>
      <dgm:t>
        <a:bodyPr/>
        <a:lstStyle/>
        <a:p>
          <a:endParaRPr lang="ru-RU"/>
        </a:p>
      </dgm:t>
    </dgm:pt>
    <dgm:pt modelId="{CE963A54-CE5B-498A-8C5A-A88AB5A2296F}">
      <dgm:prSet phldrT="[Текст]" custT="1"/>
      <dgm:spPr/>
      <dgm:t>
        <a:bodyPr/>
        <a:lstStyle/>
        <a:p>
          <a:r>
            <a:rPr lang="ru-RU" sz="2400" dirty="0"/>
            <a:t>Отток молодежи из </a:t>
          </a:r>
          <a:r>
            <a:rPr lang="ru-RU" sz="2400" dirty="0" err="1"/>
            <a:t>г.Березники</a:t>
          </a:r>
          <a:r>
            <a:rPr lang="ru-RU" sz="2400" dirty="0"/>
            <a:t> станет причиной того, что</a:t>
          </a:r>
        </a:p>
      </dgm:t>
    </dgm:pt>
    <dgm:pt modelId="{E60F9111-04ED-421A-9C09-205CFC5B6514}" type="parTrans" cxnId="{9FFE764F-8BD2-401D-84B9-D43672BEA539}">
      <dgm:prSet/>
      <dgm:spPr/>
      <dgm:t>
        <a:bodyPr/>
        <a:lstStyle/>
        <a:p>
          <a:endParaRPr lang="ru-RU"/>
        </a:p>
      </dgm:t>
    </dgm:pt>
    <dgm:pt modelId="{BB387B77-A65E-41AF-BB51-2412652BAF7D}" type="sibTrans" cxnId="{9FFE764F-8BD2-401D-84B9-D43672BEA539}">
      <dgm:prSet/>
      <dgm:spPr/>
      <dgm:t>
        <a:bodyPr/>
        <a:lstStyle/>
        <a:p>
          <a:endParaRPr lang="ru-RU"/>
        </a:p>
      </dgm:t>
    </dgm:pt>
    <dgm:pt modelId="{05A2D52B-E9D9-4295-88DC-6C8761B45341}">
      <dgm:prSet phldrT="[Текст]" custT="1"/>
      <dgm:spPr/>
      <dgm:t>
        <a:bodyPr/>
        <a:lstStyle/>
        <a:p>
          <a:r>
            <a:rPr lang="ru-RU" sz="2200" dirty="0"/>
            <a:t>работодатели </a:t>
          </a:r>
          <a:r>
            <a:rPr lang="ru-RU" sz="2200" dirty="0" err="1"/>
            <a:t>Верхнекамья</a:t>
          </a:r>
          <a:r>
            <a:rPr lang="ru-RU" sz="2200" dirty="0"/>
            <a:t> будут ограничены в экономическом росте из-за дефицита кадров</a:t>
          </a:r>
        </a:p>
      </dgm:t>
    </dgm:pt>
    <dgm:pt modelId="{A14C4B77-538F-438C-A0CE-7554FAA1D26B}" type="parTrans" cxnId="{C2BF6250-E5FE-4CE1-8316-53D7C43E9286}">
      <dgm:prSet/>
      <dgm:spPr/>
      <dgm:t>
        <a:bodyPr/>
        <a:lstStyle/>
        <a:p>
          <a:endParaRPr lang="ru-RU"/>
        </a:p>
      </dgm:t>
    </dgm:pt>
    <dgm:pt modelId="{A3B6F075-0FA8-4420-9293-B69FA6362C06}" type="sibTrans" cxnId="{C2BF6250-E5FE-4CE1-8316-53D7C43E9286}">
      <dgm:prSet/>
      <dgm:spPr/>
      <dgm:t>
        <a:bodyPr/>
        <a:lstStyle/>
        <a:p>
          <a:endParaRPr lang="ru-RU"/>
        </a:p>
      </dgm:t>
    </dgm:pt>
    <dgm:pt modelId="{641D9EDD-44E0-47E4-B942-3440C20B1B19}">
      <dgm:prSet phldrT="[Текст]" custT="1"/>
      <dgm:spPr/>
      <dgm:t>
        <a:bodyPr/>
        <a:lstStyle/>
        <a:p>
          <a:pPr>
            <a:buFontTx/>
            <a:buChar char="-"/>
          </a:pPr>
          <a:r>
            <a:rPr lang="ru-RU" sz="2400" dirty="0"/>
            <a:t>Прекращение или снижение экономического роста предприятий города станет</a:t>
          </a:r>
        </a:p>
      </dgm:t>
    </dgm:pt>
    <dgm:pt modelId="{E99BF0E7-D4C0-49FE-B7F8-4AF294957FE6}" type="parTrans" cxnId="{5B7349A3-FF14-4EF8-86DD-44B48F831380}">
      <dgm:prSet/>
      <dgm:spPr/>
      <dgm:t>
        <a:bodyPr/>
        <a:lstStyle/>
        <a:p>
          <a:endParaRPr lang="ru-RU"/>
        </a:p>
      </dgm:t>
    </dgm:pt>
    <dgm:pt modelId="{84555AE4-83E6-4395-A579-33DB2B8BE3D7}" type="sibTrans" cxnId="{5B7349A3-FF14-4EF8-86DD-44B48F831380}">
      <dgm:prSet/>
      <dgm:spPr/>
      <dgm:t>
        <a:bodyPr/>
        <a:lstStyle/>
        <a:p>
          <a:endParaRPr lang="ru-RU"/>
        </a:p>
      </dgm:t>
    </dgm:pt>
    <dgm:pt modelId="{11FD3E8B-F5CC-413C-81CC-8B2A10CF12FE}">
      <dgm:prSet phldrT="[Текст]"/>
      <dgm:spPr/>
      <dgm:t>
        <a:bodyPr/>
        <a:lstStyle/>
        <a:p>
          <a:pPr>
            <a:buFontTx/>
            <a:buChar char="-"/>
          </a:pPr>
          <a:r>
            <a:rPr lang="ru-RU" dirty="0"/>
            <a:t>толчком к дальнейшему оттоку коренных жителей из города</a:t>
          </a:r>
        </a:p>
      </dgm:t>
    </dgm:pt>
    <dgm:pt modelId="{D347386D-5E0B-49EA-AB4F-4576C8BF8662}" type="parTrans" cxnId="{68EED66C-BFFF-4D58-BF59-CFA310BEB096}">
      <dgm:prSet/>
      <dgm:spPr/>
      <dgm:t>
        <a:bodyPr/>
        <a:lstStyle/>
        <a:p>
          <a:endParaRPr lang="ru-RU"/>
        </a:p>
      </dgm:t>
    </dgm:pt>
    <dgm:pt modelId="{0AD5C9A4-EFE7-494E-8FCF-B9DB6A33A8D8}" type="sibTrans" cxnId="{68EED66C-BFFF-4D58-BF59-CFA310BEB096}">
      <dgm:prSet/>
      <dgm:spPr/>
      <dgm:t>
        <a:bodyPr/>
        <a:lstStyle/>
        <a:p>
          <a:endParaRPr lang="ru-RU"/>
        </a:p>
      </dgm:t>
    </dgm:pt>
    <dgm:pt modelId="{FF0C7BB6-0C97-4955-BD41-B5D3C42A2847}">
      <dgm:prSet phldrT="[Текст]" custT="1"/>
      <dgm:spPr/>
      <dgm:t>
        <a:bodyPr/>
        <a:lstStyle/>
        <a:p>
          <a:pPr>
            <a:buFontTx/>
            <a:buChar char="-"/>
          </a:pPr>
          <a:r>
            <a:rPr lang="ru-RU" sz="2800" dirty="0"/>
            <a:t>Неконтролируемый отток граждан города приведет</a:t>
          </a:r>
        </a:p>
      </dgm:t>
    </dgm:pt>
    <dgm:pt modelId="{7147F730-DC63-4427-AE4E-0F34DBA6DD4C}" type="parTrans" cxnId="{41B000F3-9B45-4DD8-8AAA-73307A0C2FE0}">
      <dgm:prSet/>
      <dgm:spPr/>
      <dgm:t>
        <a:bodyPr/>
        <a:lstStyle/>
        <a:p>
          <a:endParaRPr lang="ru-RU"/>
        </a:p>
      </dgm:t>
    </dgm:pt>
    <dgm:pt modelId="{92BD1E08-1C03-4535-AB06-E9ACE73E288E}" type="sibTrans" cxnId="{41B000F3-9B45-4DD8-8AAA-73307A0C2FE0}">
      <dgm:prSet/>
      <dgm:spPr/>
      <dgm:t>
        <a:bodyPr/>
        <a:lstStyle/>
        <a:p>
          <a:endParaRPr lang="ru-RU"/>
        </a:p>
      </dgm:t>
    </dgm:pt>
    <dgm:pt modelId="{1A4EBCF1-5746-44E3-8340-2ED8CF998633}">
      <dgm:prSet phldrT="[Текст]"/>
      <dgm:spPr/>
      <dgm:t>
        <a:bodyPr/>
        <a:lstStyle/>
        <a:p>
          <a:r>
            <a:rPr lang="ru-RU" dirty="0"/>
            <a:t>к вымиранию города</a:t>
          </a:r>
        </a:p>
      </dgm:t>
    </dgm:pt>
    <dgm:pt modelId="{AE1D445D-E5E7-4FCB-B868-5ACE0145412A}" type="parTrans" cxnId="{645A7EBF-24CD-483F-AD58-A44D32E8F264}">
      <dgm:prSet/>
      <dgm:spPr/>
      <dgm:t>
        <a:bodyPr/>
        <a:lstStyle/>
        <a:p>
          <a:endParaRPr lang="ru-RU"/>
        </a:p>
      </dgm:t>
    </dgm:pt>
    <dgm:pt modelId="{879B5832-82E9-46D8-B029-95F58A287693}" type="sibTrans" cxnId="{645A7EBF-24CD-483F-AD58-A44D32E8F264}">
      <dgm:prSet/>
      <dgm:spPr/>
      <dgm:t>
        <a:bodyPr/>
        <a:lstStyle/>
        <a:p>
          <a:endParaRPr lang="ru-RU"/>
        </a:p>
      </dgm:t>
    </dgm:pt>
    <dgm:pt modelId="{D36DE3F9-E897-4AE3-95C1-CB8AD0B97A76}" type="pres">
      <dgm:prSet presAssocID="{6371CA96-4201-4194-AF44-19BD3D4D57D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F73BC60-CABC-4EC6-AEFF-3048BED461CB}" type="pres">
      <dgm:prSet presAssocID="{FF0C7BB6-0C97-4955-BD41-B5D3C42A2847}" presName="boxAndChildren" presStyleCnt="0"/>
      <dgm:spPr/>
    </dgm:pt>
    <dgm:pt modelId="{4B258775-1204-4AFB-9043-F90E3770D016}" type="pres">
      <dgm:prSet presAssocID="{FF0C7BB6-0C97-4955-BD41-B5D3C42A2847}" presName="parentTextBox" presStyleLbl="node1" presStyleIdx="0" presStyleCnt="4"/>
      <dgm:spPr/>
      <dgm:t>
        <a:bodyPr/>
        <a:lstStyle/>
        <a:p>
          <a:endParaRPr lang="ru-RU"/>
        </a:p>
      </dgm:t>
    </dgm:pt>
    <dgm:pt modelId="{DD2F4DE0-90D6-4BF4-8A9B-1F410E06447B}" type="pres">
      <dgm:prSet presAssocID="{FF0C7BB6-0C97-4955-BD41-B5D3C42A2847}" presName="entireBox" presStyleLbl="node1" presStyleIdx="0" presStyleCnt="4"/>
      <dgm:spPr/>
      <dgm:t>
        <a:bodyPr/>
        <a:lstStyle/>
        <a:p>
          <a:endParaRPr lang="ru-RU"/>
        </a:p>
      </dgm:t>
    </dgm:pt>
    <dgm:pt modelId="{0D56FD2B-461F-46BA-BE3A-EAAEB2838712}" type="pres">
      <dgm:prSet presAssocID="{FF0C7BB6-0C97-4955-BD41-B5D3C42A2847}" presName="descendantBox" presStyleCnt="0"/>
      <dgm:spPr/>
    </dgm:pt>
    <dgm:pt modelId="{9093C39E-8CAD-435F-8B7C-D2FC144B2D0A}" type="pres">
      <dgm:prSet presAssocID="{1A4EBCF1-5746-44E3-8340-2ED8CF998633}" presName="childTextBox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F71B04-7F19-47EA-B703-DC23E2501A81}" type="pres">
      <dgm:prSet presAssocID="{84555AE4-83E6-4395-A579-33DB2B8BE3D7}" presName="sp" presStyleCnt="0"/>
      <dgm:spPr/>
    </dgm:pt>
    <dgm:pt modelId="{A888C912-4FB1-42AF-A09E-FC6DD0450EEA}" type="pres">
      <dgm:prSet presAssocID="{641D9EDD-44E0-47E4-B942-3440C20B1B19}" presName="arrowAndChildren" presStyleCnt="0"/>
      <dgm:spPr/>
    </dgm:pt>
    <dgm:pt modelId="{9A03EB67-5DF3-4F07-BAE5-23ABA2363F9F}" type="pres">
      <dgm:prSet presAssocID="{641D9EDD-44E0-47E4-B942-3440C20B1B19}" presName="parentTextArrow" presStyleLbl="node1" presStyleIdx="0" presStyleCnt="4"/>
      <dgm:spPr/>
      <dgm:t>
        <a:bodyPr/>
        <a:lstStyle/>
        <a:p>
          <a:endParaRPr lang="ru-RU"/>
        </a:p>
      </dgm:t>
    </dgm:pt>
    <dgm:pt modelId="{9E394EE7-C70D-4E97-9A7E-83032006610B}" type="pres">
      <dgm:prSet presAssocID="{641D9EDD-44E0-47E4-B942-3440C20B1B19}" presName="arrow" presStyleLbl="node1" presStyleIdx="1" presStyleCnt="4"/>
      <dgm:spPr/>
      <dgm:t>
        <a:bodyPr/>
        <a:lstStyle/>
        <a:p>
          <a:endParaRPr lang="ru-RU"/>
        </a:p>
      </dgm:t>
    </dgm:pt>
    <dgm:pt modelId="{257121D7-6C36-42ED-8476-8A832C4F7221}" type="pres">
      <dgm:prSet presAssocID="{641D9EDD-44E0-47E4-B942-3440C20B1B19}" presName="descendantArrow" presStyleCnt="0"/>
      <dgm:spPr/>
    </dgm:pt>
    <dgm:pt modelId="{F51BEAAE-467C-4451-8FBB-2B000C743E36}" type="pres">
      <dgm:prSet presAssocID="{11FD3E8B-F5CC-413C-81CC-8B2A10CF12FE}" presName="childTextArrow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06B91A-D021-4AF3-A0E5-C7CFB7D1D2E8}" type="pres">
      <dgm:prSet presAssocID="{BB387B77-A65E-41AF-BB51-2412652BAF7D}" presName="sp" presStyleCnt="0"/>
      <dgm:spPr/>
    </dgm:pt>
    <dgm:pt modelId="{10610AFE-260B-48B0-86B1-484BA0D11CD1}" type="pres">
      <dgm:prSet presAssocID="{CE963A54-CE5B-498A-8C5A-A88AB5A2296F}" presName="arrowAndChildren" presStyleCnt="0"/>
      <dgm:spPr/>
    </dgm:pt>
    <dgm:pt modelId="{F55B554B-BC4D-4BE3-956D-0C8C99CE2BB1}" type="pres">
      <dgm:prSet presAssocID="{CE963A54-CE5B-498A-8C5A-A88AB5A2296F}" presName="parentTextArrow" presStyleLbl="node1" presStyleIdx="1" presStyleCnt="4"/>
      <dgm:spPr/>
      <dgm:t>
        <a:bodyPr/>
        <a:lstStyle/>
        <a:p>
          <a:endParaRPr lang="ru-RU"/>
        </a:p>
      </dgm:t>
    </dgm:pt>
    <dgm:pt modelId="{7A62D439-631E-4E66-8133-1DCDFB617608}" type="pres">
      <dgm:prSet presAssocID="{CE963A54-CE5B-498A-8C5A-A88AB5A2296F}" presName="arrow" presStyleLbl="node1" presStyleIdx="2" presStyleCnt="4"/>
      <dgm:spPr/>
      <dgm:t>
        <a:bodyPr/>
        <a:lstStyle/>
        <a:p>
          <a:endParaRPr lang="ru-RU"/>
        </a:p>
      </dgm:t>
    </dgm:pt>
    <dgm:pt modelId="{7283CE9D-E401-4BE7-849E-81B71707F0B1}" type="pres">
      <dgm:prSet presAssocID="{CE963A54-CE5B-498A-8C5A-A88AB5A2296F}" presName="descendantArrow" presStyleCnt="0"/>
      <dgm:spPr/>
    </dgm:pt>
    <dgm:pt modelId="{93AD7687-33AF-45F2-AF34-653A0D060898}" type="pres">
      <dgm:prSet presAssocID="{05A2D52B-E9D9-4295-88DC-6C8761B45341}" presName="childTextArrow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5BF731E-2C3C-4E1E-BD82-8F3D1D93D5BC}" type="pres">
      <dgm:prSet presAssocID="{497A3CB1-A259-4060-8271-1E516B673558}" presName="sp" presStyleCnt="0"/>
      <dgm:spPr/>
    </dgm:pt>
    <dgm:pt modelId="{4786E5CB-7003-44CE-9B3A-791F3A348081}" type="pres">
      <dgm:prSet presAssocID="{BF74D6D6-9E81-40C8-8D65-A1BDB72319CE}" presName="arrowAndChildren" presStyleCnt="0"/>
      <dgm:spPr/>
    </dgm:pt>
    <dgm:pt modelId="{120BB587-84C7-4C17-A651-C820888FD5BF}" type="pres">
      <dgm:prSet presAssocID="{BF74D6D6-9E81-40C8-8D65-A1BDB72319CE}" presName="parentTextArrow" presStyleLbl="node1" presStyleIdx="2" presStyleCnt="4"/>
      <dgm:spPr/>
      <dgm:t>
        <a:bodyPr/>
        <a:lstStyle/>
        <a:p>
          <a:endParaRPr lang="ru-RU"/>
        </a:p>
      </dgm:t>
    </dgm:pt>
    <dgm:pt modelId="{7FBCB4B1-1A18-4427-94BF-0F58C629A37D}" type="pres">
      <dgm:prSet presAssocID="{BF74D6D6-9E81-40C8-8D65-A1BDB72319CE}" presName="arrow" presStyleLbl="node1" presStyleIdx="3" presStyleCnt="4"/>
      <dgm:spPr/>
      <dgm:t>
        <a:bodyPr/>
        <a:lstStyle/>
        <a:p>
          <a:endParaRPr lang="ru-RU"/>
        </a:p>
      </dgm:t>
    </dgm:pt>
    <dgm:pt modelId="{813D5601-D218-4D56-ACA0-7235477C8A48}" type="pres">
      <dgm:prSet presAssocID="{BF74D6D6-9E81-40C8-8D65-A1BDB72319CE}" presName="descendantArrow" presStyleCnt="0"/>
      <dgm:spPr/>
    </dgm:pt>
    <dgm:pt modelId="{95E463CB-E2B0-4ACA-BFA3-548E44EBBE40}" type="pres">
      <dgm:prSet presAssocID="{A4E55E73-6151-4686-966D-87011A47C79D}" presName="childTextArrow" presStyleLbl="fgAccFollowNode1" presStyleIdx="3" presStyleCnt="4" custScaleX="20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D850F07-DA8A-4F21-AC7D-76D21D52CDBD}" type="presOf" srcId="{A4E55E73-6151-4686-966D-87011A47C79D}" destId="{95E463CB-E2B0-4ACA-BFA3-548E44EBBE40}" srcOrd="0" destOrd="0" presId="urn:microsoft.com/office/officeart/2005/8/layout/process4"/>
    <dgm:cxn modelId="{ACD5F91C-6C50-4D96-AA1C-0C9AC4492218}" type="presOf" srcId="{1A4EBCF1-5746-44E3-8340-2ED8CF998633}" destId="{9093C39E-8CAD-435F-8B7C-D2FC144B2D0A}" srcOrd="0" destOrd="0" presId="urn:microsoft.com/office/officeart/2005/8/layout/process4"/>
    <dgm:cxn modelId="{33762B4D-789B-46B1-B992-B6914588D901}" type="presOf" srcId="{641D9EDD-44E0-47E4-B942-3440C20B1B19}" destId="{9A03EB67-5DF3-4F07-BAE5-23ABA2363F9F}" srcOrd="0" destOrd="0" presId="urn:microsoft.com/office/officeart/2005/8/layout/process4"/>
    <dgm:cxn modelId="{F6E6C034-B2E5-4E8A-99C7-D0F67DE5A634}" type="presOf" srcId="{6371CA96-4201-4194-AF44-19BD3D4D57D9}" destId="{D36DE3F9-E897-4AE3-95C1-CB8AD0B97A76}" srcOrd="0" destOrd="0" presId="urn:microsoft.com/office/officeart/2005/8/layout/process4"/>
    <dgm:cxn modelId="{3955F4D2-59BB-41DD-A022-5AB768E12F86}" srcId="{BF74D6D6-9E81-40C8-8D65-A1BDB72319CE}" destId="{A4E55E73-6151-4686-966D-87011A47C79D}" srcOrd="0" destOrd="0" parTransId="{FD9E8E7D-639D-430C-AB2B-31D2717396E8}" sibTransId="{833CD87B-E4C2-424D-96FA-1F1F63524F1B}"/>
    <dgm:cxn modelId="{C288A72B-4748-4FCB-BF7E-C97A5AB70A0C}" type="presOf" srcId="{BF74D6D6-9E81-40C8-8D65-A1BDB72319CE}" destId="{120BB587-84C7-4C17-A651-C820888FD5BF}" srcOrd="0" destOrd="0" presId="urn:microsoft.com/office/officeart/2005/8/layout/process4"/>
    <dgm:cxn modelId="{88E7D4D0-9C5A-456F-BC23-FD00A2B9BD8F}" type="presOf" srcId="{CE963A54-CE5B-498A-8C5A-A88AB5A2296F}" destId="{7A62D439-631E-4E66-8133-1DCDFB617608}" srcOrd="1" destOrd="0" presId="urn:microsoft.com/office/officeart/2005/8/layout/process4"/>
    <dgm:cxn modelId="{9FFE764F-8BD2-401D-84B9-D43672BEA539}" srcId="{6371CA96-4201-4194-AF44-19BD3D4D57D9}" destId="{CE963A54-CE5B-498A-8C5A-A88AB5A2296F}" srcOrd="1" destOrd="0" parTransId="{E60F9111-04ED-421A-9C09-205CFC5B6514}" sibTransId="{BB387B77-A65E-41AF-BB51-2412652BAF7D}"/>
    <dgm:cxn modelId="{C2BF6250-E5FE-4CE1-8316-53D7C43E9286}" srcId="{CE963A54-CE5B-498A-8C5A-A88AB5A2296F}" destId="{05A2D52B-E9D9-4295-88DC-6C8761B45341}" srcOrd="0" destOrd="0" parTransId="{A14C4B77-538F-438C-A0CE-7554FAA1D26B}" sibTransId="{A3B6F075-0FA8-4420-9293-B69FA6362C06}"/>
    <dgm:cxn modelId="{7F1245AA-168F-4BD3-9FA6-EB9403BC3940}" type="presOf" srcId="{CE963A54-CE5B-498A-8C5A-A88AB5A2296F}" destId="{F55B554B-BC4D-4BE3-956D-0C8C99CE2BB1}" srcOrd="0" destOrd="0" presId="urn:microsoft.com/office/officeart/2005/8/layout/process4"/>
    <dgm:cxn modelId="{41B000F3-9B45-4DD8-8AAA-73307A0C2FE0}" srcId="{6371CA96-4201-4194-AF44-19BD3D4D57D9}" destId="{FF0C7BB6-0C97-4955-BD41-B5D3C42A2847}" srcOrd="3" destOrd="0" parTransId="{7147F730-DC63-4427-AE4E-0F34DBA6DD4C}" sibTransId="{92BD1E08-1C03-4535-AB06-E9ACE73E288E}"/>
    <dgm:cxn modelId="{1AD02958-71E1-4D68-A0F4-C7FABBEAF6F5}" srcId="{6371CA96-4201-4194-AF44-19BD3D4D57D9}" destId="{BF74D6D6-9E81-40C8-8D65-A1BDB72319CE}" srcOrd="0" destOrd="0" parTransId="{38621015-35BE-4FC2-81F1-117F02121FC2}" sibTransId="{497A3CB1-A259-4060-8271-1E516B673558}"/>
    <dgm:cxn modelId="{19828605-FE5F-4F7E-8305-83D119AD0456}" type="presOf" srcId="{FF0C7BB6-0C97-4955-BD41-B5D3C42A2847}" destId="{DD2F4DE0-90D6-4BF4-8A9B-1F410E06447B}" srcOrd="1" destOrd="0" presId="urn:microsoft.com/office/officeart/2005/8/layout/process4"/>
    <dgm:cxn modelId="{22B252D7-90B5-485F-A7C0-179F2987D9C6}" type="presOf" srcId="{05A2D52B-E9D9-4295-88DC-6C8761B45341}" destId="{93AD7687-33AF-45F2-AF34-653A0D060898}" srcOrd="0" destOrd="0" presId="urn:microsoft.com/office/officeart/2005/8/layout/process4"/>
    <dgm:cxn modelId="{B2B62017-233D-43CD-818C-90493C55A53A}" type="presOf" srcId="{641D9EDD-44E0-47E4-B942-3440C20B1B19}" destId="{9E394EE7-C70D-4E97-9A7E-83032006610B}" srcOrd="1" destOrd="0" presId="urn:microsoft.com/office/officeart/2005/8/layout/process4"/>
    <dgm:cxn modelId="{5B7349A3-FF14-4EF8-86DD-44B48F831380}" srcId="{6371CA96-4201-4194-AF44-19BD3D4D57D9}" destId="{641D9EDD-44E0-47E4-B942-3440C20B1B19}" srcOrd="2" destOrd="0" parTransId="{E99BF0E7-D4C0-49FE-B7F8-4AF294957FE6}" sibTransId="{84555AE4-83E6-4395-A579-33DB2B8BE3D7}"/>
    <dgm:cxn modelId="{0F810D07-F347-4652-8CA7-46F79B526295}" type="presOf" srcId="{FF0C7BB6-0C97-4955-BD41-B5D3C42A2847}" destId="{4B258775-1204-4AFB-9043-F90E3770D016}" srcOrd="0" destOrd="0" presId="urn:microsoft.com/office/officeart/2005/8/layout/process4"/>
    <dgm:cxn modelId="{086F388A-6C88-42ED-AE7B-20AD6BE85E85}" type="presOf" srcId="{BF74D6D6-9E81-40C8-8D65-A1BDB72319CE}" destId="{7FBCB4B1-1A18-4427-94BF-0F58C629A37D}" srcOrd="1" destOrd="0" presId="urn:microsoft.com/office/officeart/2005/8/layout/process4"/>
    <dgm:cxn modelId="{68EED66C-BFFF-4D58-BF59-CFA310BEB096}" srcId="{641D9EDD-44E0-47E4-B942-3440C20B1B19}" destId="{11FD3E8B-F5CC-413C-81CC-8B2A10CF12FE}" srcOrd="0" destOrd="0" parTransId="{D347386D-5E0B-49EA-AB4F-4576C8BF8662}" sibTransId="{0AD5C9A4-EFE7-494E-8FCF-B9DB6A33A8D8}"/>
    <dgm:cxn modelId="{645A7EBF-24CD-483F-AD58-A44D32E8F264}" srcId="{FF0C7BB6-0C97-4955-BD41-B5D3C42A2847}" destId="{1A4EBCF1-5746-44E3-8340-2ED8CF998633}" srcOrd="0" destOrd="0" parTransId="{AE1D445D-E5E7-4FCB-B868-5ACE0145412A}" sibTransId="{879B5832-82E9-46D8-B029-95F58A287693}"/>
    <dgm:cxn modelId="{CE5545DE-CF0D-418A-83FF-6100C11CF661}" type="presOf" srcId="{11FD3E8B-F5CC-413C-81CC-8B2A10CF12FE}" destId="{F51BEAAE-467C-4451-8FBB-2B000C743E36}" srcOrd="0" destOrd="0" presId="urn:microsoft.com/office/officeart/2005/8/layout/process4"/>
    <dgm:cxn modelId="{61BFAF0D-8E04-4CF1-AB02-4F31FA19262E}" type="presParOf" srcId="{D36DE3F9-E897-4AE3-95C1-CB8AD0B97A76}" destId="{3F73BC60-CABC-4EC6-AEFF-3048BED461CB}" srcOrd="0" destOrd="0" presId="urn:microsoft.com/office/officeart/2005/8/layout/process4"/>
    <dgm:cxn modelId="{8CC730EE-5662-4C4E-872C-801E77DEF2D5}" type="presParOf" srcId="{3F73BC60-CABC-4EC6-AEFF-3048BED461CB}" destId="{4B258775-1204-4AFB-9043-F90E3770D016}" srcOrd="0" destOrd="0" presId="urn:microsoft.com/office/officeart/2005/8/layout/process4"/>
    <dgm:cxn modelId="{3F346E04-B730-473F-A4E2-2E0054045809}" type="presParOf" srcId="{3F73BC60-CABC-4EC6-AEFF-3048BED461CB}" destId="{DD2F4DE0-90D6-4BF4-8A9B-1F410E06447B}" srcOrd="1" destOrd="0" presId="urn:microsoft.com/office/officeart/2005/8/layout/process4"/>
    <dgm:cxn modelId="{9B5801E0-4ED1-4923-822F-8C605139017A}" type="presParOf" srcId="{3F73BC60-CABC-4EC6-AEFF-3048BED461CB}" destId="{0D56FD2B-461F-46BA-BE3A-EAAEB2838712}" srcOrd="2" destOrd="0" presId="urn:microsoft.com/office/officeart/2005/8/layout/process4"/>
    <dgm:cxn modelId="{E8197DDB-E3A3-45E1-8338-6B7F087E37DF}" type="presParOf" srcId="{0D56FD2B-461F-46BA-BE3A-EAAEB2838712}" destId="{9093C39E-8CAD-435F-8B7C-D2FC144B2D0A}" srcOrd="0" destOrd="0" presId="urn:microsoft.com/office/officeart/2005/8/layout/process4"/>
    <dgm:cxn modelId="{A70C76C3-196D-4851-9258-966E045EB2EB}" type="presParOf" srcId="{D36DE3F9-E897-4AE3-95C1-CB8AD0B97A76}" destId="{19F71B04-7F19-47EA-B703-DC23E2501A81}" srcOrd="1" destOrd="0" presId="urn:microsoft.com/office/officeart/2005/8/layout/process4"/>
    <dgm:cxn modelId="{9715D95D-CDDE-40B9-A18D-F6AC08C3F147}" type="presParOf" srcId="{D36DE3F9-E897-4AE3-95C1-CB8AD0B97A76}" destId="{A888C912-4FB1-42AF-A09E-FC6DD0450EEA}" srcOrd="2" destOrd="0" presId="urn:microsoft.com/office/officeart/2005/8/layout/process4"/>
    <dgm:cxn modelId="{A9CE6E14-93C2-4745-82DF-1F1881669916}" type="presParOf" srcId="{A888C912-4FB1-42AF-A09E-FC6DD0450EEA}" destId="{9A03EB67-5DF3-4F07-BAE5-23ABA2363F9F}" srcOrd="0" destOrd="0" presId="urn:microsoft.com/office/officeart/2005/8/layout/process4"/>
    <dgm:cxn modelId="{BBF05CF1-140F-45AF-89B8-C5E8B1CBFC92}" type="presParOf" srcId="{A888C912-4FB1-42AF-A09E-FC6DD0450EEA}" destId="{9E394EE7-C70D-4E97-9A7E-83032006610B}" srcOrd="1" destOrd="0" presId="urn:microsoft.com/office/officeart/2005/8/layout/process4"/>
    <dgm:cxn modelId="{E442F823-336E-4B73-9323-09D2E6D0EF9C}" type="presParOf" srcId="{A888C912-4FB1-42AF-A09E-FC6DD0450EEA}" destId="{257121D7-6C36-42ED-8476-8A832C4F7221}" srcOrd="2" destOrd="0" presId="urn:microsoft.com/office/officeart/2005/8/layout/process4"/>
    <dgm:cxn modelId="{95DF65C0-A5E8-405E-96A2-C051B5558E61}" type="presParOf" srcId="{257121D7-6C36-42ED-8476-8A832C4F7221}" destId="{F51BEAAE-467C-4451-8FBB-2B000C743E36}" srcOrd="0" destOrd="0" presId="urn:microsoft.com/office/officeart/2005/8/layout/process4"/>
    <dgm:cxn modelId="{AD13AAD0-F03F-4AD9-BF29-495977781854}" type="presParOf" srcId="{D36DE3F9-E897-4AE3-95C1-CB8AD0B97A76}" destId="{1606B91A-D021-4AF3-A0E5-C7CFB7D1D2E8}" srcOrd="3" destOrd="0" presId="urn:microsoft.com/office/officeart/2005/8/layout/process4"/>
    <dgm:cxn modelId="{2BDB2D8F-1C1D-4088-B64F-B71CDC1DB48A}" type="presParOf" srcId="{D36DE3F9-E897-4AE3-95C1-CB8AD0B97A76}" destId="{10610AFE-260B-48B0-86B1-484BA0D11CD1}" srcOrd="4" destOrd="0" presId="urn:microsoft.com/office/officeart/2005/8/layout/process4"/>
    <dgm:cxn modelId="{719337E3-EE08-4E16-8244-4415E03C067D}" type="presParOf" srcId="{10610AFE-260B-48B0-86B1-484BA0D11CD1}" destId="{F55B554B-BC4D-4BE3-956D-0C8C99CE2BB1}" srcOrd="0" destOrd="0" presId="urn:microsoft.com/office/officeart/2005/8/layout/process4"/>
    <dgm:cxn modelId="{F64D0170-6865-40B8-BC6A-B7DF3200E058}" type="presParOf" srcId="{10610AFE-260B-48B0-86B1-484BA0D11CD1}" destId="{7A62D439-631E-4E66-8133-1DCDFB617608}" srcOrd="1" destOrd="0" presId="urn:microsoft.com/office/officeart/2005/8/layout/process4"/>
    <dgm:cxn modelId="{5B385D50-6928-47F0-85FC-5500942B0D2E}" type="presParOf" srcId="{10610AFE-260B-48B0-86B1-484BA0D11CD1}" destId="{7283CE9D-E401-4BE7-849E-81B71707F0B1}" srcOrd="2" destOrd="0" presId="urn:microsoft.com/office/officeart/2005/8/layout/process4"/>
    <dgm:cxn modelId="{7550CA04-568C-45F5-995F-4E477FE17823}" type="presParOf" srcId="{7283CE9D-E401-4BE7-849E-81B71707F0B1}" destId="{93AD7687-33AF-45F2-AF34-653A0D060898}" srcOrd="0" destOrd="0" presId="urn:microsoft.com/office/officeart/2005/8/layout/process4"/>
    <dgm:cxn modelId="{F6CDC0F0-AAB5-4B87-8C0C-74E38102C9C6}" type="presParOf" srcId="{D36DE3F9-E897-4AE3-95C1-CB8AD0B97A76}" destId="{05BF731E-2C3C-4E1E-BD82-8F3D1D93D5BC}" srcOrd="5" destOrd="0" presId="urn:microsoft.com/office/officeart/2005/8/layout/process4"/>
    <dgm:cxn modelId="{F93C3B0F-2622-4EE2-881E-06909DB1F550}" type="presParOf" srcId="{D36DE3F9-E897-4AE3-95C1-CB8AD0B97A76}" destId="{4786E5CB-7003-44CE-9B3A-791F3A348081}" srcOrd="6" destOrd="0" presId="urn:microsoft.com/office/officeart/2005/8/layout/process4"/>
    <dgm:cxn modelId="{76C963F7-DDE3-4501-B3AA-2DB8B2C9CD0F}" type="presParOf" srcId="{4786E5CB-7003-44CE-9B3A-791F3A348081}" destId="{120BB587-84C7-4C17-A651-C820888FD5BF}" srcOrd="0" destOrd="0" presId="urn:microsoft.com/office/officeart/2005/8/layout/process4"/>
    <dgm:cxn modelId="{7E8E28B5-570B-45DC-95D2-244BF1C48574}" type="presParOf" srcId="{4786E5CB-7003-44CE-9B3A-791F3A348081}" destId="{7FBCB4B1-1A18-4427-94BF-0F58C629A37D}" srcOrd="1" destOrd="0" presId="urn:microsoft.com/office/officeart/2005/8/layout/process4"/>
    <dgm:cxn modelId="{8DC3DF05-8E77-426C-8992-88EB7A0C3C01}" type="presParOf" srcId="{4786E5CB-7003-44CE-9B3A-791F3A348081}" destId="{813D5601-D218-4D56-ACA0-7235477C8A48}" srcOrd="2" destOrd="0" presId="urn:microsoft.com/office/officeart/2005/8/layout/process4"/>
    <dgm:cxn modelId="{52853D01-EA4D-4627-9FED-2C4E9827B280}" type="presParOf" srcId="{813D5601-D218-4D56-ACA0-7235477C8A48}" destId="{95E463CB-E2B0-4ACA-BFA3-548E44EBBE40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D2F4DE0-90D6-4BF4-8A9B-1F410E06447B}">
      <dsp:nvSpPr>
        <dsp:cNvPr id="0" name=""/>
        <dsp:cNvSpPr/>
      </dsp:nvSpPr>
      <dsp:spPr>
        <a:xfrm>
          <a:off x="0" y="4361165"/>
          <a:ext cx="8593585" cy="95411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FontTx/>
            <a:buChar char="-"/>
          </a:pPr>
          <a:r>
            <a:rPr lang="ru-RU" sz="2800" kern="1200" dirty="0"/>
            <a:t>Неконтролируемый отток граждан города приведет</a:t>
          </a:r>
        </a:p>
      </dsp:txBody>
      <dsp:txXfrm>
        <a:off x="0" y="4361165"/>
        <a:ext cx="8593585" cy="515222"/>
      </dsp:txXfrm>
    </dsp:sp>
    <dsp:sp modelId="{9093C39E-8CAD-435F-8B7C-D2FC144B2D0A}">
      <dsp:nvSpPr>
        <dsp:cNvPr id="0" name=""/>
        <dsp:cNvSpPr/>
      </dsp:nvSpPr>
      <dsp:spPr>
        <a:xfrm>
          <a:off x="0" y="4857305"/>
          <a:ext cx="8593585" cy="43889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30480" rIns="170688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/>
            <a:t>к вымиранию города</a:t>
          </a:r>
        </a:p>
      </dsp:txBody>
      <dsp:txXfrm>
        <a:off x="0" y="4857305"/>
        <a:ext cx="8593585" cy="438893"/>
      </dsp:txXfrm>
    </dsp:sp>
    <dsp:sp modelId="{9E394EE7-C70D-4E97-9A7E-83032006610B}">
      <dsp:nvSpPr>
        <dsp:cNvPr id="0" name=""/>
        <dsp:cNvSpPr/>
      </dsp:nvSpPr>
      <dsp:spPr>
        <a:xfrm rot="10800000">
          <a:off x="0" y="2908045"/>
          <a:ext cx="8593585" cy="1467430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FontTx/>
            <a:buChar char="-"/>
          </a:pPr>
          <a:r>
            <a:rPr lang="ru-RU" sz="2400" kern="1200" dirty="0"/>
            <a:t>Прекращение или снижение экономического роста предприятий города станет</a:t>
          </a:r>
        </a:p>
      </dsp:txBody>
      <dsp:txXfrm>
        <a:off x="0" y="2908045"/>
        <a:ext cx="8593585" cy="515068"/>
      </dsp:txXfrm>
    </dsp:sp>
    <dsp:sp modelId="{F51BEAAE-467C-4451-8FBB-2B000C743E36}">
      <dsp:nvSpPr>
        <dsp:cNvPr id="0" name=""/>
        <dsp:cNvSpPr/>
      </dsp:nvSpPr>
      <dsp:spPr>
        <a:xfrm>
          <a:off x="0" y="3423114"/>
          <a:ext cx="8593585" cy="43876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30480" rIns="170688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FontTx/>
            <a:buChar char="-"/>
          </a:pPr>
          <a:r>
            <a:rPr lang="ru-RU" sz="2400" kern="1200" dirty="0"/>
            <a:t>толчком к дальнейшему оттоку коренных жителей из города</a:t>
          </a:r>
        </a:p>
      </dsp:txBody>
      <dsp:txXfrm>
        <a:off x="0" y="3423114"/>
        <a:ext cx="8593585" cy="438761"/>
      </dsp:txXfrm>
    </dsp:sp>
    <dsp:sp modelId="{7A62D439-631E-4E66-8133-1DCDFB617608}">
      <dsp:nvSpPr>
        <dsp:cNvPr id="0" name=""/>
        <dsp:cNvSpPr/>
      </dsp:nvSpPr>
      <dsp:spPr>
        <a:xfrm rot="10800000">
          <a:off x="0" y="1454926"/>
          <a:ext cx="8593585" cy="1467430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/>
            <a:t>Отток молодежи из </a:t>
          </a:r>
          <a:r>
            <a:rPr lang="ru-RU" sz="2400" kern="1200" dirty="0" err="1"/>
            <a:t>г.Березники</a:t>
          </a:r>
          <a:r>
            <a:rPr lang="ru-RU" sz="2400" kern="1200" dirty="0"/>
            <a:t> станет причиной того, что</a:t>
          </a:r>
        </a:p>
      </dsp:txBody>
      <dsp:txXfrm>
        <a:off x="0" y="1454926"/>
        <a:ext cx="8593585" cy="515068"/>
      </dsp:txXfrm>
    </dsp:sp>
    <dsp:sp modelId="{93AD7687-33AF-45F2-AF34-653A0D060898}">
      <dsp:nvSpPr>
        <dsp:cNvPr id="0" name=""/>
        <dsp:cNvSpPr/>
      </dsp:nvSpPr>
      <dsp:spPr>
        <a:xfrm>
          <a:off x="0" y="1969995"/>
          <a:ext cx="8593585" cy="43876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27940" rIns="156464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/>
            <a:t>работодатели </a:t>
          </a:r>
          <a:r>
            <a:rPr lang="ru-RU" sz="2200" kern="1200" dirty="0" err="1"/>
            <a:t>Верхнекамья</a:t>
          </a:r>
          <a:r>
            <a:rPr lang="ru-RU" sz="2200" kern="1200" dirty="0"/>
            <a:t> будут ограничены в экономическом росте из-за дефицита кадров</a:t>
          </a:r>
        </a:p>
      </dsp:txBody>
      <dsp:txXfrm>
        <a:off x="0" y="1969995"/>
        <a:ext cx="8593585" cy="438761"/>
      </dsp:txXfrm>
    </dsp:sp>
    <dsp:sp modelId="{7FBCB4B1-1A18-4427-94BF-0F58C629A37D}">
      <dsp:nvSpPr>
        <dsp:cNvPr id="0" name=""/>
        <dsp:cNvSpPr/>
      </dsp:nvSpPr>
      <dsp:spPr>
        <a:xfrm rot="10800000">
          <a:off x="0" y="1807"/>
          <a:ext cx="8593585" cy="1467430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/>
            <a:t>Не сформированность позитивного образа малого города,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/>
            <a:t>как места для профессионального и личностного развития приведет</a:t>
          </a:r>
        </a:p>
      </dsp:txBody>
      <dsp:txXfrm>
        <a:off x="0" y="1807"/>
        <a:ext cx="8593585" cy="515068"/>
      </dsp:txXfrm>
    </dsp:sp>
    <dsp:sp modelId="{95E463CB-E2B0-4ACA-BFA3-548E44EBBE40}">
      <dsp:nvSpPr>
        <dsp:cNvPr id="0" name=""/>
        <dsp:cNvSpPr/>
      </dsp:nvSpPr>
      <dsp:spPr>
        <a:xfrm>
          <a:off x="1049" y="516875"/>
          <a:ext cx="8591486" cy="43876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30480" rIns="170688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/>
            <a:t>к оттоку молодежи из города</a:t>
          </a:r>
        </a:p>
      </dsp:txBody>
      <dsp:txXfrm>
        <a:off x="1049" y="516875"/>
        <a:ext cx="8591486" cy="4387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вт 23.04.24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60874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вт 23.04.24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58004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07757" y="365125"/>
            <a:ext cx="1478756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71488" y="365125"/>
            <a:ext cx="4321969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вт 23.04.24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2270743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вт 23.04.24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32141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вт 23.04.24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142371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вт 23.04.24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245136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71487" y="1825625"/>
            <a:ext cx="2900363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86150" y="1825625"/>
            <a:ext cx="2900363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вт 23.04.24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67544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вт 23.04.24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19680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вт 23.04.24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701959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вт 23.04.24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470983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вт 23.04.24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14570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вт 23.04.24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84426554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вт 23.04.24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9835976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вт 23.04.24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2573435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07757" y="365125"/>
            <a:ext cx="1478756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71488" y="365125"/>
            <a:ext cx="4321969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вт 23.04.24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4137417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вт 23.04.24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86868451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вт 23.04.24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249653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вт 23.04.24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4588146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71487" y="1825625"/>
            <a:ext cx="2900363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86150" y="1825625"/>
            <a:ext cx="2900363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вт 23.04.24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83672539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вт 23.04.24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6203475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вт 23.04.24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9906933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вт 23.04.24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57482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вт 23.04.24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5955023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вт 23.04.24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0450807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вт 23.04.24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0145770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вт 23.04.24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7117951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07757" y="365125"/>
            <a:ext cx="1478756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71488" y="365125"/>
            <a:ext cx="4321969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вт 23.04.24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85971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71487" y="1825625"/>
            <a:ext cx="2900363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86150" y="1825625"/>
            <a:ext cx="2900363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вт 23.04.24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49083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вт 23.04.24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286000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вт 23.04.24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04350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вт 23.04.24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74920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вт 23.04.24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691012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вт 23.04.24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934140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A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0BB889-9D34-4BBB-8EBF-7B432ADE08F0}" type="datetimeFigureOut">
              <a:rPr lang="ru-RU" smtClean="0"/>
              <a:pPr/>
              <a:t>вт 23.04.24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997180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A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0BB889-9D34-4BBB-8EBF-7B432ADE08F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вт 23.04.24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173F88-3387-453B-9303-AC0210B95CB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979341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A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0BB889-9D34-4BBB-8EBF-7B432ADE08F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вт 23.04.24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173F88-3387-453B-9303-AC0210B95CB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186067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17060" y="395416"/>
            <a:ext cx="5150224" cy="1837038"/>
          </a:xfrm>
        </p:spPr>
        <p:txBody>
          <a:bodyPr>
            <a:noAutofit/>
          </a:bodyPr>
          <a:lstStyle/>
          <a:p>
            <a:r>
              <a:rPr lang="ru-RU" sz="66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+mn-lt"/>
              </a:rPr>
              <a:t>Проект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16692" y="2207741"/>
            <a:ext cx="7422292" cy="996777"/>
          </a:xfrm>
        </p:spPr>
        <p:txBody>
          <a:bodyPr>
            <a:normAutofit fontScale="92500"/>
          </a:bodyPr>
          <a:lstStyle/>
          <a:p>
            <a:r>
              <a:rPr lang="ru-RU" sz="3200" b="1" i="1" dirty="0">
                <a:solidFill>
                  <a:schemeClr val="accent2"/>
                </a:solidFill>
              </a:rPr>
              <a:t>«Календарь перемен»</a:t>
            </a:r>
          </a:p>
          <a:p>
            <a:r>
              <a:rPr lang="ru-RU" b="1" i="1" dirty="0">
                <a:solidFill>
                  <a:srgbClr val="002060"/>
                </a:solidFill>
              </a:rPr>
              <a:t>Проектная группа МАОУ «СОШ с УИОП №3», руководитель: </a:t>
            </a:r>
            <a:r>
              <a:rPr lang="ru-RU" b="1" i="1" dirty="0" err="1">
                <a:solidFill>
                  <a:srgbClr val="002060"/>
                </a:solidFill>
              </a:rPr>
              <a:t>Зданович</a:t>
            </a:r>
            <a:r>
              <a:rPr lang="ru-RU" b="1" i="1" dirty="0">
                <a:solidFill>
                  <a:srgbClr val="002060"/>
                </a:solidFill>
              </a:rPr>
              <a:t> Е.В.</a:t>
            </a:r>
          </a:p>
          <a:p>
            <a:endParaRPr lang="ru-RU" sz="3200" b="1" i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938328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2771" y="114960"/>
            <a:ext cx="7886700" cy="1325563"/>
          </a:xfrm>
        </p:spPr>
        <p:txBody>
          <a:bodyPr/>
          <a:lstStyle/>
          <a:p>
            <a:pPr algn="ctr"/>
            <a:r>
              <a:rPr lang="ru-RU" b="1" dirty="0">
                <a:latin typeface="+mn-lt"/>
                <a:cs typeface="Aharoni" pitchFamily="2" charset="-79"/>
              </a:rPr>
              <a:t>Ожидаемые результаты</a:t>
            </a:r>
            <a:endParaRPr lang="ru-RU" sz="1800" b="1" i="1" dirty="0">
              <a:solidFill>
                <a:srgbClr val="002060"/>
              </a:solidFill>
              <a:latin typeface="+mn-lt"/>
              <a:cs typeface="Aharoni" pitchFamily="2" charset="-79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8792" y="1383026"/>
            <a:ext cx="8626416" cy="516442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endParaRPr lang="ru-RU" sz="2800" b="1" dirty="0"/>
          </a:p>
          <a:p>
            <a:pPr marL="0" indent="0" algn="ctr">
              <a:buNone/>
            </a:pPr>
            <a:endParaRPr lang="ru-RU" sz="2800" b="1" dirty="0"/>
          </a:p>
          <a:p>
            <a:pPr marL="0" indent="0" algn="ctr">
              <a:buNone/>
            </a:pPr>
            <a:endParaRPr lang="ru-RU" sz="2800" b="1" dirty="0"/>
          </a:p>
          <a:p>
            <a:pPr marL="0" indent="0" algn="ctr">
              <a:buNone/>
            </a:pPr>
            <a:endParaRPr lang="ru-RU" sz="28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807522" y="1840676"/>
            <a:ext cx="1852552" cy="777833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ysClr val="windowText" lastClr="00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921331" y="1840676"/>
            <a:ext cx="1579417" cy="777833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ysClr val="windowText" lastClr="00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690753" y="1840677"/>
            <a:ext cx="2149434" cy="77783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prstClr val="black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807521" y="2731326"/>
            <a:ext cx="1852553" cy="748142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prstClr val="black"/>
                </a:solidFill>
              </a:rPr>
              <a:t>Не менее</a:t>
            </a:r>
          </a:p>
          <a:p>
            <a:pPr algn="ctr"/>
            <a:r>
              <a:rPr lang="ru-RU" b="1" dirty="0">
                <a:solidFill>
                  <a:prstClr val="black"/>
                </a:solidFill>
              </a:rPr>
              <a:t>2 мероприятий  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807522" y="3669475"/>
            <a:ext cx="1769424" cy="2790702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ysClr val="windowText" lastClr="000000"/>
                </a:solidFill>
              </a:rPr>
              <a:t>Разработана идея календаря, её структура 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2921332" y="2731327"/>
            <a:ext cx="1579416" cy="748142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prstClr val="black"/>
                </a:solidFill>
              </a:rPr>
              <a:t>Не менее 50 участников 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2814453" y="3669475"/>
            <a:ext cx="1686296" cy="2790702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prstClr val="black"/>
                </a:solidFill>
              </a:rPr>
              <a:t>Собран материал для календаря: стихотворения, рассказы, фотографии, поздравления</a:t>
            </a: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4690753" y="2731327"/>
            <a:ext cx="2149434" cy="843146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prstClr val="black"/>
                </a:solidFill>
              </a:rPr>
              <a:t>Не менее </a:t>
            </a:r>
          </a:p>
          <a:p>
            <a:pPr algn="ctr"/>
            <a:r>
              <a:rPr lang="ru-RU" b="1" dirty="0">
                <a:solidFill>
                  <a:prstClr val="black"/>
                </a:solidFill>
              </a:rPr>
              <a:t>1 заседания проектной группы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4690754" y="3669475"/>
            <a:ext cx="2149434" cy="2790702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prstClr val="black"/>
                </a:solidFill>
              </a:rPr>
              <a:t>Отобран материал для внесения в календарь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958940" y="1840678"/>
            <a:ext cx="1909015" cy="77783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>
                <a:solidFill>
                  <a:schemeClr val="bg1"/>
                </a:solidFill>
              </a:rPr>
              <a:t>Заседание творческой группы по разработке </a:t>
            </a:r>
            <a:r>
              <a:rPr lang="ru-RU" sz="1200" b="1" dirty="0" err="1">
                <a:solidFill>
                  <a:schemeClr val="bg1"/>
                </a:solidFill>
              </a:rPr>
              <a:t>дизайн-макета</a:t>
            </a:r>
            <a:r>
              <a:rPr lang="ru-RU" sz="1200" b="1" dirty="0">
                <a:solidFill>
                  <a:schemeClr val="bg1"/>
                </a:solidFill>
              </a:rPr>
              <a:t> календаря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958940" y="2731327"/>
            <a:ext cx="1822751" cy="83127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Не менее </a:t>
            </a:r>
          </a:p>
          <a:p>
            <a:pPr algn="ctr"/>
            <a:r>
              <a:rPr lang="ru-RU" b="1" dirty="0">
                <a:solidFill>
                  <a:schemeClr val="tx1"/>
                </a:solidFill>
              </a:rPr>
              <a:t>2 </a:t>
            </a:r>
            <a:r>
              <a:rPr lang="ru-RU" b="1" dirty="0" err="1">
                <a:solidFill>
                  <a:schemeClr val="tx1"/>
                </a:solidFill>
              </a:rPr>
              <a:t>дизайн-макетов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958939" y="3669475"/>
            <a:ext cx="1788246" cy="2790702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/>
                </a:solidFill>
              </a:rPr>
              <a:t>Разработано 2 </a:t>
            </a:r>
            <a:r>
              <a:rPr lang="ru-RU" sz="1400" b="1" dirty="0" err="1">
                <a:solidFill>
                  <a:schemeClr val="tx1"/>
                </a:solidFill>
              </a:rPr>
              <a:t>дизайн-макета</a:t>
            </a:r>
            <a:r>
              <a:rPr lang="ru-RU" sz="1400" b="1" dirty="0">
                <a:solidFill>
                  <a:schemeClr val="tx1"/>
                </a:solidFill>
              </a:rPr>
              <a:t> календаря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36762" y="1863306"/>
            <a:ext cx="181154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chemeClr val="bg1"/>
                </a:solidFill>
              </a:rPr>
              <a:t>«Мозговой штурм» с школьным активом.</a:t>
            </a:r>
          </a:p>
          <a:p>
            <a:endParaRPr lang="ru-RU" sz="1400" dirty="0"/>
          </a:p>
        </p:txBody>
      </p:sp>
      <p:sp>
        <p:nvSpPr>
          <p:cNvPr id="23" name="TextBox 22"/>
          <p:cNvSpPr txBox="1"/>
          <p:nvPr/>
        </p:nvSpPr>
        <p:spPr>
          <a:xfrm>
            <a:off x="2984738" y="1880558"/>
            <a:ext cx="15009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2000" indent="-342900"/>
            <a:r>
              <a:rPr lang="ru-RU" sz="1200" b="1" dirty="0">
                <a:solidFill>
                  <a:schemeClr val="bg1"/>
                </a:solidFill>
              </a:rPr>
              <a:t>Школьный конкурс творческих работ к юбилею города</a:t>
            </a:r>
          </a:p>
          <a:p>
            <a:endParaRPr lang="ru-RU" sz="1200" dirty="0"/>
          </a:p>
        </p:txBody>
      </p:sp>
      <p:sp>
        <p:nvSpPr>
          <p:cNvPr id="25" name="TextBox 24"/>
          <p:cNvSpPr txBox="1"/>
          <p:nvPr/>
        </p:nvSpPr>
        <p:spPr>
          <a:xfrm>
            <a:off x="4804913" y="1958196"/>
            <a:ext cx="1940944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chemeClr val="bg1"/>
                </a:solidFill>
              </a:rPr>
              <a:t>Отбор материалов для календаря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7257979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2771" y="114960"/>
            <a:ext cx="7886700" cy="1325563"/>
          </a:xfrm>
        </p:spPr>
        <p:txBody>
          <a:bodyPr/>
          <a:lstStyle/>
          <a:p>
            <a:pPr algn="ctr"/>
            <a:r>
              <a:rPr lang="ru-RU" b="1" dirty="0">
                <a:latin typeface="+mn-lt"/>
                <a:cs typeface="Aharoni" pitchFamily="2" charset="-79"/>
              </a:rPr>
              <a:t>Ожидаемые результаты</a:t>
            </a:r>
            <a:endParaRPr lang="ru-RU" sz="1800" b="1" i="1" dirty="0">
              <a:solidFill>
                <a:srgbClr val="002060"/>
              </a:solidFill>
              <a:latin typeface="+mn-lt"/>
              <a:cs typeface="Aharoni" pitchFamily="2" charset="-79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76045" y="1391652"/>
            <a:ext cx="8626416" cy="516442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endParaRPr lang="ru-RU" sz="2800" b="1" dirty="0"/>
          </a:p>
          <a:p>
            <a:pPr marL="0" indent="0" algn="ctr">
              <a:buNone/>
            </a:pPr>
            <a:endParaRPr lang="ru-RU" sz="2800" b="1" dirty="0"/>
          </a:p>
          <a:p>
            <a:pPr marL="0" indent="0" algn="ctr">
              <a:buNone/>
            </a:pPr>
            <a:endParaRPr lang="ru-RU" sz="2800" b="1" dirty="0"/>
          </a:p>
          <a:p>
            <a:pPr marL="0" indent="0" algn="ctr">
              <a:buNone/>
            </a:pPr>
            <a:endParaRPr lang="ru-RU" sz="28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807522" y="1840676"/>
            <a:ext cx="1852552" cy="777833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ysClr val="windowText" lastClr="00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812211" y="1840676"/>
            <a:ext cx="1688537" cy="777833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ysClr val="windowText" lastClr="00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690753" y="1780292"/>
            <a:ext cx="2149434" cy="77783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prstClr val="black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731212" y="2774459"/>
            <a:ext cx="1852553" cy="748142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prstClr val="black"/>
                </a:solidFill>
              </a:rPr>
              <a:t>Не менее </a:t>
            </a:r>
          </a:p>
          <a:p>
            <a:pPr algn="ctr"/>
            <a:r>
              <a:rPr lang="ru-RU" sz="1400" b="1" dirty="0">
                <a:solidFill>
                  <a:prstClr val="black"/>
                </a:solidFill>
              </a:rPr>
              <a:t>1 заседания проектной группы   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807522" y="3669475"/>
            <a:ext cx="1769424" cy="2790702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ysClr val="windowText" lastClr="000000"/>
                </a:solidFill>
              </a:rPr>
              <a:t>Будет большинством голосов отобран один из предложенных </a:t>
            </a:r>
            <a:r>
              <a:rPr lang="ru-RU" sz="1400" b="1" dirty="0" err="1">
                <a:solidFill>
                  <a:sysClr val="windowText" lastClr="000000"/>
                </a:solidFill>
              </a:rPr>
              <a:t>дизайн-макетов</a:t>
            </a:r>
            <a:r>
              <a:rPr lang="ru-RU" sz="1400" b="1" dirty="0">
                <a:solidFill>
                  <a:sysClr val="windowText" lastClr="000000"/>
                </a:solidFill>
              </a:rPr>
              <a:t> календаря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793630" y="2765833"/>
            <a:ext cx="1811547" cy="748142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prstClr val="black"/>
                </a:solidFill>
              </a:rPr>
              <a:t>Не менее 1 публикации </a:t>
            </a:r>
          </a:p>
          <a:p>
            <a:pPr algn="ctr"/>
            <a:r>
              <a:rPr lang="ru-RU" b="1" dirty="0">
                <a:solidFill>
                  <a:prstClr val="black"/>
                </a:solidFill>
              </a:rPr>
              <a:t>с опросом 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2777706" y="3669475"/>
            <a:ext cx="1723043" cy="2790702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ysClr val="windowText" lastClr="000000"/>
                </a:solidFill>
              </a:rPr>
              <a:t>После публикации 2 вариантов </a:t>
            </a:r>
            <a:r>
              <a:rPr lang="ru-RU" sz="1400" b="1" dirty="0" err="1">
                <a:solidFill>
                  <a:sysClr val="windowText" lastClr="000000"/>
                </a:solidFill>
              </a:rPr>
              <a:t>дизайн-макетов</a:t>
            </a:r>
            <a:r>
              <a:rPr lang="ru-RU" sz="1400" b="1" dirty="0">
                <a:solidFill>
                  <a:sysClr val="windowText" lastClr="000000"/>
                </a:solidFill>
              </a:rPr>
              <a:t> календаря в группе школы ВК «Физмат» будет откорректирован дизайн, набравший большее количество голосов</a:t>
            </a: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4690753" y="2731327"/>
            <a:ext cx="2149434" cy="843146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prstClr val="black"/>
                </a:solidFill>
              </a:rPr>
              <a:t>Не менее 50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4690754" y="3669475"/>
            <a:ext cx="2149434" cy="2790702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prstClr val="black"/>
                </a:solidFill>
              </a:rPr>
              <a:t>Будут напечатаны календари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958940" y="1840678"/>
            <a:ext cx="1425039" cy="77783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>
                <a:solidFill>
                  <a:schemeClr val="bg1"/>
                </a:solidFill>
              </a:rPr>
              <a:t>Информац</a:t>
            </a:r>
            <a:r>
              <a:rPr lang="ru-RU" sz="1600" b="1" dirty="0">
                <a:solidFill>
                  <a:schemeClr val="bg1"/>
                </a:solidFill>
              </a:rPr>
              <a:t> поле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958940" y="2731327"/>
            <a:ext cx="1425039" cy="83127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/>
                </a:solidFill>
              </a:rPr>
              <a:t>Не менее </a:t>
            </a:r>
          </a:p>
          <a:p>
            <a:pPr algn="ctr"/>
            <a:r>
              <a:rPr lang="ru-RU" sz="1400" b="1" dirty="0">
                <a:solidFill>
                  <a:schemeClr val="tx1"/>
                </a:solidFill>
              </a:rPr>
              <a:t>3 публикаций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958939" y="3669475"/>
            <a:ext cx="1425039" cy="2790702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/>
                </a:solidFill>
              </a:rPr>
              <a:t>К проблеме привлечено внимание общества, </a:t>
            </a:r>
            <a:r>
              <a:rPr lang="ru-RU" sz="1400" b="1" dirty="0" err="1">
                <a:solidFill>
                  <a:schemeClr val="tx1"/>
                </a:solidFill>
              </a:rPr>
              <a:t>популяризац</a:t>
            </a:r>
            <a:r>
              <a:rPr lang="ru-RU" sz="1400" b="1" dirty="0">
                <a:solidFill>
                  <a:schemeClr val="tx1"/>
                </a:solidFill>
              </a:rPr>
              <a:t>. позитивных изменений мотивирует ЦА к дальнейшему совершенствованию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872597" y="1846052"/>
            <a:ext cx="162176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chemeClr val="bg1"/>
                </a:solidFill>
              </a:rPr>
              <a:t>Корректировка </a:t>
            </a:r>
            <a:r>
              <a:rPr lang="ru-RU" sz="1400" b="1" dirty="0" err="1">
                <a:solidFill>
                  <a:schemeClr val="bg1"/>
                </a:solidFill>
              </a:rPr>
              <a:t>дизайн-макета</a:t>
            </a:r>
            <a:r>
              <a:rPr lang="ru-RU" sz="1400" b="1" dirty="0">
                <a:solidFill>
                  <a:schemeClr val="bg1"/>
                </a:solidFill>
              </a:rPr>
              <a:t> календаря</a:t>
            </a:r>
            <a:endParaRPr lang="ru-RU" sz="1400" dirty="0"/>
          </a:p>
        </p:txBody>
      </p:sp>
      <p:sp>
        <p:nvSpPr>
          <p:cNvPr id="23" name="TextBox 22"/>
          <p:cNvSpPr txBox="1"/>
          <p:nvPr/>
        </p:nvSpPr>
        <p:spPr>
          <a:xfrm>
            <a:off x="4658265" y="1794294"/>
            <a:ext cx="21566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>
                <a:solidFill>
                  <a:schemeClr val="bg1"/>
                </a:solidFill>
              </a:rPr>
              <a:t>Печать календаря в научно-техническом центре «Экспонента» </a:t>
            </a:r>
            <a:r>
              <a:rPr lang="ru-RU" sz="1200" b="1" dirty="0" err="1">
                <a:solidFill>
                  <a:schemeClr val="bg1"/>
                </a:solidFill>
              </a:rPr>
              <a:t>шк</a:t>
            </a:r>
            <a:r>
              <a:rPr lang="ru-RU" sz="1200" b="1" dirty="0">
                <a:solidFill>
                  <a:schemeClr val="bg1"/>
                </a:solidFill>
              </a:rPr>
              <a:t>. №3</a:t>
            </a:r>
          </a:p>
          <a:p>
            <a:endParaRPr lang="ru-RU" sz="1200" dirty="0"/>
          </a:p>
        </p:txBody>
      </p:sp>
      <p:sp>
        <p:nvSpPr>
          <p:cNvPr id="25" name="TextBox 24"/>
          <p:cNvSpPr txBox="1"/>
          <p:nvPr/>
        </p:nvSpPr>
        <p:spPr>
          <a:xfrm>
            <a:off x="646981" y="1802921"/>
            <a:ext cx="2070341" cy="1015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4000"/>
            <a:r>
              <a:rPr lang="ru-RU" sz="1400" b="1" dirty="0">
                <a:solidFill>
                  <a:schemeClr val="bg1"/>
                </a:solidFill>
              </a:rPr>
              <a:t>Публикация календаря  в группе ВК школы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7257979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739279"/>
          </a:xfrm>
        </p:spPr>
        <p:txBody>
          <a:bodyPr/>
          <a:lstStyle/>
          <a:p>
            <a:pPr algn="ctr"/>
            <a:r>
              <a:rPr lang="ru-RU" b="1" dirty="0">
                <a:latin typeface="+mn-lt"/>
                <a:cs typeface="Aharoni" pitchFamily="2" charset="-79"/>
              </a:rPr>
              <a:t>Ресурсы  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63902" y="1104405"/>
            <a:ext cx="8773064" cy="546265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b="1" dirty="0">
                <a:solidFill>
                  <a:srgbClr val="FF0000"/>
                </a:solidFill>
              </a:rPr>
              <a:t> </a:t>
            </a:r>
            <a:endParaRPr lang="ru-RU" sz="2800" b="1" dirty="0"/>
          </a:p>
          <a:p>
            <a:pPr marL="0" indent="0" algn="ctr">
              <a:buNone/>
            </a:pPr>
            <a:endParaRPr lang="ru-RU" sz="2800" b="1" dirty="0"/>
          </a:p>
          <a:p>
            <a:pPr marL="0" indent="0" algn="ctr">
              <a:buNone/>
            </a:pPr>
            <a:endParaRPr lang="ru-RU" sz="2800" b="1" dirty="0"/>
          </a:p>
          <a:p>
            <a:pPr marL="0" indent="0" algn="ctr">
              <a:buNone/>
            </a:pPr>
            <a:endParaRPr lang="ru-RU" sz="2800" b="1" dirty="0"/>
          </a:p>
          <a:p>
            <a:pPr marL="0" indent="0" algn="ctr">
              <a:buNone/>
            </a:pPr>
            <a:endParaRPr lang="ru-RU" sz="28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93298" y="2086098"/>
            <a:ext cx="2018582" cy="1116281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bg1"/>
                </a:solidFill>
              </a:rPr>
              <a:t>«Мозговой штурм» с школьным активом.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467845" y="1297419"/>
            <a:ext cx="2091401" cy="109253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2000" indent="-342900"/>
            <a:r>
              <a:rPr lang="ru-RU" b="1" dirty="0">
                <a:solidFill>
                  <a:schemeClr val="bg1"/>
                </a:solidFill>
              </a:rPr>
              <a:t>Школьный конкурс творческих работ к юбилею города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4821046" y="2045655"/>
            <a:ext cx="1864425" cy="1128155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bg1"/>
                </a:solidFill>
              </a:rPr>
              <a:t>Отбор материалов для календаря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62310" y="3774374"/>
            <a:ext cx="1781298" cy="1662546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Помещение , активисты школы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2572969" y="2644238"/>
            <a:ext cx="1975449" cy="1662546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жюри, администратор группы ВК, помещение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4977779" y="3757121"/>
            <a:ext cx="1814946" cy="1662546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Помещение , активисты школы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6792725" y="1273668"/>
            <a:ext cx="2078967" cy="1116281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b="1" dirty="0">
                <a:solidFill>
                  <a:schemeClr val="bg1"/>
                </a:solidFill>
              </a:rPr>
              <a:t>Заседание творческой группы по разработке </a:t>
            </a:r>
            <a:r>
              <a:rPr lang="ru-RU" sz="1600" b="1" dirty="0" err="1">
                <a:solidFill>
                  <a:schemeClr val="bg1"/>
                </a:solidFill>
              </a:rPr>
              <a:t>дизайн-макета</a:t>
            </a:r>
            <a:r>
              <a:rPr lang="ru-RU" sz="1600" b="1" dirty="0">
                <a:solidFill>
                  <a:schemeClr val="bg1"/>
                </a:solidFill>
              </a:rPr>
              <a:t> календаря</a:t>
            </a: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6985783" y="2559212"/>
            <a:ext cx="1781298" cy="1662546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Помещение , активисты школы</a:t>
            </a:r>
          </a:p>
        </p:txBody>
      </p:sp>
    </p:spTree>
    <p:extLst>
      <p:ext uri="{BB962C8B-B14F-4D97-AF65-F5344CB8AC3E}">
        <p14:creationId xmlns="" xmlns:p14="http://schemas.microsoft.com/office/powerpoint/2010/main" val="30626313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739279"/>
          </a:xfrm>
        </p:spPr>
        <p:txBody>
          <a:bodyPr/>
          <a:lstStyle/>
          <a:p>
            <a:pPr algn="ctr"/>
            <a:r>
              <a:rPr lang="ru-RU" b="1" dirty="0">
                <a:latin typeface="+mn-lt"/>
                <a:cs typeface="Aharoni" pitchFamily="2" charset="-79"/>
              </a:rPr>
              <a:t>Ресурсы  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03666" y="1156945"/>
            <a:ext cx="8301226" cy="546265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b="1" dirty="0">
                <a:solidFill>
                  <a:srgbClr val="FF0000"/>
                </a:solidFill>
              </a:rPr>
              <a:t> </a:t>
            </a:r>
            <a:endParaRPr lang="ru-RU" sz="2800" b="1" dirty="0"/>
          </a:p>
          <a:p>
            <a:pPr marL="0" indent="0" algn="ctr">
              <a:buNone/>
            </a:pPr>
            <a:endParaRPr lang="ru-RU" sz="2800" b="1" dirty="0"/>
          </a:p>
          <a:p>
            <a:pPr marL="0" indent="0" algn="ctr">
              <a:buNone/>
            </a:pPr>
            <a:endParaRPr lang="ru-RU" sz="2800" b="1" dirty="0"/>
          </a:p>
          <a:p>
            <a:pPr marL="0" indent="0" algn="ctr">
              <a:buNone/>
            </a:pPr>
            <a:endParaRPr lang="ru-RU" sz="2800" b="1" dirty="0"/>
          </a:p>
          <a:p>
            <a:pPr marL="0" indent="0" algn="ctr">
              <a:buNone/>
            </a:pPr>
            <a:endParaRPr lang="ru-RU" sz="28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92850" y="2490025"/>
            <a:ext cx="2018582" cy="1116281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44000"/>
            <a:r>
              <a:rPr lang="ru-RU" b="1" dirty="0">
                <a:solidFill>
                  <a:schemeClr val="bg1"/>
                </a:solidFill>
              </a:rPr>
              <a:t>Публикация календаря  в группе ВК школы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442491" y="1466084"/>
            <a:ext cx="2091401" cy="109253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bg1"/>
                </a:solidFill>
              </a:rPr>
              <a:t>Корректировка </a:t>
            </a:r>
            <a:r>
              <a:rPr lang="ru-RU" b="1" dirty="0" err="1">
                <a:solidFill>
                  <a:schemeClr val="bg1"/>
                </a:solidFill>
              </a:rPr>
              <a:t>дизайн-макета</a:t>
            </a:r>
            <a:r>
              <a:rPr lang="ru-RU" b="1" dirty="0">
                <a:solidFill>
                  <a:schemeClr val="bg1"/>
                </a:solidFill>
              </a:rPr>
              <a:t> календаря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693210" y="2558614"/>
            <a:ext cx="1864425" cy="1128155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>
                <a:solidFill>
                  <a:schemeClr val="bg1"/>
                </a:solidFill>
              </a:rPr>
              <a:t>Печать календаря в научно-техническом центре «Экспонента» </a:t>
            </a:r>
            <a:r>
              <a:rPr lang="ru-RU" sz="1400" b="1" dirty="0" err="1">
                <a:solidFill>
                  <a:schemeClr val="bg1"/>
                </a:solidFill>
              </a:rPr>
              <a:t>шк</a:t>
            </a:r>
            <a:r>
              <a:rPr lang="ru-RU" sz="1400" b="1" dirty="0">
                <a:solidFill>
                  <a:schemeClr val="bg1"/>
                </a:solidFill>
              </a:rPr>
              <a:t>. №3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6772717" y="1373434"/>
            <a:ext cx="1612692" cy="118518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bg1"/>
                </a:solidFill>
              </a:rPr>
              <a:t>Публикации Репортаж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96368" y="4055683"/>
            <a:ext cx="1915064" cy="1662546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администратор группы ВК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2589964" y="2937967"/>
            <a:ext cx="1943928" cy="1662546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Помещение , активисты школы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4693210" y="4055683"/>
            <a:ext cx="1814946" cy="1662546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Издательский центр в «Экспоненте»,</a:t>
            </a:r>
          </a:p>
          <a:p>
            <a:pPr algn="ctr"/>
            <a:r>
              <a:rPr lang="ru-RU" b="1" dirty="0">
                <a:solidFill>
                  <a:schemeClr val="tx1"/>
                </a:solidFill>
              </a:rPr>
              <a:t>Полиграфические услуги</a:t>
            </a: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6716953" y="2921144"/>
            <a:ext cx="1781298" cy="1696192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Полиграфические услуги</a:t>
            </a:r>
          </a:p>
        </p:txBody>
      </p:sp>
    </p:spTree>
    <p:extLst>
      <p:ext uri="{BB962C8B-B14F-4D97-AF65-F5344CB8AC3E}">
        <p14:creationId xmlns="" xmlns:p14="http://schemas.microsoft.com/office/powerpoint/2010/main" val="30626313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739279"/>
          </a:xfrm>
        </p:spPr>
        <p:txBody>
          <a:bodyPr/>
          <a:lstStyle/>
          <a:p>
            <a:pPr algn="ctr"/>
            <a:r>
              <a:rPr lang="ru-RU" b="1" dirty="0">
                <a:latin typeface="+mn-lt"/>
                <a:cs typeface="Aharoni" pitchFamily="2" charset="-79"/>
              </a:rPr>
              <a:t>Партнеры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63902" y="1003177"/>
            <a:ext cx="8721306" cy="556387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b="1" dirty="0">
                <a:solidFill>
                  <a:srgbClr val="FF0000"/>
                </a:solidFill>
              </a:rPr>
              <a:t> </a:t>
            </a:r>
            <a:endParaRPr lang="ru-RU" sz="2800" b="1" dirty="0"/>
          </a:p>
          <a:p>
            <a:pPr marL="0" indent="0" algn="ctr">
              <a:buNone/>
            </a:pPr>
            <a:endParaRPr lang="ru-RU" sz="2800" b="1" dirty="0"/>
          </a:p>
          <a:p>
            <a:pPr marL="0" indent="0" algn="ctr">
              <a:buNone/>
            </a:pPr>
            <a:endParaRPr lang="ru-RU" sz="2800" b="1" dirty="0"/>
          </a:p>
          <a:p>
            <a:pPr marL="0" indent="0" algn="ctr">
              <a:buNone/>
            </a:pPr>
            <a:endParaRPr lang="ru-RU" sz="2800" b="1" dirty="0"/>
          </a:p>
          <a:p>
            <a:pPr marL="0" indent="0" algn="ctr">
              <a:buNone/>
            </a:pPr>
            <a:endParaRPr lang="ru-RU" sz="2800" b="1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32709" y="1003177"/>
            <a:ext cx="1828801" cy="180505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u="sng" dirty="0">
                <a:solidFill>
                  <a:schemeClr val="tx1"/>
                </a:solidFill>
              </a:rPr>
              <a:t>Партнер: </a:t>
            </a:r>
          </a:p>
          <a:p>
            <a:pPr algn="ctr"/>
            <a:r>
              <a:rPr lang="ru-RU" b="1" dirty="0">
                <a:solidFill>
                  <a:schemeClr val="tx1"/>
                </a:solidFill>
              </a:rPr>
              <a:t>БДТ, Первая студия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2532559" y="1018492"/>
            <a:ext cx="1933699" cy="180505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u="sng" dirty="0">
                <a:solidFill>
                  <a:schemeClr val="tx1"/>
                </a:solidFill>
              </a:rPr>
              <a:t>Партнер:</a:t>
            </a:r>
          </a:p>
          <a:p>
            <a:pPr algn="ctr"/>
            <a:r>
              <a:rPr lang="ru-RU" b="1" dirty="0">
                <a:solidFill>
                  <a:schemeClr val="tx1"/>
                </a:solidFill>
              </a:rPr>
              <a:t>Библиотеки города</a:t>
            </a:r>
            <a:endParaRPr lang="ru-RU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4720223" y="993118"/>
            <a:ext cx="2009955" cy="180505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u="sng" dirty="0">
                <a:solidFill>
                  <a:schemeClr val="tx1"/>
                </a:solidFill>
              </a:rPr>
              <a:t>Партнер:</a:t>
            </a:r>
          </a:p>
          <a:p>
            <a:pPr algn="ctr"/>
            <a:r>
              <a:rPr lang="ru-RU" b="1" dirty="0">
                <a:solidFill>
                  <a:schemeClr val="tx1"/>
                </a:solidFill>
              </a:rPr>
              <a:t>«</a:t>
            </a:r>
            <a:r>
              <a:rPr lang="ru-RU" b="1" dirty="0" err="1">
                <a:solidFill>
                  <a:schemeClr val="tx1"/>
                </a:solidFill>
              </a:rPr>
              <a:t>Березниковский</a:t>
            </a:r>
            <a:r>
              <a:rPr lang="ru-RU" b="1" dirty="0">
                <a:solidFill>
                  <a:schemeClr val="tx1"/>
                </a:solidFill>
              </a:rPr>
              <a:t> рабочий»</a:t>
            </a:r>
            <a:endParaRPr lang="ru-RU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6802989" y="1003698"/>
            <a:ext cx="1674421" cy="178327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u="sng" dirty="0">
                <a:solidFill>
                  <a:schemeClr val="tx1"/>
                </a:solidFill>
              </a:rPr>
              <a:t>Партнер:</a:t>
            </a:r>
          </a:p>
          <a:p>
            <a:pPr algn="ctr"/>
            <a:r>
              <a:rPr lang="ru-RU" b="1" dirty="0">
                <a:solidFill>
                  <a:schemeClr val="tx1"/>
                </a:solidFill>
              </a:rPr>
              <a:t>Центр печати</a:t>
            </a:r>
          </a:p>
          <a:p>
            <a:pPr algn="ctr"/>
            <a:r>
              <a:rPr lang="ru-RU" b="1" u="sng" dirty="0">
                <a:solidFill>
                  <a:schemeClr val="tx1"/>
                </a:solidFill>
              </a:rPr>
              <a:t>  </a:t>
            </a:r>
            <a:endParaRPr lang="ru-RU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2695754" y="4672471"/>
            <a:ext cx="1828801" cy="180505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u="sng" dirty="0">
                <a:solidFill>
                  <a:schemeClr val="tx1"/>
                </a:solidFill>
              </a:rPr>
              <a:t>Партнер: </a:t>
            </a:r>
          </a:p>
          <a:p>
            <a:pPr algn="ctr"/>
            <a:r>
              <a:rPr lang="ru-RU" b="1" dirty="0" err="1">
                <a:solidFill>
                  <a:schemeClr val="tx1"/>
                </a:solidFill>
              </a:rPr>
              <a:t>Березниковский</a:t>
            </a:r>
            <a:r>
              <a:rPr lang="ru-RU" b="1" dirty="0">
                <a:solidFill>
                  <a:schemeClr val="tx1"/>
                </a:solidFill>
              </a:rPr>
              <a:t> краеведческий музей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349842" y="2768845"/>
            <a:ext cx="2009955" cy="1662546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Предоставление качественных фотографий  из архива театра</a:t>
            </a: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2503089" y="2786976"/>
            <a:ext cx="2068911" cy="1672605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Предоставление площадки для презентации и распространение  календаря в широкие массы </a:t>
            </a:r>
          </a:p>
        </p:txBody>
      </p:sp>
      <p:sp>
        <p:nvSpPr>
          <p:cNvPr id="11" name="Скругленный прямоугольник 23">
            <a:extLst>
              <a:ext uri="{FF2B5EF4-FFF2-40B4-BE49-F238E27FC236}">
                <a16:creationId xmlns="" xmlns:a16="http://schemas.microsoft.com/office/drawing/2014/main" id="{5776C212-0FED-4CDD-AC39-D38B66B54B5B}"/>
              </a:ext>
            </a:extLst>
          </p:cNvPr>
          <p:cNvSpPr/>
          <p:nvPr/>
        </p:nvSpPr>
        <p:spPr>
          <a:xfrm>
            <a:off x="6730178" y="2797036"/>
            <a:ext cx="2009955" cy="1662546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Выпуск в тираж календаря-карты</a:t>
            </a:r>
          </a:p>
        </p:txBody>
      </p:sp>
      <p:sp>
        <p:nvSpPr>
          <p:cNvPr id="12" name="Скругленный прямоугольник 23">
            <a:extLst>
              <a:ext uri="{FF2B5EF4-FFF2-40B4-BE49-F238E27FC236}">
                <a16:creationId xmlns="" xmlns:a16="http://schemas.microsoft.com/office/drawing/2014/main" id="{468E9C06-3507-4C30-BAA6-16AE5809566A}"/>
              </a:ext>
            </a:extLst>
          </p:cNvPr>
          <p:cNvSpPr/>
          <p:nvPr/>
        </p:nvSpPr>
        <p:spPr>
          <a:xfrm>
            <a:off x="4649742" y="2768845"/>
            <a:ext cx="2009955" cy="1662546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Публикация статьи в газете </a:t>
            </a:r>
          </a:p>
        </p:txBody>
      </p:sp>
      <p:sp>
        <p:nvSpPr>
          <p:cNvPr id="13" name="Скругленный прямоугольник 23">
            <a:extLst>
              <a:ext uri="{FF2B5EF4-FFF2-40B4-BE49-F238E27FC236}">
                <a16:creationId xmlns="" xmlns:a16="http://schemas.microsoft.com/office/drawing/2014/main" id="{2A3A05EF-736C-460C-8F72-22991D353142}"/>
              </a:ext>
            </a:extLst>
          </p:cNvPr>
          <p:cNvSpPr/>
          <p:nvPr/>
        </p:nvSpPr>
        <p:spPr>
          <a:xfrm>
            <a:off x="4649742" y="4782341"/>
            <a:ext cx="2230452" cy="1662546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Консультационная помощь </a:t>
            </a:r>
          </a:p>
        </p:txBody>
      </p:sp>
    </p:spTree>
    <p:extLst>
      <p:ext uri="{BB962C8B-B14F-4D97-AF65-F5344CB8AC3E}">
        <p14:creationId xmlns="" xmlns:p14="http://schemas.microsoft.com/office/powerpoint/2010/main" val="30626313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+mn-lt"/>
              </a:rPr>
              <a:t>Проблема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28650" y="1338649"/>
            <a:ext cx="7886700" cy="4578822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ru-RU" b="1" i="1" dirty="0"/>
          </a:p>
          <a:p>
            <a:pPr algn="ctr">
              <a:buNone/>
            </a:pPr>
            <a:endParaRPr lang="ru-RU" b="1" i="1" dirty="0"/>
          </a:p>
          <a:p>
            <a:pPr algn="ctr">
              <a:buNone/>
            </a:pPr>
            <a:r>
              <a:rPr lang="ru-RU" sz="4400" b="1" i="1" dirty="0"/>
              <a:t>Снижается имидж г.Березники у </a:t>
            </a:r>
            <a:r>
              <a:rPr lang="ru-RU" sz="4400" b="1" i="1" dirty="0" err="1"/>
              <a:t>березниковцев</a:t>
            </a:r>
            <a:r>
              <a:rPr lang="ru-RU" sz="4400" b="1" i="1" dirty="0"/>
              <a:t> и гостей города. Коренные </a:t>
            </a:r>
            <a:r>
              <a:rPr lang="ru-RU" sz="4400" b="1" i="1" dirty="0" err="1"/>
              <a:t>березниковцы</a:t>
            </a:r>
            <a:r>
              <a:rPr lang="ru-RU" sz="4400" b="1" i="1" dirty="0"/>
              <a:t> уезжают в другие города</a:t>
            </a:r>
          </a:p>
          <a:p>
            <a:pPr algn="ctr">
              <a:buNone/>
            </a:pPr>
            <a:endParaRPr lang="ru-RU" sz="4400" i="1" dirty="0"/>
          </a:p>
          <a:p>
            <a:pPr algn="ctr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>
                <a:latin typeface="+mn-lt"/>
              </a:rPr>
              <a:t>Обоснование проблемы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28650" y="1266725"/>
            <a:ext cx="8095220" cy="5226149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endParaRPr lang="ru-RU" b="1" i="1" dirty="0"/>
          </a:p>
          <a:p>
            <a:pPr algn="ctr">
              <a:buNone/>
            </a:pPr>
            <a:r>
              <a:rPr lang="ru-RU" b="1" i="1" dirty="0"/>
              <a:t>Согласно информации с  сайта администрации города: численность населения города снижается. В 2006 году численность составила 168200 чел, а в 2021 году  137091году.</a:t>
            </a:r>
          </a:p>
          <a:p>
            <a:pPr algn="ctr">
              <a:buNone/>
            </a:pPr>
            <a:endParaRPr lang="ru-RU" b="1" i="1" dirty="0"/>
          </a:p>
          <a:p>
            <a:pPr algn="ctr">
              <a:buNone/>
            </a:pPr>
            <a:r>
              <a:rPr lang="ru-RU" b="1" i="1" dirty="0"/>
              <a:t>В различные поисковые системы находит и определяет город, связанный с техногенной ситуацией провалами в Березниках. Достопримечательности города только памятники.</a:t>
            </a:r>
          </a:p>
          <a:p>
            <a:pPr algn="ctr">
              <a:buNone/>
            </a:pPr>
            <a:endParaRPr lang="ru-RU" b="1" i="1" dirty="0"/>
          </a:p>
          <a:p>
            <a:pPr algn="ctr">
              <a:buNone/>
            </a:pPr>
            <a:r>
              <a:rPr lang="ru-RU" b="1" i="1" dirty="0"/>
              <a:t>Согласно социологического опроса, проведенного березниковским телевидением в ноябре-декабре 2021 года: каждый пятый житель хотел бы уехать из города, каждый второй житель говорит, что не куда сходить и нечего делать. (целевая аудитория от 14 до 30 лет).</a:t>
            </a:r>
          </a:p>
          <a:p>
            <a:pPr algn="ctr">
              <a:buNone/>
            </a:pPr>
            <a:endParaRPr lang="ru-RU" b="1" i="1" dirty="0"/>
          </a:p>
          <a:p>
            <a:pPr algn="ctr">
              <a:buNone/>
            </a:pPr>
            <a:r>
              <a:rPr lang="ru-RU" b="1" i="1" dirty="0"/>
              <a:t>Социологический опрос ВШЭ, 2019 год показал, что среди старшеклассников не сформирован позитивный образ малого города, как места для профессионального и личностного развития </a:t>
            </a:r>
          </a:p>
          <a:p>
            <a:pPr algn="ctr">
              <a:buNone/>
            </a:pPr>
            <a:endParaRPr lang="ru-RU" b="1" i="1" dirty="0"/>
          </a:p>
          <a:p>
            <a:pPr algn="ctr">
              <a:buNone/>
            </a:pPr>
            <a:endParaRPr lang="ru-RU" b="1" i="1" dirty="0">
              <a:solidFill>
                <a:srgbClr val="FF0000"/>
              </a:solidFill>
            </a:endParaRPr>
          </a:p>
          <a:p>
            <a:pPr algn="ctr">
              <a:buNone/>
            </a:pP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107414"/>
          </a:xfrm>
        </p:spPr>
        <p:txBody>
          <a:bodyPr/>
          <a:lstStyle/>
          <a:p>
            <a:pPr algn="ctr"/>
            <a:r>
              <a:rPr lang="ru-RU" b="1" dirty="0">
                <a:latin typeface="+mn-lt"/>
              </a:rPr>
              <a:t>Выявление причин и негативных последствий проблемы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28650" y="1413164"/>
            <a:ext cx="7886700" cy="4975760"/>
          </a:xfrm>
        </p:spPr>
        <p:txBody>
          <a:bodyPr/>
          <a:lstStyle/>
          <a:p>
            <a:pPr algn="ctr">
              <a:buNone/>
            </a:pPr>
            <a:r>
              <a:rPr lang="ru-RU" b="1" i="1" dirty="0">
                <a:solidFill>
                  <a:srgbClr val="FF0000"/>
                </a:solidFill>
              </a:rPr>
              <a:t>«Дерево проблем»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446317" y="1852552"/>
            <a:ext cx="4572000" cy="878774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Проблема: снижение имиджа</a:t>
            </a:r>
          </a:p>
          <a:p>
            <a:pPr algn="ctr"/>
            <a:r>
              <a:rPr lang="ru-RU" b="1" dirty="0">
                <a:solidFill>
                  <a:schemeClr val="tx1"/>
                </a:solidFill>
              </a:rPr>
              <a:t> г.Березники  у горожан </a:t>
            </a:r>
          </a:p>
        </p:txBody>
      </p:sp>
      <p:cxnSp>
        <p:nvCxnSpPr>
          <p:cNvPr id="6" name="Прямая со стрелкой 5"/>
          <p:cNvCxnSpPr/>
          <p:nvPr/>
        </p:nvCxnSpPr>
        <p:spPr>
          <a:xfrm flipV="1">
            <a:off x="1650670" y="2683823"/>
            <a:ext cx="795647" cy="58189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Прямоугольник 6"/>
          <p:cNvSpPr/>
          <p:nvPr/>
        </p:nvSpPr>
        <p:spPr>
          <a:xfrm>
            <a:off x="605642" y="3203369"/>
            <a:ext cx="1745672" cy="914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Отсутствует интерес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731326" y="3191493"/>
            <a:ext cx="1805048" cy="914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Мало внимания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4606506" y="3203369"/>
            <a:ext cx="2104845" cy="914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Провинциальность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6816435" y="3191493"/>
            <a:ext cx="1745673" cy="914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chemeClr val="tx1"/>
                </a:solidFill>
              </a:rPr>
              <a:t>Нет знаний о культурных заведениях, мероприятиях</a:t>
            </a:r>
          </a:p>
        </p:txBody>
      </p:sp>
      <p:cxnSp>
        <p:nvCxnSpPr>
          <p:cNvPr id="13" name="Прямая со стрелкой 12"/>
          <p:cNvCxnSpPr>
            <a:stCxn id="8" idx="0"/>
          </p:cNvCxnSpPr>
          <p:nvPr/>
        </p:nvCxnSpPr>
        <p:spPr>
          <a:xfrm flipH="1" flipV="1">
            <a:off x="3613068" y="2683823"/>
            <a:ext cx="20782" cy="5076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stCxn id="9" idx="0"/>
          </p:cNvCxnSpPr>
          <p:nvPr/>
        </p:nvCxnSpPr>
        <p:spPr>
          <a:xfrm flipH="1" flipV="1">
            <a:off x="5438901" y="2778827"/>
            <a:ext cx="220028" cy="4245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stCxn id="10" idx="0"/>
          </p:cNvCxnSpPr>
          <p:nvPr/>
        </p:nvCxnSpPr>
        <p:spPr>
          <a:xfrm flipH="1" flipV="1">
            <a:off x="6935190" y="2683823"/>
            <a:ext cx="754082" cy="5076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Скругленный прямоугольник 27"/>
          <p:cNvSpPr/>
          <p:nvPr/>
        </p:nvSpPr>
        <p:spPr>
          <a:xfrm>
            <a:off x="605642" y="4393870"/>
            <a:ext cx="1844260" cy="2153579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b="1" dirty="0">
              <a:solidFill>
                <a:schemeClr val="tx1"/>
              </a:solidFill>
            </a:endParaRPr>
          </a:p>
          <a:p>
            <a:pPr algn="ctr"/>
            <a:r>
              <a:rPr lang="ru-RU" sz="1400" b="1" dirty="0">
                <a:solidFill>
                  <a:schemeClr val="tx1"/>
                </a:solidFill>
              </a:rPr>
              <a:t>Мало </a:t>
            </a:r>
            <a:r>
              <a:rPr lang="ru-RU" sz="1400" b="1" dirty="0" err="1">
                <a:solidFill>
                  <a:schemeClr val="tx1"/>
                </a:solidFill>
              </a:rPr>
              <a:t>брендовых</a:t>
            </a:r>
            <a:r>
              <a:rPr lang="ru-RU" sz="1400" b="1" dirty="0">
                <a:solidFill>
                  <a:schemeClr val="tx1"/>
                </a:solidFill>
              </a:rPr>
              <a:t> мероприятий</a:t>
            </a:r>
          </a:p>
          <a:p>
            <a:pPr algn="ctr"/>
            <a:r>
              <a:rPr lang="ru-RU" sz="1400" b="1" dirty="0">
                <a:solidFill>
                  <a:schemeClr val="tx1"/>
                </a:solidFill>
              </a:rPr>
              <a:t>Мало социальной рекламы</a:t>
            </a:r>
          </a:p>
          <a:p>
            <a:pPr algn="ctr"/>
            <a:r>
              <a:rPr lang="ru-RU" sz="1400" b="1" dirty="0">
                <a:solidFill>
                  <a:schemeClr val="tx1"/>
                </a:solidFill>
              </a:rPr>
              <a:t>Наложено клеймо скуки  - отсутствие объектов сферы развлечений</a:t>
            </a:r>
          </a:p>
          <a:p>
            <a:pPr algn="ctr"/>
            <a:endParaRPr lang="ru-RU" sz="1400" dirty="0"/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2808964" y="4480135"/>
            <a:ext cx="1754410" cy="214495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/>
                </a:solidFill>
              </a:rPr>
              <a:t>Уделяется недостаточно внимания на привитие интереса к спорту, к культуре, к учебе</a:t>
            </a: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4844213" y="4426805"/>
            <a:ext cx="1638795" cy="222068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/>
                </a:solidFill>
              </a:rPr>
              <a:t>Меняется менталитет граждан в связи с внутренней миграцией.</a:t>
            </a:r>
          </a:p>
          <a:p>
            <a:pPr algn="ctr"/>
            <a:r>
              <a:rPr lang="ru-RU" sz="1400" b="1" dirty="0">
                <a:solidFill>
                  <a:schemeClr val="tx1"/>
                </a:solidFill>
              </a:rPr>
              <a:t>Коренные жители  Березников уезжают</a:t>
            </a: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6816434" y="4393870"/>
            <a:ext cx="1745674" cy="222068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/>
                </a:solidFill>
              </a:rPr>
              <a:t>Взрослые, подростки не обладают необходимыми знаниями о проводимых мероприятиях </a:t>
            </a:r>
          </a:p>
          <a:p>
            <a:pPr algn="ctr"/>
            <a:endParaRPr lang="ru-RU" sz="1400" b="1" dirty="0">
              <a:solidFill>
                <a:schemeClr val="tx1"/>
              </a:solidFill>
            </a:endParaRPr>
          </a:p>
        </p:txBody>
      </p:sp>
      <p:cxnSp>
        <p:nvCxnSpPr>
          <p:cNvPr id="34" name="Прямая со стрелкой 33"/>
          <p:cNvCxnSpPr>
            <a:stCxn id="7" idx="2"/>
            <a:endCxn id="28" idx="0"/>
          </p:cNvCxnSpPr>
          <p:nvPr/>
        </p:nvCxnSpPr>
        <p:spPr>
          <a:xfrm>
            <a:off x="1478478" y="4117769"/>
            <a:ext cx="49294" cy="27610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>
            <a:stCxn id="8" idx="2"/>
            <a:endCxn id="29" idx="0"/>
          </p:cNvCxnSpPr>
          <p:nvPr/>
        </p:nvCxnSpPr>
        <p:spPr>
          <a:xfrm>
            <a:off x="3633850" y="4105893"/>
            <a:ext cx="52319" cy="3742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>
            <a:stCxn id="9" idx="2"/>
            <a:endCxn id="30" idx="0"/>
          </p:cNvCxnSpPr>
          <p:nvPr/>
        </p:nvCxnSpPr>
        <p:spPr>
          <a:xfrm>
            <a:off x="5658929" y="4117769"/>
            <a:ext cx="4682" cy="3090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>
            <a:stCxn id="10" idx="2"/>
            <a:endCxn id="31" idx="0"/>
          </p:cNvCxnSpPr>
          <p:nvPr/>
        </p:nvCxnSpPr>
        <p:spPr>
          <a:xfrm flipH="1">
            <a:off x="7689271" y="4105893"/>
            <a:ext cx="1" cy="28797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+mn-lt"/>
              </a:rPr>
              <a:t>Актуальность проекта: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sz="2800" b="1" i="1" dirty="0">
                <a:solidFill>
                  <a:srgbClr val="FF0000"/>
                </a:solidFill>
              </a:rPr>
              <a:t>Негативные последствия проблемы, </a:t>
            </a:r>
          </a:p>
          <a:p>
            <a:pPr marL="0" indent="0" algn="ctr">
              <a:buNone/>
            </a:pPr>
            <a:r>
              <a:rPr lang="ru-RU" sz="2800" b="1" i="1" dirty="0">
                <a:solidFill>
                  <a:srgbClr val="FF0000"/>
                </a:solidFill>
              </a:rPr>
              <a:t>если ее не решать</a:t>
            </a:r>
          </a:p>
          <a:p>
            <a:pPr>
              <a:buFontTx/>
              <a:buChar char="-"/>
            </a:pPr>
            <a:r>
              <a:rPr lang="ru-RU" dirty="0"/>
              <a:t>не сформированность позитивного образа малого города, как места для профессионального и личностного развития приведет к оттоку молодежи из города;</a:t>
            </a:r>
          </a:p>
          <a:p>
            <a:pPr>
              <a:buFontTx/>
              <a:buChar char="-"/>
            </a:pPr>
            <a:r>
              <a:rPr lang="ru-RU" dirty="0"/>
              <a:t>отток молодежи из </a:t>
            </a:r>
            <a:r>
              <a:rPr lang="ru-RU" dirty="0" err="1"/>
              <a:t>г.Березники</a:t>
            </a:r>
            <a:r>
              <a:rPr lang="ru-RU" dirty="0"/>
              <a:t> станет причиной того, что работодатели </a:t>
            </a:r>
            <a:r>
              <a:rPr lang="ru-RU" dirty="0" err="1"/>
              <a:t>Верхнекамья</a:t>
            </a:r>
            <a:r>
              <a:rPr lang="ru-RU" dirty="0"/>
              <a:t> будут ограничены в экономическом росте из-за дефицита кадров; </a:t>
            </a:r>
          </a:p>
          <a:p>
            <a:pPr>
              <a:buFontTx/>
              <a:buChar char="-"/>
            </a:pPr>
            <a:r>
              <a:rPr lang="ru-RU" dirty="0"/>
              <a:t>прекращение или снижение экономического роста предприятий города станет толчком к дальнейшему оттоку коренных жителей из города</a:t>
            </a:r>
          </a:p>
          <a:p>
            <a:pPr>
              <a:buFontTx/>
              <a:buChar char="-"/>
            </a:pPr>
            <a:r>
              <a:rPr lang="ru-RU" dirty="0"/>
              <a:t>неконтролируемый отток граждан города приведет к вымиранию города.</a:t>
            </a:r>
          </a:p>
          <a:p>
            <a:pPr marL="0" indent="0" algn="ctr">
              <a:buNone/>
            </a:pPr>
            <a:endParaRPr lang="ru-RU" sz="2000" dirty="0"/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01DD15D-750A-45C8-8092-ED7B8D5B3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66330"/>
            <a:ext cx="7886700" cy="1166907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Актуальность проекта:</a:t>
            </a:r>
            <a:br>
              <a:rPr lang="ru-RU" b="1" dirty="0"/>
            </a:br>
            <a:r>
              <a:rPr lang="ru-RU" sz="2400" b="1" dirty="0">
                <a:solidFill>
                  <a:srgbClr val="FF0000"/>
                </a:solidFill>
              </a:rPr>
              <a:t>(</a:t>
            </a:r>
            <a:r>
              <a:rPr lang="ru-RU" sz="2400" b="1" i="1" dirty="0">
                <a:solidFill>
                  <a:srgbClr val="FF0000"/>
                </a:solidFill>
              </a:rPr>
              <a:t>Негативные последствия проблемы, </a:t>
            </a:r>
            <a:br>
              <a:rPr lang="ru-RU" sz="2400" b="1" i="1" dirty="0">
                <a:solidFill>
                  <a:srgbClr val="FF0000"/>
                </a:solidFill>
              </a:rPr>
            </a:br>
            <a:r>
              <a:rPr lang="ru-RU" sz="2400" b="1" i="1" dirty="0">
                <a:solidFill>
                  <a:srgbClr val="FF0000"/>
                </a:solidFill>
              </a:rPr>
              <a:t>если ее не решать)</a:t>
            </a:r>
            <a:r>
              <a:rPr lang="ru-RU" sz="3600" b="1" i="1" dirty="0">
                <a:solidFill>
                  <a:srgbClr val="FF0000"/>
                </a:solidFill>
              </a:rPr>
              <a:t/>
            </a:r>
            <a:br>
              <a:rPr lang="ru-RU" sz="3600" b="1" i="1" dirty="0">
                <a:solidFill>
                  <a:srgbClr val="FF0000"/>
                </a:solidFill>
              </a:rPr>
            </a:br>
            <a:endParaRPr lang="ru-RU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="" xmlns:a16="http://schemas.microsoft.com/office/drawing/2014/main" id="{DC2C56FE-2D19-4265-BDBC-BB8ADDB60CF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28051232"/>
              </p:ext>
            </p:extLst>
          </p:nvPr>
        </p:nvGraphicFramePr>
        <p:xfrm>
          <a:off x="346229" y="1433237"/>
          <a:ext cx="8593585" cy="53170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4097661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+mn-lt"/>
              </a:rPr>
              <a:t>Цель проекта: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28650" y="1935332"/>
            <a:ext cx="7886700" cy="424163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2800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ru-RU" sz="4800" b="1" dirty="0"/>
              <a:t>Повышение имиджа города Березники через создание сувенирного календаря - карты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+mn-lt"/>
                <a:cs typeface="Aharoni" pitchFamily="2" charset="-79"/>
              </a:rPr>
              <a:t>Задачи проекта: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64276" y="1638795"/>
            <a:ext cx="7886700" cy="453816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endParaRPr lang="ru-RU" sz="2800" b="1" dirty="0"/>
          </a:p>
          <a:p>
            <a:pPr marL="0" indent="0" algn="ctr">
              <a:buNone/>
            </a:pPr>
            <a:endParaRPr lang="ru-RU" sz="2800" b="1" dirty="0"/>
          </a:p>
          <a:p>
            <a:pPr marL="0" indent="0" algn="ctr">
              <a:buNone/>
            </a:pPr>
            <a:endParaRPr lang="ru-RU" sz="28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66003" y="2088713"/>
            <a:ext cx="7172696" cy="1009403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b="1" dirty="0">
                <a:solidFill>
                  <a:prstClr val="black"/>
                </a:solidFill>
              </a:rPr>
              <a:t>Цель: Повышение имиджа города Березники через создание календаря-карты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737390" y="3162086"/>
            <a:ext cx="1733798" cy="1876301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</a:rPr>
              <a:t>1. Разработать структуру календаря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146857" y="4205882"/>
            <a:ext cx="1757547" cy="1840676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</a:rPr>
              <a:t>2. Собрать материал для создания  календаря  с помощью школьного актива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734341" y="3239723"/>
            <a:ext cx="1662545" cy="1810987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</a:rPr>
              <a:t>3 . Разработать дизайн-макет календаря </a:t>
            </a:r>
          </a:p>
          <a:p>
            <a:pPr algn="ctr"/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832344" y="3205218"/>
            <a:ext cx="1603169" cy="1810987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5.</a:t>
            </a:r>
          </a:p>
          <a:p>
            <a:pPr algn="ctr"/>
            <a:r>
              <a:rPr lang="ru-RU" b="1" dirty="0">
                <a:solidFill>
                  <a:schemeClr val="tx1"/>
                </a:solidFill>
              </a:rPr>
              <a:t>Создать информационное поле проекта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151239" y="4203006"/>
            <a:ext cx="1733798" cy="1876301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</a:rPr>
              <a:t>4. Напечатать и опубликовать  календарь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53035"/>
          </a:xfrm>
        </p:spPr>
        <p:txBody>
          <a:bodyPr/>
          <a:lstStyle/>
          <a:p>
            <a:pPr algn="ctr"/>
            <a:r>
              <a:rPr lang="ru-RU" b="1" dirty="0">
                <a:latin typeface="+mn-lt"/>
                <a:cs typeface="Aharoni" pitchFamily="2" charset="-79"/>
              </a:rPr>
              <a:t>Мероприятия (план реализации)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8023" y="1140031"/>
            <a:ext cx="8729932" cy="546265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endParaRPr lang="ru-RU" sz="2800" b="1" dirty="0"/>
          </a:p>
          <a:p>
            <a:pPr marL="0" indent="0" algn="ctr">
              <a:buNone/>
            </a:pPr>
            <a:endParaRPr lang="ru-RU" sz="2800" b="1" dirty="0"/>
          </a:p>
          <a:p>
            <a:pPr marL="0" indent="0" algn="ctr">
              <a:buNone/>
            </a:pPr>
            <a:endParaRPr lang="ru-RU" sz="2800" b="1" dirty="0"/>
          </a:p>
          <a:p>
            <a:pPr marL="0" indent="0" algn="ctr">
              <a:buNone/>
            </a:pPr>
            <a:endParaRPr lang="ru-RU" sz="28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021278" y="1543793"/>
            <a:ext cx="7172696" cy="77189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b="1" dirty="0">
                <a:solidFill>
                  <a:prstClr val="black"/>
                </a:solidFill>
              </a:rPr>
              <a:t>Цель: повышение имиджа города Березники через создание календаря-карты</a:t>
            </a:r>
          </a:p>
          <a:p>
            <a:pPr algn="ctr"/>
            <a:endParaRPr lang="ru-RU" b="1" dirty="0">
              <a:solidFill>
                <a:prstClr val="black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41540" y="2481943"/>
            <a:ext cx="1604513" cy="1045028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prstClr val="black"/>
                </a:solidFill>
              </a:rPr>
              <a:t>1. Разработать структуру календаря 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906439" y="2507824"/>
            <a:ext cx="1751161" cy="1045028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prstClr val="black"/>
                </a:solidFill>
              </a:rPr>
              <a:t>2. </a:t>
            </a:r>
          </a:p>
          <a:p>
            <a:pPr algn="ctr"/>
            <a:r>
              <a:rPr lang="ru-RU" sz="1200" b="1" dirty="0">
                <a:solidFill>
                  <a:schemeClr val="tx1"/>
                </a:solidFill>
              </a:rPr>
              <a:t>Собрать материал для создания  календаря  с помощью школьного актива </a:t>
            </a:r>
            <a:endParaRPr lang="ru-RU" sz="1200" b="1" i="1" dirty="0">
              <a:solidFill>
                <a:prstClr val="black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692106" y="2527540"/>
            <a:ext cx="1873277" cy="1077069"/>
          </a:xfrm>
          <a:prstGeom prst="roundRect">
            <a:avLst>
              <a:gd name="adj" fmla="val 1826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</a:rPr>
              <a:t>3. Разработать дизайн-макет календаря </a:t>
            </a:r>
            <a:endParaRPr lang="ru-RU" sz="1600" b="1" dirty="0">
              <a:solidFill>
                <a:prstClr val="black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958195" y="3640348"/>
            <a:ext cx="1682152" cy="2762694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AutoNum type="arabicPeriod"/>
            </a:pPr>
            <a:r>
              <a:rPr lang="ru-RU" sz="1200" b="1" dirty="0">
                <a:solidFill>
                  <a:schemeClr val="bg1"/>
                </a:solidFill>
              </a:rPr>
              <a:t>Школьный конкурс творческих работ к юбилею города</a:t>
            </a:r>
          </a:p>
          <a:p>
            <a:pPr marL="342900" indent="-342900" algn="ctr">
              <a:buAutoNum type="arabicPeriod"/>
            </a:pPr>
            <a:r>
              <a:rPr lang="ru-RU" sz="1200" b="1" dirty="0">
                <a:solidFill>
                  <a:schemeClr val="bg1"/>
                </a:solidFill>
              </a:rPr>
              <a:t>Отбор материалов для календаря</a:t>
            </a:r>
          </a:p>
          <a:p>
            <a:pPr marL="342900" indent="-342900" algn="ctr"/>
            <a:endParaRPr lang="ru-RU" sz="1200" b="1" dirty="0">
              <a:solidFill>
                <a:sysClr val="windowText" lastClr="00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58793" y="3612340"/>
            <a:ext cx="1578633" cy="2790701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16000" indent="-342900" algn="ctr"/>
            <a:r>
              <a:rPr lang="ru-RU" b="1" dirty="0">
                <a:solidFill>
                  <a:schemeClr val="bg1"/>
                </a:solidFill>
              </a:rPr>
              <a:t>«Мозговой штурм» с школьным активом.</a:t>
            </a:r>
          </a:p>
          <a:p>
            <a:pPr marL="342900" indent="-342900" algn="ctr">
              <a:buAutoNum type="arabicPeriod"/>
            </a:pPr>
            <a:endParaRPr lang="ru-RU" sz="1400" b="1" dirty="0">
              <a:solidFill>
                <a:sysClr val="windowText" lastClr="000000"/>
              </a:solidFill>
            </a:endParaRPr>
          </a:p>
          <a:p>
            <a:pPr marL="342900" indent="-342900" algn="ctr">
              <a:buAutoNum type="arabicPeriod"/>
            </a:pPr>
            <a:endParaRPr lang="ru-RU" b="1" dirty="0">
              <a:solidFill>
                <a:sysClr val="windowText" lastClr="00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864861" y="3620966"/>
            <a:ext cx="1595660" cy="2790701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bg1"/>
                </a:solidFill>
              </a:rPr>
              <a:t> </a:t>
            </a:r>
            <a:r>
              <a:rPr lang="ru-RU" sz="1600" b="1" dirty="0">
                <a:solidFill>
                  <a:schemeClr val="bg1"/>
                </a:solidFill>
              </a:rPr>
              <a:t>1. Заседание творческой группы по разработке </a:t>
            </a:r>
            <a:r>
              <a:rPr lang="ru-RU" sz="1600" b="1" dirty="0" err="1">
                <a:solidFill>
                  <a:schemeClr val="bg1"/>
                </a:solidFill>
              </a:rPr>
              <a:t>дизайн-макета</a:t>
            </a:r>
            <a:endParaRPr lang="ru-RU" sz="1600" b="1" dirty="0">
              <a:solidFill>
                <a:schemeClr val="bg1"/>
              </a:solidFill>
            </a:endParaRPr>
          </a:p>
          <a:p>
            <a:r>
              <a:rPr lang="ru-RU" sz="1600" b="1" dirty="0">
                <a:solidFill>
                  <a:schemeClr val="bg1"/>
                </a:solidFill>
              </a:rPr>
              <a:t>2. Корректировка </a:t>
            </a:r>
            <a:r>
              <a:rPr lang="ru-RU" sz="1600" b="1" dirty="0" err="1">
                <a:solidFill>
                  <a:schemeClr val="bg1"/>
                </a:solidFill>
              </a:rPr>
              <a:t>дизайн-макета</a:t>
            </a:r>
            <a:r>
              <a:rPr lang="ru-RU" sz="1600" b="1" dirty="0">
                <a:solidFill>
                  <a:schemeClr val="bg1"/>
                </a:solidFill>
              </a:rPr>
              <a:t> календаря 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7211683" y="2544792"/>
            <a:ext cx="1630391" cy="982179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5. </a:t>
            </a:r>
            <a:r>
              <a:rPr lang="ru-RU" sz="1400" b="1" dirty="0">
                <a:solidFill>
                  <a:schemeClr val="tx1"/>
                </a:solidFill>
              </a:rPr>
              <a:t>Создать информационное  поле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5633049" y="3631722"/>
            <a:ext cx="1587260" cy="2805824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44000">
              <a:buAutoNum type="arabicPeriod"/>
            </a:pPr>
            <a:r>
              <a:rPr lang="ru-RU" sz="1400" b="1" dirty="0">
                <a:solidFill>
                  <a:schemeClr val="bg1"/>
                </a:solidFill>
              </a:rPr>
              <a:t>Печать календаря в научно-техническом центре «Экспонента» </a:t>
            </a:r>
            <a:r>
              <a:rPr lang="ru-RU" sz="1400" b="1" dirty="0" err="1">
                <a:solidFill>
                  <a:schemeClr val="bg1"/>
                </a:solidFill>
              </a:rPr>
              <a:t>шк</a:t>
            </a:r>
            <a:r>
              <a:rPr lang="ru-RU" sz="1400" b="1" dirty="0">
                <a:solidFill>
                  <a:schemeClr val="bg1"/>
                </a:solidFill>
              </a:rPr>
              <a:t>. №3</a:t>
            </a:r>
          </a:p>
          <a:p>
            <a:pPr marL="144000">
              <a:buAutoNum type="arabicPeriod"/>
            </a:pPr>
            <a:r>
              <a:rPr lang="ru-RU" sz="1400" b="1" dirty="0">
                <a:solidFill>
                  <a:schemeClr val="bg1"/>
                </a:solidFill>
              </a:rPr>
              <a:t>Публикация календаря  в группе ВК школы </a:t>
            </a:r>
          </a:p>
          <a:p>
            <a:pPr marL="342900" indent="-342900" algn="ctr">
              <a:buAutoNum type="arabicPeriod"/>
            </a:pP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5572664" y="2553420"/>
            <a:ext cx="1639019" cy="1013808"/>
          </a:xfrm>
          <a:prstGeom prst="roundRect">
            <a:avLst>
              <a:gd name="adj" fmla="val 1826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</a:rPr>
              <a:t>4. Напечатать и презентовать  календарь</a:t>
            </a:r>
            <a:endParaRPr lang="ru-RU" sz="1600" b="1" dirty="0">
              <a:solidFill>
                <a:prstClr val="black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7427343" y="3640347"/>
            <a:ext cx="1259457" cy="2725947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bg1"/>
                </a:solidFill>
              </a:rPr>
              <a:t>Публикации в СМИ, </a:t>
            </a:r>
            <a:r>
              <a:rPr lang="ru-RU" b="1" dirty="0" err="1">
                <a:solidFill>
                  <a:schemeClr val="bg1"/>
                </a:solidFill>
              </a:rPr>
              <a:t>соц</a:t>
            </a:r>
            <a:r>
              <a:rPr lang="en-US" b="1" dirty="0">
                <a:solidFill>
                  <a:schemeClr val="bg1"/>
                </a:solidFill>
              </a:rPr>
              <a:t>.</a:t>
            </a:r>
            <a:r>
              <a:rPr lang="ru-RU" b="1" dirty="0">
                <a:solidFill>
                  <a:schemeClr val="bg1"/>
                </a:solidFill>
              </a:rPr>
              <a:t>сетях. ТВ рекламы календаря</a:t>
            </a:r>
          </a:p>
        </p:txBody>
      </p:sp>
    </p:spTree>
    <p:extLst>
      <p:ext uri="{BB962C8B-B14F-4D97-AF65-F5344CB8AC3E}">
        <p14:creationId xmlns="" xmlns:p14="http://schemas.microsoft.com/office/powerpoint/2010/main" val="306263132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864</TotalTime>
  <Words>855</Words>
  <Application>Microsoft Office PowerPoint</Application>
  <PresentationFormat>Экран (4:3)</PresentationFormat>
  <Paragraphs>162</Paragraphs>
  <Slides>14</Slides>
  <Notes>0</Notes>
  <HiddenSlides>1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14</vt:i4>
      </vt:variant>
    </vt:vector>
  </HeadingPairs>
  <TitlesOfParts>
    <vt:vector size="17" baseType="lpstr">
      <vt:lpstr>Тема Office</vt:lpstr>
      <vt:lpstr>1_Тема Office</vt:lpstr>
      <vt:lpstr>2_Тема Office</vt:lpstr>
      <vt:lpstr>Проект </vt:lpstr>
      <vt:lpstr>Проблема</vt:lpstr>
      <vt:lpstr>Обоснование проблемы</vt:lpstr>
      <vt:lpstr>Выявление причин и негативных последствий проблемы</vt:lpstr>
      <vt:lpstr>Актуальность проекта:</vt:lpstr>
      <vt:lpstr>Актуальность проекта: (Негативные последствия проблемы,  если ее не решать) </vt:lpstr>
      <vt:lpstr>Цель проекта: </vt:lpstr>
      <vt:lpstr>Задачи проекта: </vt:lpstr>
      <vt:lpstr>Мероприятия (план реализации)</vt:lpstr>
      <vt:lpstr>Ожидаемые результаты</vt:lpstr>
      <vt:lpstr>Ожидаемые результаты</vt:lpstr>
      <vt:lpstr>Ресурсы   </vt:lpstr>
      <vt:lpstr>Ресурсы   </vt:lpstr>
      <vt:lpstr>Партнеры 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 presentation</dc:title>
  <dc:creator>Павел</dc:creator>
  <cp:lastModifiedBy>Пользователь</cp:lastModifiedBy>
  <cp:revision>124</cp:revision>
  <dcterms:created xsi:type="dcterms:W3CDTF">2014-11-21T11:00:06Z</dcterms:created>
  <dcterms:modified xsi:type="dcterms:W3CDTF">2024-04-23T05:09:49Z</dcterms:modified>
</cp:coreProperties>
</file>