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7" r:id="rId9"/>
    <p:sldId id="266" r:id="rId10"/>
    <p:sldId id="261" r:id="rId11"/>
    <p:sldId id="262" r:id="rId12"/>
    <p:sldId id="263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72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2e3efb70_1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2e3efb70_1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b2d9babe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b2d9babe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b2d9bab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b2d9bab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a2e3efb70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3a2e3efb70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a2e3efb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a2e3efb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3a2e3efb70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3a2e3efb70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a2e3efb70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a2e3efb70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a2e3efb70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a2e3efb70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412757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a2e3efb70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a2e3efb70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946461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a2e3efb70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a2e3efb70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897496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a2e3efb70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a2e3efb70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07947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44250" y="0"/>
            <a:ext cx="8455500" cy="32727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ФЛАГМАНЫ БЕРЕЗНИКОВ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2350600"/>
            <a:ext cx="8520600" cy="22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" sz="8811" dirty="0" smtClean="0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811" dirty="0" smtClean="0">
                <a:solidFill>
                  <a:srgbClr val="274E13"/>
                </a:solidFill>
              </a:rPr>
              <a:t>ОБРАЗОВАТЕЛЬНАЯ </a:t>
            </a:r>
            <a:r>
              <a:rPr lang="ru" sz="8811" dirty="0">
                <a:solidFill>
                  <a:srgbClr val="274E13"/>
                </a:solidFill>
              </a:rPr>
              <a:t>ПРАКТИКА</a:t>
            </a:r>
            <a:endParaRPr sz="8811" dirty="0">
              <a:solidFill>
                <a:srgbClr val="274E13"/>
              </a:solidFill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АВТОРЫ: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3110" dirty="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</a:t>
            </a: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ЗДАНОВИЧ Е.В.,  УЧИТЕЛЬ ИСТОРИИ И ОБЩЕСТВОЗНАНИЯ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3110" dirty="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</a:t>
            </a: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АСТАШЕВА Н.В.,  УЧИТЕЛЬ ИКТ И ИНФОРМАТИКИ 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МАОУ «СОШ с УИОП №3» Г.БЕРЕЗНИКИ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10"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6375"/>
            <a:ext cx="1175300" cy="11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Ц</a:t>
            </a:r>
            <a:r>
              <a:rPr lang="ru" dirty="0" smtClean="0">
                <a:solidFill>
                  <a:schemeClr val="lt1"/>
                </a:solidFill>
              </a:rPr>
              <a:t>енностные </a:t>
            </a:r>
            <a:r>
              <a:rPr lang="ru" dirty="0">
                <a:solidFill>
                  <a:schemeClr val="lt1"/>
                </a:solidFill>
              </a:rPr>
              <a:t>ориентиры образования ГОРОДА БЕРЕЗНИКИ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85325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CC0000"/>
                </a:solidFill>
              </a:rPr>
              <a:t>СВОБОДНАЯ ТВОРЧЕСКАЯ ЛИЧНОСТЬ С ТВЕРДОЙ ГРАЖДАНСКОЙ ПОЗИЦИЕЙ</a:t>
            </a:r>
            <a:endParaRPr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599" y="1563750"/>
            <a:ext cx="4892926" cy="30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2061125" y="1617600"/>
            <a:ext cx="5193900" cy="1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0E5856"/>
                </a:solidFill>
                <a:latin typeface="Calibri"/>
                <a:ea typeface="Calibri"/>
                <a:cs typeface="Calibri"/>
                <a:sym typeface="Calibri"/>
              </a:rPr>
              <a:t>СТАНЕМ ЛУЧШЕ ВМЕСТЕ!</a:t>
            </a:r>
            <a:endParaRPr sz="3200" b="1">
              <a:solidFill>
                <a:srgbClr val="0E58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0E58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2575" y="2707250"/>
            <a:ext cx="3025400" cy="22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72" y="2249147"/>
            <a:ext cx="3199806" cy="22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5852" y="2249152"/>
            <a:ext cx="2591450" cy="20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6049" y="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48900" y="292850"/>
            <a:ext cx="8783400" cy="801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Д</a:t>
            </a:r>
            <a:r>
              <a:rPr lang="ru" dirty="0" smtClean="0">
                <a:solidFill>
                  <a:schemeClr val="lt1"/>
                </a:solidFill>
              </a:rPr>
              <a:t>ети </a:t>
            </a:r>
            <a:r>
              <a:rPr lang="ru" dirty="0">
                <a:solidFill>
                  <a:schemeClr val="lt1"/>
                </a:solidFill>
              </a:rPr>
              <a:t>школы </a:t>
            </a:r>
            <a:r>
              <a:rPr lang="ru" dirty="0" smtClean="0">
                <a:solidFill>
                  <a:schemeClr val="lt1"/>
                </a:solidFill>
              </a:rPr>
              <a:t>№</a:t>
            </a:r>
            <a:r>
              <a:rPr lang="ru" dirty="0">
                <a:solidFill>
                  <a:schemeClr val="lt1"/>
                </a:solidFill>
              </a:rPr>
              <a:t>3</a:t>
            </a:r>
            <a:r>
              <a:rPr lang="ru" dirty="0" smtClean="0">
                <a:solidFill>
                  <a:schemeClr val="lt1"/>
                </a:solidFill>
              </a:rPr>
              <a:t>”- </a:t>
            </a:r>
            <a:r>
              <a:rPr lang="ru" dirty="0">
                <a:solidFill>
                  <a:schemeClr val="lt1"/>
                </a:solidFill>
              </a:rPr>
              <a:t>городу!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48900" y="1815075"/>
            <a:ext cx="8520600" cy="33402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599" y="1563750"/>
            <a:ext cx="4892926" cy="30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2061113" y="1175300"/>
            <a:ext cx="5193900" cy="1810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0E58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0E58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0E58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6049" y="0"/>
            <a:ext cx="1157951" cy="117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7850" y="969950"/>
            <a:ext cx="1801125" cy="225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8750" y="1410838"/>
            <a:ext cx="1741375" cy="23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9201" y="2450925"/>
            <a:ext cx="1801125" cy="24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9050" y="2324238"/>
            <a:ext cx="1741375" cy="232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9100" y="1052452"/>
            <a:ext cx="2047000" cy="27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53576" y="2090133"/>
            <a:ext cx="1916950" cy="2555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ctrTitle"/>
          </p:nvPr>
        </p:nvSpPr>
        <p:spPr>
          <a:xfrm>
            <a:off x="344250" y="0"/>
            <a:ext cx="8455500" cy="32727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ФЛАГМАНЫ БЕРЕЗНИКОВ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311700" y="2350600"/>
            <a:ext cx="8520600" cy="22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" sz="8811" dirty="0" smtClean="0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811" dirty="0" smtClean="0">
                <a:solidFill>
                  <a:srgbClr val="274E13"/>
                </a:solidFill>
              </a:rPr>
              <a:t>ОБРАЗОВАТЕЛЬНАЯ </a:t>
            </a:r>
            <a:r>
              <a:rPr lang="ru" sz="8811" dirty="0">
                <a:solidFill>
                  <a:srgbClr val="274E13"/>
                </a:solidFill>
              </a:rPr>
              <a:t>ПРАКТИКА</a:t>
            </a:r>
            <a:endParaRPr sz="8811" dirty="0">
              <a:solidFill>
                <a:srgbClr val="274E13"/>
              </a:solidFill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lvl="0" indent="0" algn="ctr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АВТОРЫ: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3110" dirty="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</a:t>
            </a: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ЗДАНОВИЧ Е.В.,  УЧИТЕЛЬ ИСТОРИИ И ОБЩЕСТВОЗНАНИЯ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3110" dirty="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</a:t>
            </a: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АСТАШЕВА Н.В.,  УЧИТЕЛЬ ИКТ И ИНФОРМАТИКИ 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361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МАОУ «СОШ с УИОП №3» Г.БЕРЕЗНИКИ</a:t>
            </a:r>
            <a:endParaRPr sz="361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10" dirty="0"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6375"/>
            <a:ext cx="1175300" cy="11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06256" y="303299"/>
            <a:ext cx="8625944" cy="1876136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 smtClean="0">
                <a:solidFill>
                  <a:schemeClr val="lt1"/>
                </a:solidFill>
              </a:rPr>
              <a:t>Социальная практика – основа гуманитарого проектирования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991850" y="1228675"/>
            <a:ext cx="38403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l="-18329"/>
          <a:stretch/>
        </p:blipFill>
        <p:spPr>
          <a:xfrm>
            <a:off x="1068512" y="1458930"/>
            <a:ext cx="5917915" cy="3010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lt1"/>
                </a:solidFill>
              </a:rPr>
              <a:t>Цель практики</a:t>
            </a:r>
            <a:r>
              <a:rPr lang="ru" dirty="0" smtClean="0">
                <a:solidFill>
                  <a:schemeClr val="bg1"/>
                </a:solidFill>
              </a:rPr>
              <a:t>- </a:t>
            </a:r>
            <a:r>
              <a:rPr lang="ru" dirty="0" smtClean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1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0" i="1" dirty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создание условий для развития и   саморазвития учеников, обеспечение пространства выбора и возможностей свободного и творческого действия.</a:t>
            </a:r>
            <a:endParaRPr sz="2800" b="0" i="1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631875" y="2022025"/>
            <a:ext cx="8200500" cy="25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875" y="2953700"/>
            <a:ext cx="2051548" cy="205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450" y="2833263"/>
            <a:ext cx="2115476" cy="211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1500" y="2571750"/>
            <a:ext cx="2356352" cy="235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9849" y="10570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Э</a:t>
            </a:r>
            <a:r>
              <a:rPr lang="ru" dirty="0" smtClean="0">
                <a:solidFill>
                  <a:schemeClr val="lt1"/>
                </a:solidFill>
              </a:rPr>
              <a:t>тапы </a:t>
            </a:r>
            <a:r>
              <a:rPr lang="ru" dirty="0">
                <a:solidFill>
                  <a:schemeClr val="lt1"/>
                </a:solidFill>
              </a:rPr>
              <a:t>практики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создание команды проекта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выбор формы представления юбилейного поздравления к 90-летию города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работа над структурой календаря: содержательными основными блоками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отбор и рецензирование материалов конкурса “Мои Березники”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дизайн и верстка календаря в  научно-техническом центре “Экспонента”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печать и распространение календаря на социальные объекты города Березники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фото - видео съемка участников проекта - знаменитых людей Березников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проведение интервью с участниками проекта</a:t>
            </a:r>
            <a:endParaRPr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П</a:t>
            </a:r>
            <a:r>
              <a:rPr lang="ru" dirty="0" smtClean="0">
                <a:solidFill>
                  <a:schemeClr val="lt1"/>
                </a:solidFill>
              </a:rPr>
              <a:t>рактическая </a:t>
            </a:r>
            <a:r>
              <a:rPr lang="ru" dirty="0">
                <a:solidFill>
                  <a:schemeClr val="lt1"/>
                </a:solidFill>
              </a:rPr>
              <a:t>ценность</a:t>
            </a:r>
            <a:r>
              <a:rPr lang="ru" dirty="0"/>
              <a:t> 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274" y="1120656"/>
            <a:ext cx="7100125" cy="379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</a:rPr>
              <a:t>Практико-ориентированное обучение</a:t>
            </a:r>
            <a:endParaRPr sz="3200"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688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ru-RU" dirty="0"/>
              <a:t>Педагогический процесс, целью которого является решение учебных задач, посредством приобретения опыта практической деятельности, через моделирование профессиональной деятельности.</a:t>
            </a:r>
          </a:p>
          <a:p>
            <a:pPr marL="114300" indent="0">
              <a:buNone/>
            </a:pPr>
            <a:r>
              <a:rPr lang="ru-RU" dirty="0"/>
              <a:t>Позволяет сформировать у учащихся:</a:t>
            </a:r>
          </a:p>
          <a:p>
            <a:pPr marL="11430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00B0F0"/>
                </a:solidFill>
              </a:rPr>
              <a:t>коммуникативные УУД</a:t>
            </a:r>
            <a:r>
              <a:rPr lang="ru-RU" dirty="0"/>
              <a:t>: </a:t>
            </a:r>
          </a:p>
          <a:p>
            <a:r>
              <a:rPr lang="ru-RU" dirty="0"/>
              <a:t> - навыки диалогического общения, </a:t>
            </a:r>
          </a:p>
          <a:p>
            <a:r>
              <a:rPr lang="ru-RU" dirty="0"/>
              <a:t> - толерантное отношение к мнениям и взглядам других людей </a:t>
            </a:r>
          </a:p>
          <a:p>
            <a:pPr marL="11430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00B0F0"/>
                </a:solidFill>
              </a:rPr>
              <a:t>познавательные УУД</a:t>
            </a:r>
            <a:r>
              <a:rPr lang="ru-RU" dirty="0"/>
              <a:t>: </a:t>
            </a:r>
          </a:p>
          <a:p>
            <a:r>
              <a:rPr lang="ru-RU" dirty="0"/>
              <a:t> - умение определять проблему </a:t>
            </a:r>
          </a:p>
          <a:p>
            <a:pPr marL="114300" indent="0">
              <a:buNone/>
            </a:pPr>
            <a:r>
              <a:rPr lang="ru-RU" dirty="0">
                <a:solidFill>
                  <a:srgbClr val="00B0F0"/>
                </a:solidFill>
              </a:rPr>
              <a:t> регулятивные УУД:</a:t>
            </a:r>
          </a:p>
          <a:p>
            <a:r>
              <a:rPr lang="ru-RU" dirty="0"/>
              <a:t>  - находить оптимальный способ решения</a:t>
            </a:r>
          </a:p>
          <a:p>
            <a:endParaRPr lang="ru-RU" dirty="0"/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endParaRPr lang="ru-RU" dirty="0"/>
          </a:p>
          <a:p>
            <a:pPr marL="0" lvl="0" indent="0"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414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277860"/>
            <a:ext cx="8520600" cy="801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</a:rPr>
              <a:t>Реальная практическая задача</a:t>
            </a:r>
            <a:endParaRPr sz="3200" dirty="0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161D6C69-42EF-41BE-8544-AE84537363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E2FCB8D-AFA4-440B-B7BE-D2175BEA9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008" y="1078860"/>
            <a:ext cx="5524128" cy="390555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4CD2E32-3317-431E-BDA0-2973AFEF9CAD}"/>
              </a:ext>
            </a:extLst>
          </p:cNvPr>
          <p:cNvSpPr/>
          <p:nvPr/>
        </p:nvSpPr>
        <p:spPr>
          <a:xfrm rot="19689643">
            <a:off x="4825779" y="1692930"/>
            <a:ext cx="257386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Флагманы </a:t>
            </a:r>
          </a:p>
          <a:p>
            <a:pPr algn="ctr"/>
            <a:r>
              <a:rPr lang="ru-RU" sz="25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Березников</a:t>
            </a:r>
          </a:p>
        </p:txBody>
      </p:sp>
    </p:spTree>
    <p:extLst>
      <p:ext uri="{BB962C8B-B14F-4D97-AF65-F5344CB8AC3E}">
        <p14:creationId xmlns="" xmlns:p14="http://schemas.microsoft.com/office/powerpoint/2010/main" val="292687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292849"/>
            <a:ext cx="8520600" cy="983551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</a:rPr>
              <a:t>Моделирование профессиональной</a:t>
            </a:r>
            <a:br>
              <a:rPr lang="ru-RU" sz="3200" dirty="0">
                <a:solidFill>
                  <a:schemeClr val="lt1"/>
                </a:solidFill>
              </a:rPr>
            </a:br>
            <a:r>
              <a:rPr lang="ru-RU" sz="3200" dirty="0">
                <a:solidFill>
                  <a:schemeClr val="lt1"/>
                </a:solidFill>
              </a:rPr>
              <a:t> деятельности</a:t>
            </a:r>
            <a:endParaRPr sz="3200"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688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None/>
            </a:pPr>
            <a:r>
              <a:rPr lang="ru-RU" b="1" i="1" u="sng" dirty="0" smtClean="0">
                <a:solidFill>
                  <a:srgbClr val="7030A0"/>
                </a:solidFill>
              </a:rPr>
              <a:t>Менеджер</a:t>
            </a:r>
            <a:r>
              <a:rPr lang="ru-RU" b="1" dirty="0" smtClean="0">
                <a:solidFill>
                  <a:srgbClr val="7030A0"/>
                </a:solidFill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фотограф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799" y="101100"/>
            <a:ext cx="1157951" cy="1175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BCCA0E2F-A91D-4A61-9C16-19014107C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359D202-667F-4D6E-94C6-D07CFD8B2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77" t="10491" r="36721" b="16211"/>
          <a:stretch/>
        </p:blipFill>
        <p:spPr>
          <a:xfrm>
            <a:off x="370291" y="3757306"/>
            <a:ext cx="1157951" cy="11672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0CFCC3C-8B9F-49D8-99D1-9E5DC5BA8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39" t="11075" r="31147" b="17221"/>
          <a:stretch/>
        </p:blipFill>
        <p:spPr>
          <a:xfrm>
            <a:off x="4475152" y="1307222"/>
            <a:ext cx="2021137" cy="1561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F3366FC-2513-4DCB-B7CD-8D99B4BF95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10" t="9651" r="29917" b="15629"/>
          <a:stretch/>
        </p:blipFill>
        <p:spPr>
          <a:xfrm>
            <a:off x="7281453" y="3683418"/>
            <a:ext cx="1518297" cy="1167233"/>
          </a:xfrm>
          <a:prstGeom prst="rect">
            <a:avLst/>
          </a:prstGeom>
        </p:spPr>
      </p:pic>
      <p:pic>
        <p:nvPicPr>
          <p:cNvPr id="10" name="Рисунок 9" descr="Screenshot_2022-07-05-17-49-44-975_com.vkontakte.androi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08" y="1931155"/>
            <a:ext cx="3780890" cy="170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955e89168add09598f0e5124840308bc-V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628" y="3140556"/>
            <a:ext cx="2803507" cy="165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70222-13283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9673" y="1888517"/>
            <a:ext cx="1970070" cy="147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013788" y="2702103"/>
            <a:ext cx="1345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Журналист</a:t>
            </a:r>
            <a:r>
              <a:rPr lang="ru-RU" b="1" i="1" dirty="0" smtClean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94598" y="2476070"/>
            <a:ext cx="3493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00B050"/>
                </a:solidFill>
              </a:rPr>
              <a:t>Редактор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44494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292849"/>
            <a:ext cx="8520600" cy="983551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</a:rPr>
              <a:t>Интеграция знаний</a:t>
            </a:r>
            <a:endParaRPr sz="3200" dirty="0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314" y="173111"/>
            <a:ext cx="1157951" cy="1175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>
            <a:extLst>
              <a:ext uri="{FF2B5EF4-FFF2-40B4-BE49-F238E27FC236}">
                <a16:creationId xmlns="" xmlns:a16="http://schemas.microsoft.com/office/drawing/2014/main" id="{514BF44E-469A-4455-B18A-B06DADD88D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07579" y="2351893"/>
            <a:ext cx="1583961" cy="1583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>
            <a:extLst>
              <a:ext uri="{FF2B5EF4-FFF2-40B4-BE49-F238E27FC236}">
                <a16:creationId xmlns="" xmlns:a16="http://schemas.microsoft.com/office/drawing/2014/main" id="{004A9E20-D349-4376-9ACB-B6B7BDFC55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>
            <a:extLst>
              <a:ext uri="{FF2B5EF4-FFF2-40B4-BE49-F238E27FC236}">
                <a16:creationId xmlns="" xmlns:a16="http://schemas.microsoft.com/office/drawing/2014/main" id="{2B3A361D-CCC4-4BA4-B613-1B2EA79D5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62BC5F8-A787-4806-AF0E-475A89584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2" t="20814" r="23236" b="27483"/>
          <a:stretch/>
        </p:blipFill>
        <p:spPr>
          <a:xfrm>
            <a:off x="311700" y="1468150"/>
            <a:ext cx="8520600" cy="36201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00D9681-27E0-4B4B-85E9-3A16E3D14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95" y="1323507"/>
            <a:ext cx="1095843" cy="109584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BAE1089E-009C-44C8-99CF-57251F7AA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13" y="3008923"/>
            <a:ext cx="1435854" cy="143585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>
            <a:extLst>
              <a:ext uri="{FF2B5EF4-FFF2-40B4-BE49-F238E27FC236}">
                <a16:creationId xmlns="" xmlns:a16="http://schemas.microsoft.com/office/drawing/2014/main" id="{EE4A5170-9344-4FE1-941B-B437989C28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5E6028B-7A85-4409-8570-BB357601A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877" y="1826361"/>
            <a:ext cx="973258" cy="9732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0F49EEC-565A-45F8-B742-82D9760C2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1484" y="2416575"/>
            <a:ext cx="998307" cy="99830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AutoShape 16">
            <a:extLst>
              <a:ext uri="{FF2B5EF4-FFF2-40B4-BE49-F238E27FC236}">
                <a16:creationId xmlns="" xmlns:a16="http://schemas.microsoft.com/office/drawing/2014/main" id="{CBEAD49C-4F1E-43F2-B766-E0E1911136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2876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8">
            <a:extLst>
              <a:ext uri="{FF2B5EF4-FFF2-40B4-BE49-F238E27FC236}">
                <a16:creationId xmlns="" xmlns:a16="http://schemas.microsoft.com/office/drawing/2014/main" id="{C8CBBCC2-258D-4ECC-B07A-84A95067F0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9200" y="3028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47DDB4B-775E-4644-8889-B32255219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082" t="13585" r="33689" b="27286"/>
          <a:stretch/>
        </p:blipFill>
        <p:spPr>
          <a:xfrm>
            <a:off x="598274" y="2698123"/>
            <a:ext cx="707679" cy="71675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458FA23-BF32-40EF-BF16-ECA1122C23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643" t="35508" r="33770" b="21749"/>
          <a:stretch/>
        </p:blipFill>
        <p:spPr>
          <a:xfrm>
            <a:off x="5175730" y="3317175"/>
            <a:ext cx="747633" cy="7025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A020A80-62ED-4940-BBEC-A7A9676CAB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934" t="35507" r="36393" b="21848"/>
          <a:stretch/>
        </p:blipFill>
        <p:spPr>
          <a:xfrm>
            <a:off x="5222524" y="1408080"/>
            <a:ext cx="1686409" cy="17199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49017149"/>
      </p:ext>
    </p:extLst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257</Words>
  <Application>Microsoft Office PowerPoint</Application>
  <PresentationFormat>Экран (16:9)</PresentationFormat>
  <Paragraphs>65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Beach Day</vt:lpstr>
      <vt:lpstr>ФЛАГМАНЫ БЕРЕЗНИКОВ</vt:lpstr>
      <vt:lpstr>Социальная практика – основа гуманитарого проектирования</vt:lpstr>
      <vt:lpstr>Цель практики-    создание условий для развития и   саморазвития учеников, обеспечение пространства выбора и возможностей свободного и творческого действия. </vt:lpstr>
      <vt:lpstr>Этапы практики </vt:lpstr>
      <vt:lpstr>Практическая ценность </vt:lpstr>
      <vt:lpstr>Практико-ориентированное обучение</vt:lpstr>
      <vt:lpstr>Реальная практическая задача</vt:lpstr>
      <vt:lpstr>Моделирование профессиональной  деятельности</vt:lpstr>
      <vt:lpstr>Интеграция знаний</vt:lpstr>
      <vt:lpstr>Ценностные ориентиры образования ГОРОДА БЕРЕЗНИКИ</vt:lpstr>
      <vt:lpstr>Дети школы №3”- городу! </vt:lpstr>
      <vt:lpstr>ФЛАГМАНЫ БЕРЕЗНИКОВ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ФЛАГМАНЫ БЕРЕЗНИКОВ</dc:title>
  <dc:creator>Пользователь1</dc:creator>
  <cp:lastModifiedBy>Пользователь</cp:lastModifiedBy>
  <cp:revision>4</cp:revision>
  <dcterms:modified xsi:type="dcterms:W3CDTF">2024-04-23T05:07:41Z</dcterms:modified>
</cp:coreProperties>
</file>