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34"/>
  </p:handoutMasterIdLst>
  <p:sldIdLst>
    <p:sldId id="256" r:id="rId2"/>
    <p:sldId id="289" r:id="rId3"/>
    <p:sldId id="265" r:id="rId4"/>
    <p:sldId id="286" r:id="rId5"/>
    <p:sldId id="287" r:id="rId6"/>
    <p:sldId id="290" r:id="rId7"/>
    <p:sldId id="281" r:id="rId8"/>
    <p:sldId id="282" r:id="rId9"/>
    <p:sldId id="283" r:id="rId10"/>
    <p:sldId id="284" r:id="rId11"/>
    <p:sldId id="285" r:id="rId12"/>
    <p:sldId id="291" r:id="rId13"/>
    <p:sldId id="266" r:id="rId14"/>
    <p:sldId id="267" r:id="rId15"/>
    <p:sldId id="268" r:id="rId16"/>
    <p:sldId id="288" r:id="rId17"/>
    <p:sldId id="269" r:id="rId18"/>
    <p:sldId id="270" r:id="rId19"/>
    <p:sldId id="271" r:id="rId20"/>
    <p:sldId id="272" r:id="rId21"/>
    <p:sldId id="273" r:id="rId22"/>
    <p:sldId id="292" r:id="rId23"/>
    <p:sldId id="274" r:id="rId24"/>
    <p:sldId id="275" r:id="rId25"/>
    <p:sldId id="276" r:id="rId26"/>
    <p:sldId id="277" r:id="rId27"/>
    <p:sldId id="278" r:id="rId28"/>
    <p:sldId id="293" r:id="rId29"/>
    <p:sldId id="279" r:id="rId30"/>
    <p:sldId id="280" r:id="rId31"/>
    <p:sldId id="294" r:id="rId32"/>
    <p:sldId id="295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Иванникова Оксана Вячеславовна" initials="ИОВ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CCFF99"/>
    <a:srgbClr val="66FF33"/>
    <a:srgbClr val="FFCC00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84D3E8-80D4-47B3-B209-25AA58B07220}" type="doc">
      <dgm:prSet loTypeId="urn:microsoft.com/office/officeart/2005/8/layout/bList2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7141278-9ABD-40E7-B1C2-07C0C1FBBD0C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ru-RU" sz="1600" b="1" i="1" dirty="0" smtClean="0"/>
            <a:t>Профессионализм</a:t>
          </a:r>
          <a:endParaRPr lang="ru-RU" sz="1600" b="1" i="1" dirty="0"/>
        </a:p>
      </dgm:t>
    </dgm:pt>
    <dgm:pt modelId="{744E689F-121E-42F9-BD5E-EEEEFB5826A6}" type="parTrans" cxnId="{620D031E-F7F6-4665-BB5A-9B939BAEEE40}">
      <dgm:prSet/>
      <dgm:spPr/>
      <dgm:t>
        <a:bodyPr/>
        <a:lstStyle/>
        <a:p>
          <a:endParaRPr lang="ru-RU"/>
        </a:p>
      </dgm:t>
    </dgm:pt>
    <dgm:pt modelId="{A9C32563-65D7-4C0D-8684-6B39138F3563}" type="sibTrans" cxnId="{620D031E-F7F6-4665-BB5A-9B939BAEEE40}">
      <dgm:prSet/>
      <dgm:spPr/>
      <dgm:t>
        <a:bodyPr/>
        <a:lstStyle/>
        <a:p>
          <a:endParaRPr lang="ru-RU"/>
        </a:p>
      </dgm:t>
    </dgm:pt>
    <dgm:pt modelId="{E9D75F35-AF1D-4330-B58F-81F8C7FC85D9}">
      <dgm:prSet phldrT="[Текст]"/>
      <dgm:spPr>
        <a:ln>
          <a:solidFill>
            <a:srgbClr val="FFC000"/>
          </a:solidFill>
        </a:ln>
      </dgm:spPr>
      <dgm:t>
        <a:bodyPr/>
        <a:lstStyle/>
        <a:p>
          <a:r>
            <a:rPr lang="ru-RU" dirty="0" smtClean="0">
              <a:solidFill>
                <a:srgbClr val="000066"/>
              </a:solidFill>
            </a:rPr>
            <a:t>На телефонах доверия работают профессиональные психологи,  прошедшие специальное обучение. </a:t>
          </a:r>
          <a:endParaRPr lang="ru-RU" dirty="0">
            <a:solidFill>
              <a:srgbClr val="000066"/>
            </a:solidFill>
          </a:endParaRPr>
        </a:p>
      </dgm:t>
    </dgm:pt>
    <dgm:pt modelId="{D096DC88-C21D-4C95-A7F9-DCF167149FD8}" type="parTrans" cxnId="{466D4AF3-078C-44FA-86AD-8B59A8392771}">
      <dgm:prSet/>
      <dgm:spPr/>
      <dgm:t>
        <a:bodyPr/>
        <a:lstStyle/>
        <a:p>
          <a:endParaRPr lang="ru-RU"/>
        </a:p>
      </dgm:t>
    </dgm:pt>
    <dgm:pt modelId="{B7C81FD7-B951-45CC-B8EE-E1870270E8CA}" type="sibTrans" cxnId="{466D4AF3-078C-44FA-86AD-8B59A8392771}">
      <dgm:prSet/>
      <dgm:spPr/>
      <dgm:t>
        <a:bodyPr/>
        <a:lstStyle/>
        <a:p>
          <a:endParaRPr lang="ru-RU"/>
        </a:p>
      </dgm:t>
    </dgm:pt>
    <dgm:pt modelId="{4E919DC6-B3A3-4D49-AD6C-E527294E78AA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ru-RU" sz="1600" b="1" i="1" dirty="0" smtClean="0"/>
            <a:t>Анонимность и конфиденциальность</a:t>
          </a:r>
          <a:endParaRPr lang="ru-RU" sz="1600" b="1" i="1" dirty="0"/>
        </a:p>
      </dgm:t>
    </dgm:pt>
    <dgm:pt modelId="{8055C069-F09B-4C46-8AA1-A99BAD90FCF4}" type="parTrans" cxnId="{15A020DC-915F-4EE7-AFC7-3EC321A1FDF8}">
      <dgm:prSet/>
      <dgm:spPr/>
      <dgm:t>
        <a:bodyPr/>
        <a:lstStyle/>
        <a:p>
          <a:endParaRPr lang="ru-RU"/>
        </a:p>
      </dgm:t>
    </dgm:pt>
    <dgm:pt modelId="{3A9E6777-84F7-4823-AE10-505DE63753C9}" type="sibTrans" cxnId="{15A020DC-915F-4EE7-AFC7-3EC321A1FDF8}">
      <dgm:prSet/>
      <dgm:spPr/>
      <dgm:t>
        <a:bodyPr/>
        <a:lstStyle/>
        <a:p>
          <a:endParaRPr lang="ru-RU"/>
        </a:p>
      </dgm:t>
    </dgm:pt>
    <dgm:pt modelId="{16527976-9372-475D-B870-6D0B6BF24884}">
      <dgm:prSet phldrT="[Текст]"/>
      <dgm:spPr>
        <a:ln>
          <a:solidFill>
            <a:srgbClr val="FFCC00"/>
          </a:solidFill>
        </a:ln>
      </dgm:spPr>
      <dgm:t>
        <a:bodyPr/>
        <a:lstStyle/>
        <a:p>
          <a:r>
            <a:rPr lang="ru-RU" dirty="0" smtClean="0">
              <a:solidFill>
                <a:srgbClr val="000066"/>
              </a:solidFill>
            </a:rPr>
            <a:t>Тот, кто обращается за помощью, может сохранить свое имя в тайне. О содержании разговора будет знать только звонящий и консультант. </a:t>
          </a:r>
          <a:endParaRPr lang="ru-RU" dirty="0">
            <a:solidFill>
              <a:srgbClr val="000066"/>
            </a:solidFill>
          </a:endParaRPr>
        </a:p>
      </dgm:t>
    </dgm:pt>
    <dgm:pt modelId="{C7811D7A-1BB8-4F68-8C49-BFCB52325F57}" type="parTrans" cxnId="{AB389CED-EC6F-4561-966A-3A55E55903F1}">
      <dgm:prSet/>
      <dgm:spPr/>
      <dgm:t>
        <a:bodyPr/>
        <a:lstStyle/>
        <a:p>
          <a:endParaRPr lang="ru-RU"/>
        </a:p>
      </dgm:t>
    </dgm:pt>
    <dgm:pt modelId="{F73218C6-535C-4136-A2D1-9C3C0C0DEA11}" type="sibTrans" cxnId="{AB389CED-EC6F-4561-966A-3A55E55903F1}">
      <dgm:prSet/>
      <dgm:spPr/>
      <dgm:t>
        <a:bodyPr/>
        <a:lstStyle/>
        <a:p>
          <a:endParaRPr lang="ru-RU"/>
        </a:p>
      </dgm:t>
    </dgm:pt>
    <dgm:pt modelId="{0199BCCA-4405-4FF9-8FD9-29AD1CE2BC0A}">
      <dgm:prSet phldrT="[Текст]" custT="1"/>
      <dgm:spPr>
        <a:solidFill>
          <a:srgbClr val="FFC000"/>
        </a:solidFill>
        <a:ln>
          <a:solidFill>
            <a:srgbClr val="FFC000"/>
          </a:solidFill>
        </a:ln>
      </dgm:spPr>
      <dgm:t>
        <a:bodyPr/>
        <a:lstStyle/>
        <a:p>
          <a:endParaRPr lang="ru-RU" sz="1600" b="1" i="1" dirty="0" smtClean="0"/>
        </a:p>
        <a:p>
          <a:r>
            <a:rPr lang="ru-RU" sz="1600" b="1" i="1" dirty="0" smtClean="0"/>
            <a:t>Доступность</a:t>
          </a:r>
          <a:r>
            <a:rPr lang="ru-RU" sz="2400" b="1" i="1" dirty="0" smtClean="0"/>
            <a:t/>
          </a:r>
          <a:br>
            <a:rPr lang="ru-RU" sz="2400" b="1" i="1" dirty="0" smtClean="0"/>
          </a:br>
          <a:endParaRPr lang="ru-RU" sz="2400" b="1" i="1" dirty="0"/>
        </a:p>
      </dgm:t>
    </dgm:pt>
    <dgm:pt modelId="{FD581117-6D55-4DD2-B4A7-179CA9B4A3BD}" type="parTrans" cxnId="{578FBC43-B407-4A70-8BC1-C62D0BD1893B}">
      <dgm:prSet/>
      <dgm:spPr/>
      <dgm:t>
        <a:bodyPr/>
        <a:lstStyle/>
        <a:p>
          <a:endParaRPr lang="ru-RU"/>
        </a:p>
      </dgm:t>
    </dgm:pt>
    <dgm:pt modelId="{66662CB7-EE1D-4C92-A674-33DF37DC7841}" type="sibTrans" cxnId="{578FBC43-B407-4A70-8BC1-C62D0BD1893B}">
      <dgm:prSet/>
      <dgm:spPr/>
      <dgm:t>
        <a:bodyPr/>
        <a:lstStyle/>
        <a:p>
          <a:endParaRPr lang="ru-RU"/>
        </a:p>
      </dgm:t>
    </dgm:pt>
    <dgm:pt modelId="{D6125A11-A597-4305-AD37-13C9B62C1AAF}">
      <dgm:prSet phldrT="[Текст]"/>
      <dgm:spPr>
        <a:ln>
          <a:solidFill>
            <a:srgbClr val="FFC000"/>
          </a:solidFill>
        </a:ln>
      </dgm:spPr>
      <dgm:t>
        <a:bodyPr/>
        <a:lstStyle/>
        <a:p>
          <a:r>
            <a:rPr lang="ru-RU" dirty="0" smtClean="0">
              <a:solidFill>
                <a:srgbClr val="000066"/>
              </a:solidFill>
            </a:rPr>
            <a:t>Помощь оказывается ежедневно и в большинстве регионов - круглосуточно</a:t>
          </a:r>
          <a:endParaRPr lang="ru-RU" dirty="0">
            <a:solidFill>
              <a:srgbClr val="000066"/>
            </a:solidFill>
          </a:endParaRPr>
        </a:p>
      </dgm:t>
    </dgm:pt>
    <dgm:pt modelId="{DBFB2060-A09F-488B-A3D1-7AB71D02B801}" type="parTrans" cxnId="{F2158320-B1C0-4190-A57E-DC3020F38B87}">
      <dgm:prSet/>
      <dgm:spPr/>
      <dgm:t>
        <a:bodyPr/>
        <a:lstStyle/>
        <a:p>
          <a:endParaRPr lang="ru-RU"/>
        </a:p>
      </dgm:t>
    </dgm:pt>
    <dgm:pt modelId="{7D7217C0-63C2-41EC-8FB9-C0321719D601}" type="sibTrans" cxnId="{F2158320-B1C0-4190-A57E-DC3020F38B87}">
      <dgm:prSet/>
      <dgm:spPr/>
      <dgm:t>
        <a:bodyPr/>
        <a:lstStyle/>
        <a:p>
          <a:endParaRPr lang="ru-RU"/>
        </a:p>
      </dgm:t>
    </dgm:pt>
    <dgm:pt modelId="{5F33C4AD-8CE3-468F-B705-1DB24F0329F8}" type="pres">
      <dgm:prSet presAssocID="{8084D3E8-80D4-47B3-B209-25AA58B07220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72CC986-9FCC-4338-A7FE-9DDCBBD782CD}" type="pres">
      <dgm:prSet presAssocID="{67141278-9ABD-40E7-B1C2-07C0C1FBBD0C}" presName="compNode" presStyleCnt="0"/>
      <dgm:spPr/>
    </dgm:pt>
    <dgm:pt modelId="{320555B1-5AF7-4ABC-A5E0-11C721EB797E}" type="pres">
      <dgm:prSet presAssocID="{67141278-9ABD-40E7-B1C2-07C0C1FBBD0C}" presName="childRect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2A0217-2B6A-426F-A289-B56C077A1C79}" type="pres">
      <dgm:prSet presAssocID="{67141278-9ABD-40E7-B1C2-07C0C1FBBD0C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654DC7-4DF0-4FD5-B674-EB8A19436B3F}" type="pres">
      <dgm:prSet presAssocID="{67141278-9ABD-40E7-B1C2-07C0C1FBBD0C}" presName="parentRect" presStyleLbl="alignNode1" presStyleIdx="0" presStyleCnt="3"/>
      <dgm:spPr/>
      <dgm:t>
        <a:bodyPr/>
        <a:lstStyle/>
        <a:p>
          <a:endParaRPr lang="ru-RU"/>
        </a:p>
      </dgm:t>
    </dgm:pt>
    <dgm:pt modelId="{9AB43507-E07B-4F7E-932E-3C8625F9989A}" type="pres">
      <dgm:prSet presAssocID="{67141278-9ABD-40E7-B1C2-07C0C1FBBD0C}" presName="adorn" presStyleLbl="fgAccFollowNod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1AD20055-8497-426E-B560-07EF9AF89309}" type="pres">
      <dgm:prSet presAssocID="{A9C32563-65D7-4C0D-8684-6B39138F3563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F21ADEF-AAF6-4775-87A3-553580B05EB3}" type="pres">
      <dgm:prSet presAssocID="{4E919DC6-B3A3-4D49-AD6C-E527294E78AA}" presName="compNode" presStyleCnt="0"/>
      <dgm:spPr/>
    </dgm:pt>
    <dgm:pt modelId="{F23A4194-660B-4034-A0D6-33873523AE14}" type="pres">
      <dgm:prSet presAssocID="{4E919DC6-B3A3-4D49-AD6C-E527294E78AA}" presName="childRect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7D5424-C820-4ED0-82A2-1D1DD0B1830D}" type="pres">
      <dgm:prSet presAssocID="{4E919DC6-B3A3-4D49-AD6C-E527294E78A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01E390-8AB7-41CA-954C-BCA05D76F543}" type="pres">
      <dgm:prSet presAssocID="{4E919DC6-B3A3-4D49-AD6C-E527294E78AA}" presName="parentRect" presStyleLbl="alignNode1" presStyleIdx="1" presStyleCnt="3"/>
      <dgm:spPr/>
      <dgm:t>
        <a:bodyPr/>
        <a:lstStyle/>
        <a:p>
          <a:endParaRPr lang="ru-RU"/>
        </a:p>
      </dgm:t>
    </dgm:pt>
    <dgm:pt modelId="{A7F94089-7C70-43C1-B411-C9671C5E46EC}" type="pres">
      <dgm:prSet presAssocID="{4E919DC6-B3A3-4D49-AD6C-E527294E78AA}" presName="adorn" presStyleLbl="fgAccFollowNode1" presStyleIdx="1" presStyleCnt="3" custLinFactNeighborX="9535" custLinFactNeighborY="-636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97D6414C-13D6-4AA5-B69C-85DDEB8EA17F}" type="pres">
      <dgm:prSet presAssocID="{3A9E6777-84F7-4823-AE10-505DE63753C9}" presName="sibTrans" presStyleLbl="sibTrans2D1" presStyleIdx="0" presStyleCnt="0"/>
      <dgm:spPr/>
      <dgm:t>
        <a:bodyPr/>
        <a:lstStyle/>
        <a:p>
          <a:endParaRPr lang="ru-RU"/>
        </a:p>
      </dgm:t>
    </dgm:pt>
    <dgm:pt modelId="{68E4FF2D-CCDC-4118-9805-5789A92029BA}" type="pres">
      <dgm:prSet presAssocID="{0199BCCA-4405-4FF9-8FD9-29AD1CE2BC0A}" presName="compNode" presStyleCnt="0"/>
      <dgm:spPr/>
    </dgm:pt>
    <dgm:pt modelId="{E7F917C3-99B9-4776-9BF9-E139934BB786}" type="pres">
      <dgm:prSet presAssocID="{0199BCCA-4405-4FF9-8FD9-29AD1CE2BC0A}" presName="childRect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BC18C3-D99D-4229-B755-054A71F23140}" type="pres">
      <dgm:prSet presAssocID="{0199BCCA-4405-4FF9-8FD9-29AD1CE2BC0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8B9183-EDBC-453F-990F-EC2B2E2FDA30}" type="pres">
      <dgm:prSet presAssocID="{0199BCCA-4405-4FF9-8FD9-29AD1CE2BC0A}" presName="parentRect" presStyleLbl="alignNode1" presStyleIdx="2" presStyleCnt="3"/>
      <dgm:spPr/>
      <dgm:t>
        <a:bodyPr/>
        <a:lstStyle/>
        <a:p>
          <a:endParaRPr lang="ru-RU"/>
        </a:p>
      </dgm:t>
    </dgm:pt>
    <dgm:pt modelId="{B83D40AD-D3AC-4E09-B193-4E5F4629240F}" type="pres">
      <dgm:prSet presAssocID="{0199BCCA-4405-4FF9-8FD9-29AD1CE2BC0A}" presName="adorn" presStyleLbl="fgAccFollowNod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6168F1DF-59EC-42B3-A584-FF037E3B7162}" type="presOf" srcId="{A9C32563-65D7-4C0D-8684-6B39138F3563}" destId="{1AD20055-8497-426E-B560-07EF9AF89309}" srcOrd="0" destOrd="0" presId="urn:microsoft.com/office/officeart/2005/8/layout/bList2#1"/>
    <dgm:cxn modelId="{832C1BE1-9216-4FAB-B761-57B40E4C2A3F}" type="presOf" srcId="{0199BCCA-4405-4FF9-8FD9-29AD1CE2BC0A}" destId="{C7BC18C3-D99D-4229-B755-054A71F23140}" srcOrd="0" destOrd="0" presId="urn:microsoft.com/office/officeart/2005/8/layout/bList2#1"/>
    <dgm:cxn modelId="{2B041042-30F6-4EC4-9D44-8453C0EFDABA}" type="presOf" srcId="{4E919DC6-B3A3-4D49-AD6C-E527294E78AA}" destId="{2C7D5424-C820-4ED0-82A2-1D1DD0B1830D}" srcOrd="0" destOrd="0" presId="urn:microsoft.com/office/officeart/2005/8/layout/bList2#1"/>
    <dgm:cxn modelId="{578FBC43-B407-4A70-8BC1-C62D0BD1893B}" srcId="{8084D3E8-80D4-47B3-B209-25AA58B07220}" destId="{0199BCCA-4405-4FF9-8FD9-29AD1CE2BC0A}" srcOrd="2" destOrd="0" parTransId="{FD581117-6D55-4DD2-B4A7-179CA9B4A3BD}" sibTransId="{66662CB7-EE1D-4C92-A674-33DF37DC7841}"/>
    <dgm:cxn modelId="{8B5104A0-58E3-46DC-8F98-A744446C0802}" type="presOf" srcId="{0199BCCA-4405-4FF9-8FD9-29AD1CE2BC0A}" destId="{D48B9183-EDBC-453F-990F-EC2B2E2FDA30}" srcOrd="1" destOrd="0" presId="urn:microsoft.com/office/officeart/2005/8/layout/bList2#1"/>
    <dgm:cxn modelId="{15A020DC-915F-4EE7-AFC7-3EC321A1FDF8}" srcId="{8084D3E8-80D4-47B3-B209-25AA58B07220}" destId="{4E919DC6-B3A3-4D49-AD6C-E527294E78AA}" srcOrd="1" destOrd="0" parTransId="{8055C069-F09B-4C46-8AA1-A99BAD90FCF4}" sibTransId="{3A9E6777-84F7-4823-AE10-505DE63753C9}"/>
    <dgm:cxn modelId="{F9FA83EE-F6D7-4A7D-B94C-7DA5D6A1402A}" type="presOf" srcId="{E9D75F35-AF1D-4330-B58F-81F8C7FC85D9}" destId="{320555B1-5AF7-4ABC-A5E0-11C721EB797E}" srcOrd="0" destOrd="0" presId="urn:microsoft.com/office/officeart/2005/8/layout/bList2#1"/>
    <dgm:cxn modelId="{F240887B-7E62-4305-835F-D98B334FAA9E}" type="presOf" srcId="{67141278-9ABD-40E7-B1C2-07C0C1FBBD0C}" destId="{F0654DC7-4DF0-4FD5-B674-EB8A19436B3F}" srcOrd="1" destOrd="0" presId="urn:microsoft.com/office/officeart/2005/8/layout/bList2#1"/>
    <dgm:cxn modelId="{AB389CED-EC6F-4561-966A-3A55E55903F1}" srcId="{4E919DC6-B3A3-4D49-AD6C-E527294E78AA}" destId="{16527976-9372-475D-B870-6D0B6BF24884}" srcOrd="0" destOrd="0" parTransId="{C7811D7A-1BB8-4F68-8C49-BFCB52325F57}" sibTransId="{F73218C6-535C-4136-A2D1-9C3C0C0DEA11}"/>
    <dgm:cxn modelId="{7905C169-41B4-4348-81DB-7D84CC8DE608}" type="presOf" srcId="{4E919DC6-B3A3-4D49-AD6C-E527294E78AA}" destId="{6601E390-8AB7-41CA-954C-BCA05D76F543}" srcOrd="1" destOrd="0" presId="urn:microsoft.com/office/officeart/2005/8/layout/bList2#1"/>
    <dgm:cxn modelId="{5B43A66C-B9B1-4AD1-9815-F2591CC09A50}" type="presOf" srcId="{D6125A11-A597-4305-AD37-13C9B62C1AAF}" destId="{E7F917C3-99B9-4776-9BF9-E139934BB786}" srcOrd="0" destOrd="0" presId="urn:microsoft.com/office/officeart/2005/8/layout/bList2#1"/>
    <dgm:cxn modelId="{59B7EF28-A1D5-4179-BBD9-B9F616AAE6DB}" type="presOf" srcId="{16527976-9372-475D-B870-6D0B6BF24884}" destId="{F23A4194-660B-4034-A0D6-33873523AE14}" srcOrd="0" destOrd="0" presId="urn:microsoft.com/office/officeart/2005/8/layout/bList2#1"/>
    <dgm:cxn modelId="{466D4AF3-078C-44FA-86AD-8B59A8392771}" srcId="{67141278-9ABD-40E7-B1C2-07C0C1FBBD0C}" destId="{E9D75F35-AF1D-4330-B58F-81F8C7FC85D9}" srcOrd="0" destOrd="0" parTransId="{D096DC88-C21D-4C95-A7F9-DCF167149FD8}" sibTransId="{B7C81FD7-B951-45CC-B8EE-E1870270E8CA}"/>
    <dgm:cxn modelId="{07731638-310E-49BA-9343-B7A9BE7DF996}" type="presOf" srcId="{67141278-9ABD-40E7-B1C2-07C0C1FBBD0C}" destId="{822A0217-2B6A-426F-A289-B56C077A1C79}" srcOrd="0" destOrd="0" presId="urn:microsoft.com/office/officeart/2005/8/layout/bList2#1"/>
    <dgm:cxn modelId="{F2158320-B1C0-4190-A57E-DC3020F38B87}" srcId="{0199BCCA-4405-4FF9-8FD9-29AD1CE2BC0A}" destId="{D6125A11-A597-4305-AD37-13C9B62C1AAF}" srcOrd="0" destOrd="0" parTransId="{DBFB2060-A09F-488B-A3D1-7AB71D02B801}" sibTransId="{7D7217C0-63C2-41EC-8FB9-C0321719D601}"/>
    <dgm:cxn modelId="{3A7B33B1-3038-4F16-B3BE-FD0121BDB41F}" type="presOf" srcId="{3A9E6777-84F7-4823-AE10-505DE63753C9}" destId="{97D6414C-13D6-4AA5-B69C-85DDEB8EA17F}" srcOrd="0" destOrd="0" presId="urn:microsoft.com/office/officeart/2005/8/layout/bList2#1"/>
    <dgm:cxn modelId="{620D031E-F7F6-4665-BB5A-9B939BAEEE40}" srcId="{8084D3E8-80D4-47B3-B209-25AA58B07220}" destId="{67141278-9ABD-40E7-B1C2-07C0C1FBBD0C}" srcOrd="0" destOrd="0" parTransId="{744E689F-121E-42F9-BD5E-EEEEFB5826A6}" sibTransId="{A9C32563-65D7-4C0D-8684-6B39138F3563}"/>
    <dgm:cxn modelId="{5DCD54DB-2699-4D0C-9D84-1BCF339C0F5B}" type="presOf" srcId="{8084D3E8-80D4-47B3-B209-25AA58B07220}" destId="{5F33C4AD-8CE3-468F-B705-1DB24F0329F8}" srcOrd="0" destOrd="0" presId="urn:microsoft.com/office/officeart/2005/8/layout/bList2#1"/>
    <dgm:cxn modelId="{0B9083E7-5628-4010-9B48-13079917A8E0}" type="presParOf" srcId="{5F33C4AD-8CE3-468F-B705-1DB24F0329F8}" destId="{372CC986-9FCC-4338-A7FE-9DDCBBD782CD}" srcOrd="0" destOrd="0" presId="urn:microsoft.com/office/officeart/2005/8/layout/bList2#1"/>
    <dgm:cxn modelId="{06F5669A-D34C-4796-8B0F-37704934F985}" type="presParOf" srcId="{372CC986-9FCC-4338-A7FE-9DDCBBD782CD}" destId="{320555B1-5AF7-4ABC-A5E0-11C721EB797E}" srcOrd="0" destOrd="0" presId="urn:microsoft.com/office/officeart/2005/8/layout/bList2#1"/>
    <dgm:cxn modelId="{0CDF50CF-9D38-4B33-BA25-D7A50E37DB74}" type="presParOf" srcId="{372CC986-9FCC-4338-A7FE-9DDCBBD782CD}" destId="{822A0217-2B6A-426F-A289-B56C077A1C79}" srcOrd="1" destOrd="0" presId="urn:microsoft.com/office/officeart/2005/8/layout/bList2#1"/>
    <dgm:cxn modelId="{9059D8FA-8E82-433C-B79E-194BCE254BC8}" type="presParOf" srcId="{372CC986-9FCC-4338-A7FE-9DDCBBD782CD}" destId="{F0654DC7-4DF0-4FD5-B674-EB8A19436B3F}" srcOrd="2" destOrd="0" presId="urn:microsoft.com/office/officeart/2005/8/layout/bList2#1"/>
    <dgm:cxn modelId="{AF3ED1A4-EDA1-4B3F-8F45-1965D3D9AF9C}" type="presParOf" srcId="{372CC986-9FCC-4338-A7FE-9DDCBBD782CD}" destId="{9AB43507-E07B-4F7E-932E-3C8625F9989A}" srcOrd="3" destOrd="0" presId="urn:microsoft.com/office/officeart/2005/8/layout/bList2#1"/>
    <dgm:cxn modelId="{894C55DF-C3A6-4A73-9342-C8B6F0400C60}" type="presParOf" srcId="{5F33C4AD-8CE3-468F-B705-1DB24F0329F8}" destId="{1AD20055-8497-426E-B560-07EF9AF89309}" srcOrd="1" destOrd="0" presId="urn:microsoft.com/office/officeart/2005/8/layout/bList2#1"/>
    <dgm:cxn modelId="{B4FE538A-7E8A-4E47-B99C-842284B927EE}" type="presParOf" srcId="{5F33C4AD-8CE3-468F-B705-1DB24F0329F8}" destId="{EF21ADEF-AAF6-4775-87A3-553580B05EB3}" srcOrd="2" destOrd="0" presId="urn:microsoft.com/office/officeart/2005/8/layout/bList2#1"/>
    <dgm:cxn modelId="{205B0EAC-2E5E-4B9C-8835-BF372E192F66}" type="presParOf" srcId="{EF21ADEF-AAF6-4775-87A3-553580B05EB3}" destId="{F23A4194-660B-4034-A0D6-33873523AE14}" srcOrd="0" destOrd="0" presId="urn:microsoft.com/office/officeart/2005/8/layout/bList2#1"/>
    <dgm:cxn modelId="{81AA4330-48AB-463C-8F10-01343CFEC9DB}" type="presParOf" srcId="{EF21ADEF-AAF6-4775-87A3-553580B05EB3}" destId="{2C7D5424-C820-4ED0-82A2-1D1DD0B1830D}" srcOrd="1" destOrd="0" presId="urn:microsoft.com/office/officeart/2005/8/layout/bList2#1"/>
    <dgm:cxn modelId="{0DEEDDEC-52D1-42B1-9F28-91DAAB350AE4}" type="presParOf" srcId="{EF21ADEF-AAF6-4775-87A3-553580B05EB3}" destId="{6601E390-8AB7-41CA-954C-BCA05D76F543}" srcOrd="2" destOrd="0" presId="urn:microsoft.com/office/officeart/2005/8/layout/bList2#1"/>
    <dgm:cxn modelId="{2788A0DE-50D3-4EFF-A6DE-EB55F13EE087}" type="presParOf" srcId="{EF21ADEF-AAF6-4775-87A3-553580B05EB3}" destId="{A7F94089-7C70-43C1-B411-C9671C5E46EC}" srcOrd="3" destOrd="0" presId="urn:microsoft.com/office/officeart/2005/8/layout/bList2#1"/>
    <dgm:cxn modelId="{01ECC123-16A2-4F4B-995C-A2C5C6076485}" type="presParOf" srcId="{5F33C4AD-8CE3-468F-B705-1DB24F0329F8}" destId="{97D6414C-13D6-4AA5-B69C-85DDEB8EA17F}" srcOrd="3" destOrd="0" presId="urn:microsoft.com/office/officeart/2005/8/layout/bList2#1"/>
    <dgm:cxn modelId="{5064A081-9899-4860-9851-3F0CB01B8A52}" type="presParOf" srcId="{5F33C4AD-8CE3-468F-B705-1DB24F0329F8}" destId="{68E4FF2D-CCDC-4118-9805-5789A92029BA}" srcOrd="4" destOrd="0" presId="urn:microsoft.com/office/officeart/2005/8/layout/bList2#1"/>
    <dgm:cxn modelId="{E695334A-553D-4390-B979-A570058F6800}" type="presParOf" srcId="{68E4FF2D-CCDC-4118-9805-5789A92029BA}" destId="{E7F917C3-99B9-4776-9BF9-E139934BB786}" srcOrd="0" destOrd="0" presId="urn:microsoft.com/office/officeart/2005/8/layout/bList2#1"/>
    <dgm:cxn modelId="{D5E6E454-AAB8-4C33-886E-270FF2DF03F9}" type="presParOf" srcId="{68E4FF2D-CCDC-4118-9805-5789A92029BA}" destId="{C7BC18C3-D99D-4229-B755-054A71F23140}" srcOrd="1" destOrd="0" presId="urn:microsoft.com/office/officeart/2005/8/layout/bList2#1"/>
    <dgm:cxn modelId="{AAD9517C-6D57-4E1D-91D6-2B0C8E69F04F}" type="presParOf" srcId="{68E4FF2D-CCDC-4118-9805-5789A92029BA}" destId="{D48B9183-EDBC-453F-990F-EC2B2E2FDA30}" srcOrd="2" destOrd="0" presId="urn:microsoft.com/office/officeart/2005/8/layout/bList2#1"/>
    <dgm:cxn modelId="{CC3F30E9-B3E1-4B50-81CF-28B87DC0305D}" type="presParOf" srcId="{68E4FF2D-CCDC-4118-9805-5789A92029BA}" destId="{B83D40AD-D3AC-4E09-B193-4E5F4629240F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084D3E8-80D4-47B3-B209-25AA58B07220}" type="doc">
      <dgm:prSet loTypeId="urn:microsoft.com/office/officeart/2005/8/layout/bList2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E919DC6-B3A3-4D49-AD6C-E527294E78AA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ru-RU" sz="1600" b="1" i="1" dirty="0" smtClean="0"/>
            <a:t>Бесплатность</a:t>
          </a:r>
          <a:endParaRPr lang="ru-RU" sz="1600" b="1" i="1" dirty="0"/>
        </a:p>
      </dgm:t>
    </dgm:pt>
    <dgm:pt modelId="{8055C069-F09B-4C46-8AA1-A99BAD90FCF4}" type="parTrans" cxnId="{15A020DC-915F-4EE7-AFC7-3EC321A1FDF8}">
      <dgm:prSet/>
      <dgm:spPr/>
      <dgm:t>
        <a:bodyPr/>
        <a:lstStyle/>
        <a:p>
          <a:endParaRPr lang="ru-RU"/>
        </a:p>
      </dgm:t>
    </dgm:pt>
    <dgm:pt modelId="{3A9E6777-84F7-4823-AE10-505DE63753C9}" type="sibTrans" cxnId="{15A020DC-915F-4EE7-AFC7-3EC321A1FDF8}">
      <dgm:prSet/>
      <dgm:spPr/>
      <dgm:t>
        <a:bodyPr/>
        <a:lstStyle/>
        <a:p>
          <a:endParaRPr lang="ru-RU"/>
        </a:p>
      </dgm:t>
    </dgm:pt>
    <dgm:pt modelId="{16527976-9372-475D-B870-6D0B6BF24884}">
      <dgm:prSet phldrT="[Текст]"/>
      <dgm:spPr>
        <a:ln>
          <a:solidFill>
            <a:srgbClr val="FFCC00"/>
          </a:solidFill>
        </a:ln>
      </dgm:spPr>
      <dgm:t>
        <a:bodyPr/>
        <a:lstStyle/>
        <a:p>
          <a:r>
            <a:rPr lang="ru-RU" dirty="0" smtClean="0">
              <a:solidFill>
                <a:srgbClr val="000066"/>
              </a:solidFill>
            </a:rPr>
            <a:t>Помощь всегда предоставляется бесплатно</a:t>
          </a:r>
          <a:endParaRPr lang="ru-RU" dirty="0">
            <a:solidFill>
              <a:srgbClr val="000066"/>
            </a:solidFill>
          </a:endParaRPr>
        </a:p>
      </dgm:t>
    </dgm:pt>
    <dgm:pt modelId="{C7811D7A-1BB8-4F68-8C49-BFCB52325F57}" type="parTrans" cxnId="{AB389CED-EC6F-4561-966A-3A55E55903F1}">
      <dgm:prSet/>
      <dgm:spPr/>
      <dgm:t>
        <a:bodyPr/>
        <a:lstStyle/>
        <a:p>
          <a:endParaRPr lang="ru-RU"/>
        </a:p>
      </dgm:t>
    </dgm:pt>
    <dgm:pt modelId="{F73218C6-535C-4136-A2D1-9C3C0C0DEA11}" type="sibTrans" cxnId="{AB389CED-EC6F-4561-966A-3A55E55903F1}">
      <dgm:prSet/>
      <dgm:spPr/>
      <dgm:t>
        <a:bodyPr/>
        <a:lstStyle/>
        <a:p>
          <a:endParaRPr lang="ru-RU"/>
        </a:p>
      </dgm:t>
    </dgm:pt>
    <dgm:pt modelId="{0199BCCA-4405-4FF9-8FD9-29AD1CE2BC0A}">
      <dgm:prSet phldrT="[Текст]" custT="1"/>
      <dgm:spPr>
        <a:solidFill>
          <a:srgbClr val="FFC000"/>
        </a:solidFill>
        <a:ln>
          <a:solidFill>
            <a:srgbClr val="FFC000"/>
          </a:solidFill>
        </a:ln>
      </dgm:spPr>
      <dgm:t>
        <a:bodyPr/>
        <a:lstStyle/>
        <a:p>
          <a:endParaRPr lang="ru-RU" sz="1600" b="1" i="1" dirty="0" smtClean="0"/>
        </a:p>
        <a:p>
          <a:r>
            <a:rPr lang="ru-RU" sz="1600" b="1" i="1" dirty="0" smtClean="0"/>
            <a:t>Безопасность</a:t>
          </a:r>
          <a:r>
            <a:rPr lang="ru-RU" sz="2400" b="1" i="1" dirty="0" smtClean="0"/>
            <a:t/>
          </a:r>
          <a:br>
            <a:rPr lang="ru-RU" sz="2400" b="1" i="1" dirty="0" smtClean="0"/>
          </a:br>
          <a:endParaRPr lang="ru-RU" sz="2400" b="1" i="1" dirty="0"/>
        </a:p>
      </dgm:t>
    </dgm:pt>
    <dgm:pt modelId="{FD581117-6D55-4DD2-B4A7-179CA9B4A3BD}" type="parTrans" cxnId="{578FBC43-B407-4A70-8BC1-C62D0BD1893B}">
      <dgm:prSet/>
      <dgm:spPr/>
      <dgm:t>
        <a:bodyPr/>
        <a:lstStyle/>
        <a:p>
          <a:endParaRPr lang="ru-RU"/>
        </a:p>
      </dgm:t>
    </dgm:pt>
    <dgm:pt modelId="{66662CB7-EE1D-4C92-A674-33DF37DC7841}" type="sibTrans" cxnId="{578FBC43-B407-4A70-8BC1-C62D0BD1893B}">
      <dgm:prSet/>
      <dgm:spPr/>
      <dgm:t>
        <a:bodyPr/>
        <a:lstStyle/>
        <a:p>
          <a:endParaRPr lang="ru-RU"/>
        </a:p>
      </dgm:t>
    </dgm:pt>
    <dgm:pt modelId="{D6125A11-A597-4305-AD37-13C9B62C1AAF}">
      <dgm:prSet phldrT="[Текст]"/>
      <dgm:spPr>
        <a:ln>
          <a:solidFill>
            <a:srgbClr val="FFCC00"/>
          </a:solidFill>
        </a:ln>
      </dgm:spPr>
      <dgm:t>
        <a:bodyPr/>
        <a:lstStyle/>
        <a:p>
          <a:r>
            <a:rPr lang="ru-RU" dirty="0" smtClean="0">
              <a:solidFill>
                <a:srgbClr val="000066"/>
              </a:solidFill>
            </a:rPr>
            <a:t>Звонок на Телефон доверия безопасен как для звонящего так и для его окружения</a:t>
          </a:r>
          <a:endParaRPr lang="ru-RU" dirty="0">
            <a:solidFill>
              <a:srgbClr val="000066"/>
            </a:solidFill>
          </a:endParaRPr>
        </a:p>
      </dgm:t>
    </dgm:pt>
    <dgm:pt modelId="{DBFB2060-A09F-488B-A3D1-7AB71D02B801}" type="parTrans" cxnId="{F2158320-B1C0-4190-A57E-DC3020F38B87}">
      <dgm:prSet/>
      <dgm:spPr/>
      <dgm:t>
        <a:bodyPr/>
        <a:lstStyle/>
        <a:p>
          <a:endParaRPr lang="ru-RU"/>
        </a:p>
      </dgm:t>
    </dgm:pt>
    <dgm:pt modelId="{7D7217C0-63C2-41EC-8FB9-C0321719D601}" type="sibTrans" cxnId="{F2158320-B1C0-4190-A57E-DC3020F38B87}">
      <dgm:prSet/>
      <dgm:spPr/>
      <dgm:t>
        <a:bodyPr/>
        <a:lstStyle/>
        <a:p>
          <a:endParaRPr lang="ru-RU"/>
        </a:p>
      </dgm:t>
    </dgm:pt>
    <dgm:pt modelId="{5F33C4AD-8CE3-468F-B705-1DB24F0329F8}" type="pres">
      <dgm:prSet presAssocID="{8084D3E8-80D4-47B3-B209-25AA58B07220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F21ADEF-AAF6-4775-87A3-553580B05EB3}" type="pres">
      <dgm:prSet presAssocID="{4E919DC6-B3A3-4D49-AD6C-E527294E78AA}" presName="compNode" presStyleCnt="0"/>
      <dgm:spPr/>
    </dgm:pt>
    <dgm:pt modelId="{F23A4194-660B-4034-A0D6-33873523AE14}" type="pres">
      <dgm:prSet presAssocID="{4E919DC6-B3A3-4D49-AD6C-E527294E78AA}" presName="childRect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7D5424-C820-4ED0-82A2-1D1DD0B1830D}" type="pres">
      <dgm:prSet presAssocID="{4E919DC6-B3A3-4D49-AD6C-E527294E78A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01E390-8AB7-41CA-954C-BCA05D76F543}" type="pres">
      <dgm:prSet presAssocID="{4E919DC6-B3A3-4D49-AD6C-E527294E78AA}" presName="parentRect" presStyleLbl="alignNode1" presStyleIdx="0" presStyleCnt="2"/>
      <dgm:spPr/>
      <dgm:t>
        <a:bodyPr/>
        <a:lstStyle/>
        <a:p>
          <a:endParaRPr lang="ru-RU"/>
        </a:p>
      </dgm:t>
    </dgm:pt>
    <dgm:pt modelId="{A7F94089-7C70-43C1-B411-C9671C5E46EC}" type="pres">
      <dgm:prSet presAssocID="{4E919DC6-B3A3-4D49-AD6C-E527294E78AA}" presName="adorn" presStyleLbl="fgAccFollowNode1" presStyleIdx="0" presStyleCnt="2" custLinFactNeighborX="9535" custLinFactNeighborY="-63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7D6414C-13D6-4AA5-B69C-85DDEB8EA17F}" type="pres">
      <dgm:prSet presAssocID="{3A9E6777-84F7-4823-AE10-505DE63753C9}" presName="sibTrans" presStyleLbl="sibTrans2D1" presStyleIdx="0" presStyleCnt="0"/>
      <dgm:spPr/>
      <dgm:t>
        <a:bodyPr/>
        <a:lstStyle/>
        <a:p>
          <a:endParaRPr lang="ru-RU"/>
        </a:p>
      </dgm:t>
    </dgm:pt>
    <dgm:pt modelId="{68E4FF2D-CCDC-4118-9805-5789A92029BA}" type="pres">
      <dgm:prSet presAssocID="{0199BCCA-4405-4FF9-8FD9-29AD1CE2BC0A}" presName="compNode" presStyleCnt="0"/>
      <dgm:spPr/>
    </dgm:pt>
    <dgm:pt modelId="{E7F917C3-99B9-4776-9BF9-E139934BB786}" type="pres">
      <dgm:prSet presAssocID="{0199BCCA-4405-4FF9-8FD9-29AD1CE2BC0A}" presName="childRect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BC18C3-D99D-4229-B755-054A71F23140}" type="pres">
      <dgm:prSet presAssocID="{0199BCCA-4405-4FF9-8FD9-29AD1CE2BC0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8B9183-EDBC-453F-990F-EC2B2E2FDA30}" type="pres">
      <dgm:prSet presAssocID="{0199BCCA-4405-4FF9-8FD9-29AD1CE2BC0A}" presName="parentRect" presStyleLbl="alignNode1" presStyleIdx="1" presStyleCnt="2"/>
      <dgm:spPr/>
      <dgm:t>
        <a:bodyPr/>
        <a:lstStyle/>
        <a:p>
          <a:endParaRPr lang="ru-RU"/>
        </a:p>
      </dgm:t>
    </dgm:pt>
    <dgm:pt modelId="{B83D40AD-D3AC-4E09-B193-4E5F4629240F}" type="pres">
      <dgm:prSet presAssocID="{0199BCCA-4405-4FF9-8FD9-29AD1CE2BC0A}" presName="adorn" presStyleLbl="fgAccFollowNode1" presStyleIdx="1" presStyleCnt="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ABDFE2F2-7DAF-4F98-822A-9D6B87EC1B70}" type="presOf" srcId="{4E919DC6-B3A3-4D49-AD6C-E527294E78AA}" destId="{2C7D5424-C820-4ED0-82A2-1D1DD0B1830D}" srcOrd="0" destOrd="0" presId="urn:microsoft.com/office/officeart/2005/8/layout/bList2#2"/>
    <dgm:cxn modelId="{8003681F-0764-45B8-A7D3-AC8E4EBB5841}" type="presOf" srcId="{16527976-9372-475D-B870-6D0B6BF24884}" destId="{F23A4194-660B-4034-A0D6-33873523AE14}" srcOrd="0" destOrd="0" presId="urn:microsoft.com/office/officeart/2005/8/layout/bList2#2"/>
    <dgm:cxn modelId="{402B4E84-C1F6-4273-9070-EA4CB3DB4E28}" type="presOf" srcId="{0199BCCA-4405-4FF9-8FD9-29AD1CE2BC0A}" destId="{D48B9183-EDBC-453F-990F-EC2B2E2FDA30}" srcOrd="1" destOrd="0" presId="urn:microsoft.com/office/officeart/2005/8/layout/bList2#2"/>
    <dgm:cxn modelId="{6D9646B1-855C-4B86-8ADD-A27E264BC53B}" type="presOf" srcId="{3A9E6777-84F7-4823-AE10-505DE63753C9}" destId="{97D6414C-13D6-4AA5-B69C-85DDEB8EA17F}" srcOrd="0" destOrd="0" presId="urn:microsoft.com/office/officeart/2005/8/layout/bList2#2"/>
    <dgm:cxn modelId="{F2158320-B1C0-4190-A57E-DC3020F38B87}" srcId="{0199BCCA-4405-4FF9-8FD9-29AD1CE2BC0A}" destId="{D6125A11-A597-4305-AD37-13C9B62C1AAF}" srcOrd="0" destOrd="0" parTransId="{DBFB2060-A09F-488B-A3D1-7AB71D02B801}" sibTransId="{7D7217C0-63C2-41EC-8FB9-C0321719D601}"/>
    <dgm:cxn modelId="{15A020DC-915F-4EE7-AFC7-3EC321A1FDF8}" srcId="{8084D3E8-80D4-47B3-B209-25AA58B07220}" destId="{4E919DC6-B3A3-4D49-AD6C-E527294E78AA}" srcOrd="0" destOrd="0" parTransId="{8055C069-F09B-4C46-8AA1-A99BAD90FCF4}" sibTransId="{3A9E6777-84F7-4823-AE10-505DE63753C9}"/>
    <dgm:cxn modelId="{9AFBC631-D8D8-4708-BB61-8B137823AF88}" type="presOf" srcId="{D6125A11-A597-4305-AD37-13C9B62C1AAF}" destId="{E7F917C3-99B9-4776-9BF9-E139934BB786}" srcOrd="0" destOrd="0" presId="urn:microsoft.com/office/officeart/2005/8/layout/bList2#2"/>
    <dgm:cxn modelId="{AB389CED-EC6F-4561-966A-3A55E55903F1}" srcId="{4E919DC6-B3A3-4D49-AD6C-E527294E78AA}" destId="{16527976-9372-475D-B870-6D0B6BF24884}" srcOrd="0" destOrd="0" parTransId="{C7811D7A-1BB8-4F68-8C49-BFCB52325F57}" sibTransId="{F73218C6-535C-4136-A2D1-9C3C0C0DEA11}"/>
    <dgm:cxn modelId="{8A40D9C3-6799-405B-A357-870AF953A1F0}" type="presOf" srcId="{4E919DC6-B3A3-4D49-AD6C-E527294E78AA}" destId="{6601E390-8AB7-41CA-954C-BCA05D76F543}" srcOrd="1" destOrd="0" presId="urn:microsoft.com/office/officeart/2005/8/layout/bList2#2"/>
    <dgm:cxn modelId="{3198B07D-99CF-495D-89FA-A0E7ACFCC2AF}" type="presOf" srcId="{8084D3E8-80D4-47B3-B209-25AA58B07220}" destId="{5F33C4AD-8CE3-468F-B705-1DB24F0329F8}" srcOrd="0" destOrd="0" presId="urn:microsoft.com/office/officeart/2005/8/layout/bList2#2"/>
    <dgm:cxn modelId="{A1FE2377-A548-4F5F-9610-5C603D4152E5}" type="presOf" srcId="{0199BCCA-4405-4FF9-8FD9-29AD1CE2BC0A}" destId="{C7BC18C3-D99D-4229-B755-054A71F23140}" srcOrd="0" destOrd="0" presId="urn:microsoft.com/office/officeart/2005/8/layout/bList2#2"/>
    <dgm:cxn modelId="{578FBC43-B407-4A70-8BC1-C62D0BD1893B}" srcId="{8084D3E8-80D4-47B3-B209-25AA58B07220}" destId="{0199BCCA-4405-4FF9-8FD9-29AD1CE2BC0A}" srcOrd="1" destOrd="0" parTransId="{FD581117-6D55-4DD2-B4A7-179CA9B4A3BD}" sibTransId="{66662CB7-EE1D-4C92-A674-33DF37DC7841}"/>
    <dgm:cxn modelId="{7AD8D611-CFCF-4379-A752-A0466D2A98CD}" type="presParOf" srcId="{5F33C4AD-8CE3-468F-B705-1DB24F0329F8}" destId="{EF21ADEF-AAF6-4775-87A3-553580B05EB3}" srcOrd="0" destOrd="0" presId="urn:microsoft.com/office/officeart/2005/8/layout/bList2#2"/>
    <dgm:cxn modelId="{F3E88BBB-C7C0-40C5-B539-DA31D25F559B}" type="presParOf" srcId="{EF21ADEF-AAF6-4775-87A3-553580B05EB3}" destId="{F23A4194-660B-4034-A0D6-33873523AE14}" srcOrd="0" destOrd="0" presId="urn:microsoft.com/office/officeart/2005/8/layout/bList2#2"/>
    <dgm:cxn modelId="{E83FDFD8-B62B-46E3-B04A-13C7B1D9D1A8}" type="presParOf" srcId="{EF21ADEF-AAF6-4775-87A3-553580B05EB3}" destId="{2C7D5424-C820-4ED0-82A2-1D1DD0B1830D}" srcOrd="1" destOrd="0" presId="urn:microsoft.com/office/officeart/2005/8/layout/bList2#2"/>
    <dgm:cxn modelId="{A1A576F1-3CCA-4671-8227-0F0FD919AB1D}" type="presParOf" srcId="{EF21ADEF-AAF6-4775-87A3-553580B05EB3}" destId="{6601E390-8AB7-41CA-954C-BCA05D76F543}" srcOrd="2" destOrd="0" presId="urn:microsoft.com/office/officeart/2005/8/layout/bList2#2"/>
    <dgm:cxn modelId="{B50303CB-06EB-4665-8DDD-7C61FEDFA131}" type="presParOf" srcId="{EF21ADEF-AAF6-4775-87A3-553580B05EB3}" destId="{A7F94089-7C70-43C1-B411-C9671C5E46EC}" srcOrd="3" destOrd="0" presId="urn:microsoft.com/office/officeart/2005/8/layout/bList2#2"/>
    <dgm:cxn modelId="{7FF193B1-178A-4205-9346-8E4125E762A9}" type="presParOf" srcId="{5F33C4AD-8CE3-468F-B705-1DB24F0329F8}" destId="{97D6414C-13D6-4AA5-B69C-85DDEB8EA17F}" srcOrd="1" destOrd="0" presId="urn:microsoft.com/office/officeart/2005/8/layout/bList2#2"/>
    <dgm:cxn modelId="{A9E2D73D-F974-48B5-9727-3E24F371C0F1}" type="presParOf" srcId="{5F33C4AD-8CE3-468F-B705-1DB24F0329F8}" destId="{68E4FF2D-CCDC-4118-9805-5789A92029BA}" srcOrd="2" destOrd="0" presId="urn:microsoft.com/office/officeart/2005/8/layout/bList2#2"/>
    <dgm:cxn modelId="{EA752813-11F8-4EBA-B4B7-89E775F44774}" type="presParOf" srcId="{68E4FF2D-CCDC-4118-9805-5789A92029BA}" destId="{E7F917C3-99B9-4776-9BF9-E139934BB786}" srcOrd="0" destOrd="0" presId="urn:microsoft.com/office/officeart/2005/8/layout/bList2#2"/>
    <dgm:cxn modelId="{D38BFD00-4F31-4AC2-BAE2-D78DF9E9CCCF}" type="presParOf" srcId="{68E4FF2D-CCDC-4118-9805-5789A92029BA}" destId="{C7BC18C3-D99D-4229-B755-054A71F23140}" srcOrd="1" destOrd="0" presId="urn:microsoft.com/office/officeart/2005/8/layout/bList2#2"/>
    <dgm:cxn modelId="{200D6CF7-A73D-46CD-B079-FF967791D42E}" type="presParOf" srcId="{68E4FF2D-CCDC-4118-9805-5789A92029BA}" destId="{D48B9183-EDBC-453F-990F-EC2B2E2FDA30}" srcOrd="2" destOrd="0" presId="urn:microsoft.com/office/officeart/2005/8/layout/bList2#2"/>
    <dgm:cxn modelId="{7F80183F-4AFF-40A7-BA7F-8523B482B3E7}" type="presParOf" srcId="{68E4FF2D-CCDC-4118-9805-5789A92029BA}" destId="{B83D40AD-D3AC-4E09-B193-4E5F4629240F}" srcOrd="3" destOrd="0" presId="urn:microsoft.com/office/officeart/2005/8/layout/bList2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0555B1-5AF7-4ABC-A5E0-11C721EB797E}">
      <dsp:nvSpPr>
        <dsp:cNvPr id="0" name=""/>
        <dsp:cNvSpPr/>
      </dsp:nvSpPr>
      <dsp:spPr>
        <a:xfrm>
          <a:off x="5937" y="1157556"/>
          <a:ext cx="2564512" cy="1914354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68580" rIns="22860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rgbClr val="000066"/>
              </a:solidFill>
            </a:rPr>
            <a:t>На телефонах доверия работают профессиональные психологи,  прошедшие специальное обучение. </a:t>
          </a:r>
          <a:endParaRPr lang="ru-RU" sz="1800" kern="1200" dirty="0">
            <a:solidFill>
              <a:srgbClr val="000066"/>
            </a:solidFill>
          </a:endParaRPr>
        </a:p>
      </dsp:txBody>
      <dsp:txXfrm>
        <a:off x="50793" y="1202412"/>
        <a:ext cx="2474800" cy="1869498"/>
      </dsp:txXfrm>
    </dsp:sp>
    <dsp:sp modelId="{F0654DC7-4DF0-4FD5-B674-EB8A19436B3F}">
      <dsp:nvSpPr>
        <dsp:cNvPr id="0" name=""/>
        <dsp:cNvSpPr/>
      </dsp:nvSpPr>
      <dsp:spPr>
        <a:xfrm>
          <a:off x="5937" y="3071910"/>
          <a:ext cx="2564512" cy="823172"/>
        </a:xfrm>
        <a:prstGeom prst="rect">
          <a:avLst/>
        </a:prstGeom>
        <a:solidFill>
          <a:srgbClr val="FFC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/>
            <a:t>Профессионализм</a:t>
          </a:r>
          <a:endParaRPr lang="ru-RU" sz="1600" b="1" i="1" kern="1200" dirty="0"/>
        </a:p>
      </dsp:txBody>
      <dsp:txXfrm>
        <a:off x="5937" y="3071910"/>
        <a:ext cx="1805995" cy="823172"/>
      </dsp:txXfrm>
    </dsp:sp>
    <dsp:sp modelId="{9AB43507-E07B-4F7E-932E-3C8625F9989A}">
      <dsp:nvSpPr>
        <dsp:cNvPr id="0" name=""/>
        <dsp:cNvSpPr/>
      </dsp:nvSpPr>
      <dsp:spPr>
        <a:xfrm>
          <a:off x="1884478" y="3202664"/>
          <a:ext cx="897579" cy="89757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3A4194-660B-4034-A0D6-33873523AE14}">
      <dsp:nvSpPr>
        <dsp:cNvPr id="0" name=""/>
        <dsp:cNvSpPr/>
      </dsp:nvSpPr>
      <dsp:spPr>
        <a:xfrm>
          <a:off x="3004427" y="1157556"/>
          <a:ext cx="2564512" cy="1914354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C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68580" rIns="22860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rgbClr val="000066"/>
              </a:solidFill>
            </a:rPr>
            <a:t>Тот, кто обращается за помощью, может сохранить свое имя в тайне. О содержании разговора будет знать только звонящий и консультант. </a:t>
          </a:r>
          <a:endParaRPr lang="ru-RU" sz="1800" kern="1200" dirty="0">
            <a:solidFill>
              <a:srgbClr val="000066"/>
            </a:solidFill>
          </a:endParaRPr>
        </a:p>
      </dsp:txBody>
      <dsp:txXfrm>
        <a:off x="3049283" y="1202412"/>
        <a:ext cx="2474800" cy="1869498"/>
      </dsp:txXfrm>
    </dsp:sp>
    <dsp:sp modelId="{6601E390-8AB7-41CA-954C-BCA05D76F543}">
      <dsp:nvSpPr>
        <dsp:cNvPr id="0" name=""/>
        <dsp:cNvSpPr/>
      </dsp:nvSpPr>
      <dsp:spPr>
        <a:xfrm>
          <a:off x="3004427" y="3071910"/>
          <a:ext cx="2564512" cy="823172"/>
        </a:xfrm>
        <a:prstGeom prst="rect">
          <a:avLst/>
        </a:prstGeom>
        <a:solidFill>
          <a:srgbClr val="FFC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/>
            <a:t>Анонимность и конфиденциальность</a:t>
          </a:r>
          <a:endParaRPr lang="ru-RU" sz="1600" b="1" i="1" kern="1200" dirty="0"/>
        </a:p>
      </dsp:txBody>
      <dsp:txXfrm>
        <a:off x="3004427" y="3071910"/>
        <a:ext cx="1805995" cy="823172"/>
      </dsp:txXfrm>
    </dsp:sp>
    <dsp:sp modelId="{A7F94089-7C70-43C1-B411-C9671C5E46EC}">
      <dsp:nvSpPr>
        <dsp:cNvPr id="0" name=""/>
        <dsp:cNvSpPr/>
      </dsp:nvSpPr>
      <dsp:spPr>
        <a:xfrm>
          <a:off x="4968552" y="3196955"/>
          <a:ext cx="897579" cy="897579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F917C3-99B9-4776-9BF9-E139934BB786}">
      <dsp:nvSpPr>
        <dsp:cNvPr id="0" name=""/>
        <dsp:cNvSpPr/>
      </dsp:nvSpPr>
      <dsp:spPr>
        <a:xfrm>
          <a:off x="6002917" y="1157556"/>
          <a:ext cx="2564512" cy="1914354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68580" rIns="22860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rgbClr val="000066"/>
              </a:solidFill>
            </a:rPr>
            <a:t>Помощь оказывается ежедневно и в большинстве регионов - круглосуточно</a:t>
          </a:r>
          <a:endParaRPr lang="ru-RU" sz="1800" kern="1200" dirty="0">
            <a:solidFill>
              <a:srgbClr val="000066"/>
            </a:solidFill>
          </a:endParaRPr>
        </a:p>
      </dsp:txBody>
      <dsp:txXfrm>
        <a:off x="6047773" y="1202412"/>
        <a:ext cx="2474800" cy="1869498"/>
      </dsp:txXfrm>
    </dsp:sp>
    <dsp:sp modelId="{D48B9183-EDBC-453F-990F-EC2B2E2FDA30}">
      <dsp:nvSpPr>
        <dsp:cNvPr id="0" name=""/>
        <dsp:cNvSpPr/>
      </dsp:nvSpPr>
      <dsp:spPr>
        <a:xfrm>
          <a:off x="6002917" y="3071910"/>
          <a:ext cx="2564512" cy="823172"/>
        </a:xfrm>
        <a:prstGeom prst="rect">
          <a:avLst/>
        </a:prstGeom>
        <a:solidFill>
          <a:srgbClr val="FFC000"/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i="1" kern="1200" dirty="0" smtClean="0"/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/>
            <a:t>Доступность</a:t>
          </a:r>
          <a:r>
            <a:rPr lang="ru-RU" sz="2400" b="1" i="1" kern="1200" dirty="0" smtClean="0"/>
            <a:t/>
          </a:r>
          <a:br>
            <a:rPr lang="ru-RU" sz="2400" b="1" i="1" kern="1200" dirty="0" smtClean="0"/>
          </a:br>
          <a:endParaRPr lang="ru-RU" sz="2400" b="1" i="1" kern="1200" dirty="0"/>
        </a:p>
      </dsp:txBody>
      <dsp:txXfrm>
        <a:off x="6002917" y="3071910"/>
        <a:ext cx="1805995" cy="823172"/>
      </dsp:txXfrm>
    </dsp:sp>
    <dsp:sp modelId="{B83D40AD-D3AC-4E09-B193-4E5F4629240F}">
      <dsp:nvSpPr>
        <dsp:cNvPr id="0" name=""/>
        <dsp:cNvSpPr/>
      </dsp:nvSpPr>
      <dsp:spPr>
        <a:xfrm>
          <a:off x="7881458" y="3202664"/>
          <a:ext cx="897579" cy="897579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3A4194-660B-4034-A0D6-33873523AE14}">
      <dsp:nvSpPr>
        <dsp:cNvPr id="0" name=""/>
        <dsp:cNvSpPr/>
      </dsp:nvSpPr>
      <dsp:spPr>
        <a:xfrm>
          <a:off x="3605" y="298046"/>
          <a:ext cx="3898217" cy="2909937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C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125730" rIns="41910" bIns="41910" numCol="1" spcCol="1270" anchor="t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300" kern="1200" dirty="0" smtClean="0">
              <a:solidFill>
                <a:srgbClr val="000066"/>
              </a:solidFill>
            </a:rPr>
            <a:t>Помощь всегда предоставляется бесплатно</a:t>
          </a:r>
          <a:endParaRPr lang="ru-RU" sz="3300" kern="1200" dirty="0">
            <a:solidFill>
              <a:srgbClr val="000066"/>
            </a:solidFill>
          </a:endParaRPr>
        </a:p>
      </dsp:txBody>
      <dsp:txXfrm>
        <a:off x="71788" y="366229"/>
        <a:ext cx="3761851" cy="2841754"/>
      </dsp:txXfrm>
    </dsp:sp>
    <dsp:sp modelId="{6601E390-8AB7-41CA-954C-BCA05D76F543}">
      <dsp:nvSpPr>
        <dsp:cNvPr id="0" name=""/>
        <dsp:cNvSpPr/>
      </dsp:nvSpPr>
      <dsp:spPr>
        <a:xfrm>
          <a:off x="3605" y="3207983"/>
          <a:ext cx="3898217" cy="1251273"/>
        </a:xfrm>
        <a:prstGeom prst="rect">
          <a:avLst/>
        </a:prstGeom>
        <a:solidFill>
          <a:srgbClr val="FFC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/>
            <a:t>Бесплатность</a:t>
          </a:r>
          <a:endParaRPr lang="ru-RU" sz="1600" b="1" i="1" kern="1200" dirty="0"/>
        </a:p>
      </dsp:txBody>
      <dsp:txXfrm>
        <a:off x="3605" y="3207983"/>
        <a:ext cx="2745223" cy="1251273"/>
      </dsp:txXfrm>
    </dsp:sp>
    <dsp:sp modelId="{A7F94089-7C70-43C1-B411-C9671C5E46EC}">
      <dsp:nvSpPr>
        <dsp:cNvPr id="0" name=""/>
        <dsp:cNvSpPr/>
      </dsp:nvSpPr>
      <dsp:spPr>
        <a:xfrm>
          <a:off x="2989197" y="3398059"/>
          <a:ext cx="1364376" cy="136437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F917C3-99B9-4776-9BF9-E139934BB786}">
      <dsp:nvSpPr>
        <dsp:cNvPr id="0" name=""/>
        <dsp:cNvSpPr/>
      </dsp:nvSpPr>
      <dsp:spPr>
        <a:xfrm>
          <a:off x="4561495" y="298046"/>
          <a:ext cx="3898217" cy="2909937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C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125730" rIns="41910" bIns="41910" numCol="1" spcCol="1270" anchor="t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300" kern="1200" dirty="0" smtClean="0">
              <a:solidFill>
                <a:srgbClr val="000066"/>
              </a:solidFill>
            </a:rPr>
            <a:t>Звонок на Телефон доверия безопасен как для звонящего так и для его окружения</a:t>
          </a:r>
          <a:endParaRPr lang="ru-RU" sz="3300" kern="1200" dirty="0">
            <a:solidFill>
              <a:srgbClr val="000066"/>
            </a:solidFill>
          </a:endParaRPr>
        </a:p>
      </dsp:txBody>
      <dsp:txXfrm>
        <a:off x="4629678" y="366229"/>
        <a:ext cx="3761851" cy="2841754"/>
      </dsp:txXfrm>
    </dsp:sp>
    <dsp:sp modelId="{D48B9183-EDBC-453F-990F-EC2B2E2FDA30}">
      <dsp:nvSpPr>
        <dsp:cNvPr id="0" name=""/>
        <dsp:cNvSpPr/>
      </dsp:nvSpPr>
      <dsp:spPr>
        <a:xfrm>
          <a:off x="4561495" y="3207983"/>
          <a:ext cx="3898217" cy="1251273"/>
        </a:xfrm>
        <a:prstGeom prst="rect">
          <a:avLst/>
        </a:prstGeom>
        <a:solidFill>
          <a:srgbClr val="FFC000"/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i="1" kern="1200" dirty="0" smtClean="0"/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/>
            <a:t>Безопасность</a:t>
          </a:r>
          <a:r>
            <a:rPr lang="ru-RU" sz="2400" b="1" i="1" kern="1200" dirty="0" smtClean="0"/>
            <a:t/>
          </a:r>
          <a:br>
            <a:rPr lang="ru-RU" sz="2400" b="1" i="1" kern="1200" dirty="0" smtClean="0"/>
          </a:br>
          <a:endParaRPr lang="ru-RU" sz="2400" b="1" i="1" kern="1200" dirty="0"/>
        </a:p>
      </dsp:txBody>
      <dsp:txXfrm>
        <a:off x="4561495" y="3207983"/>
        <a:ext cx="2745223" cy="1251273"/>
      </dsp:txXfrm>
    </dsp:sp>
    <dsp:sp modelId="{B83D40AD-D3AC-4E09-B193-4E5F4629240F}">
      <dsp:nvSpPr>
        <dsp:cNvPr id="0" name=""/>
        <dsp:cNvSpPr/>
      </dsp:nvSpPr>
      <dsp:spPr>
        <a:xfrm>
          <a:off x="7416994" y="3406737"/>
          <a:ext cx="1364376" cy="1364376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List2#2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F3B290-B36E-44F1-AC66-133897E914F8}" type="datetimeFigureOut">
              <a:rPr lang="ru-RU" smtClean="0"/>
              <a:pPr/>
              <a:t>04.09.2015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8593A6-9DD2-4136-8CC5-BA575BC0444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93473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04.09.2015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04.09.2015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04.09.2015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04.09.2015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04.09.2015</a:t>
            </a:fld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04.09.2015</a:t>
            </a:fld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04.09.2015</a:t>
            </a:fld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 dirty="0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04.09.2015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04.09.2015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04.09.2015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04.09.2015</a:t>
            </a:fld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04.09.2015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аталья\Desktop\телефон доверия\картинки\i (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4293096"/>
            <a:ext cx="2766255" cy="216023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556792"/>
            <a:ext cx="7560840" cy="2808312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dirty="0" smtClean="0">
              <a:solidFill>
                <a:srgbClr val="000066"/>
              </a:solidFill>
            </a:endParaRPr>
          </a:p>
          <a:p>
            <a:pPr algn="ctr">
              <a:buNone/>
            </a:pPr>
            <a:r>
              <a:rPr lang="ru-RU" sz="4800" dirty="0" smtClean="0">
                <a:solidFill>
                  <a:srgbClr val="000066"/>
                </a:solidFill>
                <a:latin typeface="Segoe UI Semibold" pitchFamily="34" charset="0"/>
              </a:rPr>
              <a:t>Всероссийский урок </a:t>
            </a:r>
          </a:p>
          <a:p>
            <a:pPr algn="ctr">
              <a:buNone/>
            </a:pPr>
            <a:r>
              <a:rPr lang="ru-RU" sz="4800" dirty="0" smtClean="0">
                <a:solidFill>
                  <a:srgbClr val="000066"/>
                </a:solidFill>
                <a:latin typeface="Segoe UI Semibold" pitchFamily="34" charset="0"/>
              </a:rPr>
              <a:t>«Время доверять!»</a:t>
            </a:r>
            <a:endParaRPr lang="ru-RU" sz="4800" dirty="0">
              <a:solidFill>
                <a:srgbClr val="000066"/>
              </a:solidFill>
              <a:latin typeface="Segoe UI Semi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>
                <a:solidFill>
                  <a:srgbClr val="000066"/>
                </a:solidFill>
                <a:latin typeface="Segoe UI Semibold" pitchFamily="34" charset="0"/>
              </a:rPr>
              <a:t>Принципы работы </a:t>
            </a:r>
            <a:br>
              <a:rPr lang="ru-RU" sz="4000" dirty="0" smtClean="0">
                <a:solidFill>
                  <a:srgbClr val="000066"/>
                </a:solidFill>
                <a:latin typeface="Segoe UI Semibold" pitchFamily="34" charset="0"/>
              </a:rPr>
            </a:br>
            <a:r>
              <a:rPr lang="ru-RU" sz="4000" dirty="0" smtClean="0">
                <a:solidFill>
                  <a:srgbClr val="000066"/>
                </a:solidFill>
                <a:latin typeface="Segoe UI Semibold" pitchFamily="34" charset="0"/>
              </a:rPr>
              <a:t>Детского телефона доверия</a:t>
            </a:r>
            <a:r>
              <a:rPr lang="ru-RU" dirty="0" smtClean="0">
                <a:solidFill>
                  <a:srgbClr val="000066"/>
                </a:solidFill>
              </a:rPr>
              <a:t/>
            </a:r>
            <a:br>
              <a:rPr lang="ru-RU" dirty="0" smtClean="0">
                <a:solidFill>
                  <a:srgbClr val="000066"/>
                </a:solidFill>
              </a:rPr>
            </a:br>
            <a:endParaRPr lang="ru-RU" dirty="0">
              <a:solidFill>
                <a:srgbClr val="000066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56720431"/>
              </p:ext>
            </p:extLst>
          </p:nvPr>
        </p:nvGraphicFramePr>
        <p:xfrm>
          <a:off x="179512" y="1600200"/>
          <a:ext cx="8784976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>
                <a:solidFill>
                  <a:srgbClr val="000066"/>
                </a:solidFill>
                <a:latin typeface="Segoe UI Semibold" pitchFamily="34" charset="0"/>
              </a:rPr>
              <a:t>Принципы работы </a:t>
            </a:r>
            <a:br>
              <a:rPr lang="ru-RU" sz="4000" dirty="0" smtClean="0">
                <a:solidFill>
                  <a:srgbClr val="000066"/>
                </a:solidFill>
                <a:latin typeface="Segoe UI Semibold" pitchFamily="34" charset="0"/>
              </a:rPr>
            </a:br>
            <a:r>
              <a:rPr lang="ru-RU" sz="4000" dirty="0" smtClean="0">
                <a:solidFill>
                  <a:srgbClr val="000066"/>
                </a:solidFill>
                <a:latin typeface="Segoe UI Semibold" pitchFamily="34" charset="0"/>
              </a:rPr>
              <a:t>Детского телефона доверия</a:t>
            </a:r>
            <a:r>
              <a:rPr lang="ru-RU" dirty="0" smtClean="0">
                <a:solidFill>
                  <a:srgbClr val="000066"/>
                </a:solidFill>
              </a:rPr>
              <a:t/>
            </a:r>
            <a:br>
              <a:rPr lang="ru-RU" dirty="0" smtClean="0">
                <a:solidFill>
                  <a:srgbClr val="000066"/>
                </a:solidFill>
              </a:rPr>
            </a:br>
            <a:endParaRPr lang="ru-RU" dirty="0">
              <a:solidFill>
                <a:srgbClr val="000066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590832075"/>
              </p:ext>
            </p:extLst>
          </p:nvPr>
        </p:nvGraphicFramePr>
        <p:xfrm>
          <a:off x="179512" y="1628800"/>
          <a:ext cx="8784976" cy="5069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4800" b="1" dirty="0" smtClean="0">
              <a:solidFill>
                <a:srgbClr val="000066"/>
              </a:solidFill>
              <a:latin typeface="Segoe UI Semibold" pitchFamily="34" charset="0"/>
            </a:endParaRPr>
          </a:p>
          <a:p>
            <a:pPr algn="ctr">
              <a:buNone/>
            </a:pPr>
            <a:r>
              <a:rPr lang="ru-RU" sz="4800" b="1" dirty="0" smtClean="0">
                <a:solidFill>
                  <a:srgbClr val="000066"/>
                </a:solidFill>
                <a:latin typeface="Segoe UI Semibold" pitchFamily="34" charset="0"/>
              </a:rPr>
              <a:t>Методические рекомендации к уроку «Время доверять»</a:t>
            </a:r>
            <a:endParaRPr lang="ru-RU" sz="4800" b="1" dirty="0">
              <a:solidFill>
                <a:srgbClr val="000066"/>
              </a:solidFill>
              <a:latin typeface="Segoe UI Semi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>
                <a:solidFill>
                  <a:srgbClr val="000066"/>
                </a:solidFill>
                <a:latin typeface="Segoe UI Semibold" pitchFamily="34" charset="0"/>
              </a:rPr>
              <a:t>Цели и задачи урока</a:t>
            </a:r>
            <a:endParaRPr lang="ru-RU" dirty="0">
              <a:solidFill>
                <a:srgbClr val="000066"/>
              </a:solidFill>
              <a:latin typeface="Segoe UI Semibold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Цели урока</a:t>
            </a:r>
            <a:r>
              <a:rPr lang="ru-RU" dirty="0" smtClean="0"/>
              <a:t>: </a:t>
            </a:r>
          </a:p>
          <a:p>
            <a:pPr algn="just">
              <a:buNone/>
            </a:pPr>
            <a:r>
              <a:rPr lang="ru-RU" dirty="0" smtClean="0">
                <a:solidFill>
                  <a:srgbClr val="000066"/>
                </a:solidFill>
              </a:rPr>
              <a:t>     Повышение узнаваемости номера телефона доверия </a:t>
            </a:r>
            <a:r>
              <a:rPr lang="ru-RU" i="1" dirty="0" smtClean="0">
                <a:solidFill>
                  <a:srgbClr val="000066"/>
                </a:solidFill>
              </a:rPr>
              <a:t>8-800-2000-122</a:t>
            </a:r>
            <a:r>
              <a:rPr lang="ru-RU" dirty="0" smtClean="0">
                <a:solidFill>
                  <a:srgbClr val="000066"/>
                </a:solidFill>
              </a:rPr>
              <a:t>, а также повышение уровня доверия среди детей и подростков к детскому телефону доверия как услуге экстренной психологической помощи</a:t>
            </a:r>
            <a:r>
              <a:rPr lang="ru-RU" dirty="0" smtClean="0"/>
              <a:t>.</a:t>
            </a:r>
          </a:p>
          <a:p>
            <a:pPr algn="just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Задачи</a:t>
            </a:r>
            <a:r>
              <a:rPr lang="ru-RU" dirty="0" smtClean="0">
                <a:solidFill>
                  <a:srgbClr val="FF0000"/>
                </a:solidFill>
              </a:rPr>
              <a:t>:</a:t>
            </a:r>
          </a:p>
          <a:p>
            <a:pPr lvl="0" algn="just"/>
            <a:r>
              <a:rPr lang="ru-RU" dirty="0" smtClean="0">
                <a:solidFill>
                  <a:srgbClr val="000066"/>
                </a:solidFill>
              </a:rPr>
              <a:t>Актуализация вопроса существования Детского  телефона доверия и возможности получения экстренной психологической помощи в случае необходимости для детей, участников Всероссийского урока «Время доверять».</a:t>
            </a:r>
          </a:p>
          <a:p>
            <a:pPr lvl="0" algn="just"/>
            <a:r>
              <a:rPr lang="ru-RU" dirty="0" smtClean="0">
                <a:solidFill>
                  <a:srgbClr val="000066"/>
                </a:solidFill>
              </a:rPr>
              <a:t>Формирование представлений детей о жизненных ситуациях, которые требуют обязательного обращения за помощью. </a:t>
            </a:r>
          </a:p>
          <a:p>
            <a:pPr lvl="0" algn="just"/>
            <a:r>
              <a:rPr lang="ru-RU" dirty="0" smtClean="0">
                <a:solidFill>
                  <a:srgbClr val="000066"/>
                </a:solidFill>
              </a:rPr>
              <a:t>Информирование детей о работе телефона доверия. Формирование положительного образа службы Детского телефона доверия.</a:t>
            </a:r>
            <a:endParaRPr lang="ru-RU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i="1" dirty="0" smtClean="0">
                <a:solidFill>
                  <a:srgbClr val="000066"/>
                </a:solidFill>
              </a:rPr>
              <a:t>Форма проведения</a:t>
            </a:r>
            <a:r>
              <a:rPr lang="ru-RU" dirty="0" smtClean="0">
                <a:solidFill>
                  <a:srgbClr val="000066"/>
                </a:solidFill>
              </a:rPr>
              <a:t>: </a:t>
            </a:r>
          </a:p>
          <a:p>
            <a:pPr>
              <a:buNone/>
            </a:pPr>
            <a:r>
              <a:rPr lang="ru-RU" dirty="0" smtClean="0">
                <a:solidFill>
                  <a:srgbClr val="000066"/>
                </a:solidFill>
              </a:rPr>
              <a:t>    классный час с элементами тренинговой, игровой и проектной работы.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0066"/>
                </a:solidFill>
              </a:rPr>
              <a:t> </a:t>
            </a:r>
            <a:endParaRPr lang="ru-RU" dirty="0" smtClean="0">
              <a:solidFill>
                <a:srgbClr val="000066"/>
              </a:solidFill>
            </a:endParaRPr>
          </a:p>
          <a:p>
            <a:r>
              <a:rPr lang="ru-RU" b="1" i="1" dirty="0" smtClean="0">
                <a:solidFill>
                  <a:srgbClr val="000066"/>
                </a:solidFill>
              </a:rPr>
              <a:t>Ведущий: 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0066"/>
                </a:solidFill>
              </a:rPr>
              <a:t>    </a:t>
            </a:r>
            <a:r>
              <a:rPr lang="ru-RU" dirty="0" smtClean="0">
                <a:solidFill>
                  <a:srgbClr val="000066"/>
                </a:solidFill>
              </a:rPr>
              <a:t>психолог, классный руководитель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0066"/>
                </a:solidFill>
              </a:rPr>
              <a:t> </a:t>
            </a:r>
            <a:endParaRPr lang="ru-RU" dirty="0" smtClean="0">
              <a:solidFill>
                <a:srgbClr val="000066"/>
              </a:solidFill>
            </a:endParaRPr>
          </a:p>
          <a:p>
            <a:r>
              <a:rPr lang="ru-RU" b="1" i="1" dirty="0" smtClean="0">
                <a:solidFill>
                  <a:srgbClr val="000066"/>
                </a:solidFill>
              </a:rPr>
              <a:t>Место проведения</a:t>
            </a:r>
            <a:r>
              <a:rPr lang="ru-RU" dirty="0" smtClean="0">
                <a:solidFill>
                  <a:srgbClr val="000066"/>
                </a:solidFill>
              </a:rPr>
              <a:t>: </a:t>
            </a:r>
          </a:p>
          <a:p>
            <a:pPr>
              <a:buNone/>
            </a:pPr>
            <a:r>
              <a:rPr lang="ru-RU" dirty="0" smtClean="0">
                <a:solidFill>
                  <a:srgbClr val="000066"/>
                </a:solidFill>
              </a:rPr>
              <a:t>    тренинговый зал или учебный класс.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 smtClean="0">
                <a:solidFill>
                  <a:srgbClr val="000066"/>
                </a:solidFill>
                <a:latin typeface="Segoe UI Semibold" pitchFamily="34" charset="0"/>
              </a:rPr>
              <a:t>Необходимое оборудование</a:t>
            </a:r>
            <a:br>
              <a:rPr lang="ru-RU" dirty="0" smtClean="0">
                <a:solidFill>
                  <a:srgbClr val="000066"/>
                </a:solidFill>
                <a:latin typeface="Segoe UI Semibold" pitchFamily="34" charset="0"/>
              </a:rPr>
            </a:br>
            <a:endParaRPr lang="ru-RU" dirty="0">
              <a:solidFill>
                <a:srgbClr val="000066"/>
              </a:solidFill>
              <a:latin typeface="Segoe UI Semibold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 algn="just"/>
            <a:endParaRPr lang="ru-RU" dirty="0" smtClean="0">
              <a:solidFill>
                <a:srgbClr val="000066"/>
              </a:solidFill>
            </a:endParaRPr>
          </a:p>
          <a:p>
            <a:pPr lvl="0" algn="just"/>
            <a:r>
              <a:rPr lang="ru-RU" sz="3600" dirty="0" smtClean="0">
                <a:solidFill>
                  <a:srgbClr val="000066"/>
                </a:solidFill>
              </a:rPr>
              <a:t>Классная доска/флипчарт с блокнотом</a:t>
            </a:r>
          </a:p>
          <a:p>
            <a:pPr lvl="0" algn="just"/>
            <a:r>
              <a:rPr lang="ru-RU" sz="3600" dirty="0" smtClean="0">
                <a:solidFill>
                  <a:srgbClr val="000066"/>
                </a:solidFill>
              </a:rPr>
              <a:t>Мел/маркеры</a:t>
            </a:r>
          </a:p>
          <a:p>
            <a:pPr lvl="0" algn="just"/>
            <a:r>
              <a:rPr lang="ru-RU" sz="3600" dirty="0" smtClean="0">
                <a:solidFill>
                  <a:srgbClr val="000066"/>
                </a:solidFill>
              </a:rPr>
              <a:t>Ноутбук/компьютер</a:t>
            </a:r>
          </a:p>
          <a:p>
            <a:pPr lvl="0" algn="just"/>
            <a:r>
              <a:rPr lang="ru-RU" sz="3600" dirty="0" smtClean="0">
                <a:solidFill>
                  <a:srgbClr val="000066"/>
                </a:solidFill>
              </a:rPr>
              <a:t>Проектор и экран</a:t>
            </a:r>
          </a:p>
          <a:p>
            <a:pPr lvl="0" algn="just"/>
            <a:r>
              <a:rPr lang="ru-RU" sz="3600" dirty="0" smtClean="0">
                <a:solidFill>
                  <a:srgbClr val="000066"/>
                </a:solidFill>
              </a:rPr>
              <a:t>Аудиоколонки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pPr algn="ctr">
              <a:buNone/>
            </a:pPr>
            <a:r>
              <a:rPr lang="ru-RU" sz="4800" b="1" dirty="0" smtClean="0">
                <a:solidFill>
                  <a:srgbClr val="000066"/>
                </a:solidFill>
                <a:latin typeface="Segoe UI Semibold" pitchFamily="34" charset="0"/>
              </a:rPr>
              <a:t>Структура занятия</a:t>
            </a:r>
            <a:endParaRPr lang="ru-RU" sz="4800" b="1" dirty="0">
              <a:solidFill>
                <a:srgbClr val="000066"/>
              </a:solidFill>
              <a:latin typeface="Segoe UI Semi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b="1" dirty="0" smtClean="0">
                <a:solidFill>
                  <a:srgbClr val="000066"/>
                </a:solidFill>
              </a:rPr>
              <a:t>Вводная часть и Разогрев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8442520" cy="4925144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i="1" dirty="0" smtClean="0">
                <a:solidFill>
                  <a:srgbClr val="000066"/>
                </a:solidFill>
              </a:rPr>
              <a:t>Упражнение «Ассоциации»</a:t>
            </a:r>
          </a:p>
          <a:p>
            <a:pPr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Задачи упражнения:</a:t>
            </a:r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настроить детей на работу </a:t>
            </a:r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помочь переключиться с предыдущего урока на      новое занятие</a:t>
            </a:r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снять психологическое напряжение</a:t>
            </a:r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активизировать  мыслительные процессы</a:t>
            </a:r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повысить  работоспособность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ru-RU" sz="3200" dirty="0" smtClean="0">
                <a:solidFill>
                  <a:srgbClr val="000066"/>
                </a:solidFill>
                <a:latin typeface="Segoe UI Semibold" pitchFamily="34" charset="0"/>
              </a:rPr>
              <a:t>Рекомендации к проведению упражнения «Ассоциации»</a:t>
            </a:r>
            <a:endParaRPr lang="ru-RU" sz="3200" dirty="0">
              <a:solidFill>
                <a:srgbClr val="000066"/>
              </a:solidFill>
              <a:latin typeface="Segoe UI Semibold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600200"/>
            <a:ext cx="8514528" cy="4925144"/>
          </a:xfrm>
        </p:spPr>
        <p:txBody>
          <a:bodyPr>
            <a:normAutofit fontScale="92500" lnSpcReduction="10000"/>
          </a:bodyPr>
          <a:lstStyle/>
          <a:p>
            <a:pPr lvl="0" algn="just"/>
            <a:r>
              <a:rPr lang="ru-RU" dirty="0" smtClean="0">
                <a:solidFill>
                  <a:srgbClr val="000066"/>
                </a:solidFill>
              </a:rPr>
              <a:t>В рамках данного урока рекомендуем сразу задать слово, исходя из темы урока, и предложить первому участнику дать ассоциацию на слово «Доверие»</a:t>
            </a:r>
          </a:p>
          <a:p>
            <a:pPr lvl="0" algn="just"/>
            <a:endParaRPr lang="ru-RU" dirty="0" smtClean="0">
              <a:solidFill>
                <a:srgbClr val="000066"/>
              </a:solidFill>
            </a:endParaRPr>
          </a:p>
          <a:p>
            <a:pPr lvl="0" algn="just"/>
            <a:r>
              <a:rPr lang="ru-RU" dirty="0" smtClean="0">
                <a:solidFill>
                  <a:srgbClr val="000066"/>
                </a:solidFill>
              </a:rPr>
              <a:t>Если у кого-то из участников возникают сложности с подбором ассоциации, то его необходимо поддержать, дать понять, что в этой игре нет «правильных» и «неправильных» ответов</a:t>
            </a:r>
          </a:p>
          <a:p>
            <a:pPr lvl="0" algn="just"/>
            <a:endParaRPr lang="ru-RU" dirty="0" smtClean="0">
              <a:solidFill>
                <a:srgbClr val="000066"/>
              </a:solidFill>
            </a:endParaRPr>
          </a:p>
          <a:p>
            <a:pPr lvl="0" algn="just"/>
            <a:r>
              <a:rPr lang="ru-RU" dirty="0" smtClean="0">
                <a:solidFill>
                  <a:srgbClr val="000066"/>
                </a:solidFill>
              </a:rPr>
              <a:t>Важно поддерживать и сохранять интенсивную динамику упражнения. </a:t>
            </a:r>
          </a:p>
          <a:p>
            <a:pPr lvl="0"/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>
                <a:solidFill>
                  <a:srgbClr val="000066"/>
                </a:solidFill>
                <a:latin typeface="Segoe UI Semibold" pitchFamily="34" charset="0"/>
              </a:rPr>
              <a:t>Погружение в тему урока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600200"/>
            <a:ext cx="8514528" cy="499715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i="1" dirty="0" smtClean="0">
                <a:solidFill>
                  <a:srgbClr val="000066"/>
                </a:solidFill>
              </a:rPr>
              <a:t>Упражнение «Да, Нет, Не знаю»</a:t>
            </a:r>
          </a:p>
          <a:p>
            <a:pPr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Задачи упражнения</a:t>
            </a:r>
          </a:p>
          <a:p>
            <a:pPr marL="514350" indent="-514350" algn="just">
              <a:buNone/>
            </a:pPr>
            <a:r>
              <a:rPr lang="ru-RU" dirty="0" smtClean="0">
                <a:solidFill>
                  <a:srgbClr val="000066"/>
                </a:solidFill>
              </a:rPr>
              <a:t>1. </a:t>
            </a:r>
            <a:r>
              <a:rPr lang="ru-RU" b="1" dirty="0" smtClean="0">
                <a:solidFill>
                  <a:srgbClr val="000066"/>
                </a:solidFill>
              </a:rPr>
              <a:t>помочь участникам</a:t>
            </a:r>
          </a:p>
          <a:p>
            <a:pPr marL="514350" indent="-514350" algn="just"/>
            <a:r>
              <a:rPr lang="ru-RU" dirty="0" smtClean="0">
                <a:solidFill>
                  <a:srgbClr val="000066"/>
                </a:solidFill>
              </a:rPr>
              <a:t>углубиться в тематику урока</a:t>
            </a:r>
          </a:p>
          <a:p>
            <a:pPr marL="514350" indent="-514350" algn="just"/>
            <a:r>
              <a:rPr lang="ru-RU" dirty="0" smtClean="0">
                <a:solidFill>
                  <a:srgbClr val="000066"/>
                </a:solidFill>
              </a:rPr>
              <a:t>получить знания о Детском телефоне доверия</a:t>
            </a:r>
          </a:p>
          <a:p>
            <a:pPr marL="514350" indent="-514350" algn="just"/>
            <a:endParaRPr lang="ru-RU" dirty="0" smtClean="0">
              <a:solidFill>
                <a:srgbClr val="000066"/>
              </a:solidFill>
            </a:endParaRPr>
          </a:p>
          <a:p>
            <a:pPr algn="just">
              <a:buNone/>
            </a:pPr>
            <a:r>
              <a:rPr lang="ru-RU" dirty="0" smtClean="0">
                <a:solidFill>
                  <a:srgbClr val="000066"/>
                </a:solidFill>
              </a:rPr>
              <a:t>2. </a:t>
            </a:r>
            <a:r>
              <a:rPr lang="ru-RU" b="1" dirty="0" smtClean="0">
                <a:solidFill>
                  <a:srgbClr val="000066"/>
                </a:solidFill>
              </a:rPr>
              <a:t>выявить информацию </a:t>
            </a:r>
            <a:r>
              <a:rPr lang="ru-RU" dirty="0" smtClean="0">
                <a:solidFill>
                  <a:srgbClr val="000066"/>
                </a:solidFill>
              </a:rPr>
              <a:t>об </a:t>
            </a:r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отношении детей к Детскому телефону доверия</a:t>
            </a:r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уровне владения информацией</a:t>
            </a:r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актуальности и значимости данной темы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4800" b="1" dirty="0" smtClean="0">
                <a:solidFill>
                  <a:srgbClr val="000066"/>
                </a:solidFill>
                <a:latin typeface="Segoe UI Semibold" pitchFamily="34" charset="0"/>
              </a:rPr>
              <a:t>Общая информация</a:t>
            </a:r>
            <a:endParaRPr lang="ru-RU" sz="4800" b="1" dirty="0">
              <a:solidFill>
                <a:srgbClr val="000066"/>
              </a:solidFill>
              <a:latin typeface="Segoe UI Semi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b="1" dirty="0" smtClean="0">
                <a:solidFill>
                  <a:srgbClr val="000066"/>
                </a:solidFill>
              </a:rPr>
              <a:t>Рекомендации по проведению упражнения «Да, Нет, Не знаю»</a:t>
            </a:r>
            <a:endParaRPr lang="ru-RU" b="1" dirty="0">
              <a:solidFill>
                <a:srgbClr val="00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8442520" cy="4925144"/>
          </a:xfrm>
        </p:spPr>
        <p:txBody>
          <a:bodyPr>
            <a:normAutofit fontScale="70000" lnSpcReduction="20000"/>
          </a:bodyPr>
          <a:lstStyle/>
          <a:p>
            <a:pPr lvl="0" algn="just"/>
            <a:r>
              <a:rPr lang="ru-RU" dirty="0" smtClean="0">
                <a:solidFill>
                  <a:srgbClr val="000066"/>
                </a:solidFill>
              </a:rPr>
              <a:t>В начале упражнения предлагаем </a:t>
            </a:r>
            <a:r>
              <a:rPr lang="ru-RU" b="1" dirty="0" smtClean="0">
                <a:solidFill>
                  <a:srgbClr val="000066"/>
                </a:solidFill>
              </a:rPr>
              <a:t>вопросы на знание </a:t>
            </a:r>
            <a:r>
              <a:rPr lang="ru-RU" dirty="0" smtClean="0">
                <a:solidFill>
                  <a:srgbClr val="000066"/>
                </a:solidFill>
              </a:rPr>
              <a:t>участниками информации о телефоне доверия, после </a:t>
            </a:r>
            <a:r>
              <a:rPr lang="ru-RU" b="1" dirty="0" smtClean="0">
                <a:solidFill>
                  <a:srgbClr val="000066"/>
                </a:solidFill>
              </a:rPr>
              <a:t>вопросы на отношение </a:t>
            </a:r>
            <a:r>
              <a:rPr lang="ru-RU" dirty="0" smtClean="0">
                <a:solidFill>
                  <a:srgbClr val="000066"/>
                </a:solidFill>
              </a:rPr>
              <a:t>к проблеме</a:t>
            </a:r>
          </a:p>
          <a:p>
            <a:pPr lvl="0" algn="just"/>
            <a:endParaRPr lang="ru-RU" dirty="0" smtClean="0">
              <a:solidFill>
                <a:srgbClr val="000066"/>
              </a:solidFill>
            </a:endParaRPr>
          </a:p>
          <a:p>
            <a:pPr lvl="0" algn="just"/>
            <a:r>
              <a:rPr lang="ru-RU" dirty="0" smtClean="0">
                <a:solidFill>
                  <a:srgbClr val="000066"/>
                </a:solidFill>
              </a:rPr>
              <a:t>После выбора ответа детьми, с каждой группой  </a:t>
            </a:r>
            <a:r>
              <a:rPr lang="ru-RU" b="1" dirty="0" smtClean="0">
                <a:solidFill>
                  <a:srgbClr val="000066"/>
                </a:solidFill>
              </a:rPr>
              <a:t>проводится короткий интерактив </a:t>
            </a:r>
            <a:r>
              <a:rPr lang="ru-RU" dirty="0" smtClean="0">
                <a:solidFill>
                  <a:srgbClr val="000066"/>
                </a:solidFill>
              </a:rPr>
              <a:t>с уточнением их мнения и сделанного выбора</a:t>
            </a:r>
          </a:p>
          <a:p>
            <a:pPr lvl="0" algn="just"/>
            <a:endParaRPr lang="ru-RU" dirty="0" smtClean="0">
              <a:solidFill>
                <a:srgbClr val="000066"/>
              </a:solidFill>
            </a:endParaRPr>
          </a:p>
          <a:p>
            <a:pPr lvl="0" algn="just"/>
            <a:r>
              <a:rPr lang="ru-RU" dirty="0" smtClean="0">
                <a:solidFill>
                  <a:srgbClr val="000066"/>
                </a:solidFill>
              </a:rPr>
              <a:t> </a:t>
            </a:r>
            <a:r>
              <a:rPr lang="ru-RU" b="1" dirty="0" smtClean="0">
                <a:solidFill>
                  <a:srgbClr val="000066"/>
                </a:solidFill>
              </a:rPr>
              <a:t>Ведущий резюмирует ответы детей</a:t>
            </a:r>
            <a:r>
              <a:rPr lang="ru-RU" dirty="0" smtClean="0">
                <a:solidFill>
                  <a:srgbClr val="000066"/>
                </a:solidFill>
              </a:rPr>
              <a:t>. Дает краткую информацию по теме.</a:t>
            </a:r>
          </a:p>
          <a:p>
            <a:pPr lvl="0" algn="just"/>
            <a:endParaRPr lang="ru-RU" dirty="0" smtClean="0">
              <a:solidFill>
                <a:srgbClr val="000066"/>
              </a:solidFill>
            </a:endParaRPr>
          </a:p>
          <a:p>
            <a:pPr lvl="0" algn="just"/>
            <a:r>
              <a:rPr lang="ru-RU" b="1" dirty="0" smtClean="0">
                <a:solidFill>
                  <a:srgbClr val="000066"/>
                </a:solidFill>
              </a:rPr>
              <a:t>Важно поддержать выбор детей </a:t>
            </a:r>
            <a:r>
              <a:rPr lang="ru-RU" dirty="0" smtClean="0">
                <a:solidFill>
                  <a:srgbClr val="000066"/>
                </a:solidFill>
              </a:rPr>
              <a:t>и проявить уважение к их позиции, даже если она не будет соответствовать ожиданиям ведущего или мнению большинства. </a:t>
            </a:r>
          </a:p>
          <a:p>
            <a:pPr lvl="0" algn="just"/>
            <a:endParaRPr lang="ru-RU" dirty="0" smtClean="0">
              <a:solidFill>
                <a:srgbClr val="000066"/>
              </a:solidFill>
            </a:endParaRPr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Если обсуждение занимает больше времени, чем отведено на данное упражнение, то </a:t>
            </a:r>
            <a:r>
              <a:rPr lang="ru-RU" b="1" dirty="0" smtClean="0">
                <a:solidFill>
                  <a:srgbClr val="000066"/>
                </a:solidFill>
              </a:rPr>
              <a:t>часть вопросов можно пропустить</a:t>
            </a:r>
            <a:r>
              <a:rPr lang="ru-RU" dirty="0" smtClean="0">
                <a:solidFill>
                  <a:srgbClr val="000066"/>
                </a:solidFill>
              </a:rPr>
              <a:t>. 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>
                <a:solidFill>
                  <a:srgbClr val="000066"/>
                </a:solidFill>
              </a:rPr>
              <a:t>Упражнение на доверие</a:t>
            </a:r>
            <a:endParaRPr lang="ru-RU" dirty="0">
              <a:solidFill>
                <a:srgbClr val="00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1700808"/>
            <a:ext cx="8424936" cy="4680520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i="1" dirty="0" smtClean="0">
                <a:solidFill>
                  <a:srgbClr val="000066"/>
                </a:solidFill>
              </a:rPr>
              <a:t>Упражнение «Свеча доверия»</a:t>
            </a:r>
          </a:p>
          <a:p>
            <a:pPr algn="just"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 algn="just">
              <a:buNone/>
            </a:pPr>
            <a:r>
              <a:rPr lang="ru-RU" dirty="0" smtClean="0">
                <a:solidFill>
                  <a:srgbClr val="FF0000"/>
                </a:solidFill>
              </a:rPr>
              <a:t>Задачи упражнения</a:t>
            </a:r>
          </a:p>
          <a:p>
            <a:pPr algn="just">
              <a:buNone/>
            </a:pPr>
            <a:r>
              <a:rPr lang="ru-RU" dirty="0" smtClean="0">
                <a:solidFill>
                  <a:srgbClr val="000066"/>
                </a:solidFill>
              </a:rPr>
              <a:t>  </a:t>
            </a:r>
          </a:p>
          <a:p>
            <a:pPr algn="just"/>
            <a:r>
              <a:rPr lang="ru-RU" b="1" dirty="0" smtClean="0">
                <a:solidFill>
                  <a:srgbClr val="000066"/>
                </a:solidFill>
              </a:rPr>
              <a:t>Помочь участникам понять самих себя</a:t>
            </a:r>
            <a:r>
              <a:rPr lang="ru-RU" dirty="0" smtClean="0">
                <a:solidFill>
                  <a:srgbClr val="000066"/>
                </a:solidFill>
              </a:rPr>
              <a:t>: насколько они доверяют окружающим, легко ли им положиться на других. </a:t>
            </a:r>
          </a:p>
          <a:p>
            <a:pPr algn="just">
              <a:buNone/>
            </a:pPr>
            <a:endParaRPr lang="ru-RU" dirty="0" smtClean="0">
              <a:solidFill>
                <a:srgbClr val="000066"/>
              </a:solidFill>
            </a:endParaRPr>
          </a:p>
          <a:p>
            <a:pPr algn="just"/>
            <a:r>
              <a:rPr lang="ru-RU" b="1" dirty="0" smtClean="0">
                <a:solidFill>
                  <a:srgbClr val="000066"/>
                </a:solidFill>
              </a:rPr>
              <a:t>Создать условия для получения подростками безопасного опыта проявления доверия</a:t>
            </a:r>
            <a:r>
              <a:rPr lang="ru-RU" dirty="0" smtClean="0">
                <a:solidFill>
                  <a:srgbClr val="000066"/>
                </a:solidFill>
              </a:rPr>
              <a:t>,  переосмысления своего отношения к доверию, повышению уровня доверия к другим.</a:t>
            </a:r>
          </a:p>
          <a:p>
            <a:pPr algn="just"/>
            <a:endParaRPr lang="ru-RU" dirty="0" smtClean="0">
              <a:solidFill>
                <a:srgbClr val="000066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ru-RU" sz="3600" b="1" dirty="0" smtClean="0">
                <a:solidFill>
                  <a:srgbClr val="000066"/>
                </a:solidFill>
                <a:latin typeface="Segoe UI Semibold" pitchFamily="34" charset="0"/>
              </a:rPr>
              <a:t>Рекомендации к проведению упражнения «Свеча доверия»</a:t>
            </a:r>
            <a:endParaRPr lang="ru-RU" sz="3600" b="1" dirty="0">
              <a:solidFill>
                <a:srgbClr val="000066"/>
              </a:solidFill>
              <a:latin typeface="Segoe UI Semibold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600200"/>
            <a:ext cx="8514528" cy="4997152"/>
          </a:xfrm>
        </p:spPr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Важно </a:t>
            </a:r>
            <a:r>
              <a:rPr lang="ru-RU" dirty="0" smtClean="0">
                <a:solidFill>
                  <a:srgbClr val="FF0000"/>
                </a:solidFill>
              </a:rPr>
              <a:t>уделить особое внимание технике безопасности </a:t>
            </a:r>
            <a:r>
              <a:rPr lang="ru-RU" dirty="0" smtClean="0">
                <a:solidFill>
                  <a:srgbClr val="000066"/>
                </a:solidFill>
              </a:rPr>
              <a:t>во время проведения упражнения</a:t>
            </a:r>
          </a:p>
          <a:p>
            <a:pPr algn="just"/>
            <a:endParaRPr lang="ru-RU" dirty="0" smtClean="0">
              <a:solidFill>
                <a:srgbClr val="000066"/>
              </a:solidFill>
            </a:endParaRPr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Перед групповой работой </a:t>
            </a:r>
            <a:r>
              <a:rPr lang="ru-RU" b="1" dirty="0" smtClean="0">
                <a:solidFill>
                  <a:srgbClr val="000066"/>
                </a:solidFill>
              </a:rPr>
              <a:t>провести демонстрацию</a:t>
            </a:r>
            <a:r>
              <a:rPr lang="ru-RU" dirty="0" smtClean="0">
                <a:solidFill>
                  <a:srgbClr val="000066"/>
                </a:solidFill>
              </a:rPr>
              <a:t>, объяснить правила выполнения</a:t>
            </a:r>
          </a:p>
          <a:p>
            <a:pPr algn="just"/>
            <a:endParaRPr lang="ru-RU" dirty="0" smtClean="0">
              <a:solidFill>
                <a:srgbClr val="000066"/>
              </a:solidFill>
            </a:endParaRPr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Во время выполнения упражнения участниками </a:t>
            </a:r>
            <a:r>
              <a:rPr lang="ru-RU" b="1" dirty="0" smtClean="0">
                <a:solidFill>
                  <a:srgbClr val="000066"/>
                </a:solidFill>
              </a:rPr>
              <a:t>отслеживать каждую мини-группу.</a:t>
            </a:r>
          </a:p>
          <a:p>
            <a:pPr algn="just"/>
            <a:endParaRPr lang="ru-RU" dirty="0" smtClean="0">
              <a:solidFill>
                <a:srgbClr val="000066"/>
              </a:solidFill>
            </a:endParaRPr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В завершении упражнения провести </a:t>
            </a:r>
            <a:r>
              <a:rPr lang="ru-RU" b="1" dirty="0" smtClean="0">
                <a:solidFill>
                  <a:srgbClr val="000066"/>
                </a:solidFill>
              </a:rPr>
              <a:t>сбор обратной связи</a:t>
            </a:r>
          </a:p>
          <a:p>
            <a:pPr algn="just"/>
            <a:endParaRPr lang="ru-RU" dirty="0" smtClean="0">
              <a:solidFill>
                <a:srgbClr val="000066"/>
              </a:solidFill>
            </a:endParaRPr>
          </a:p>
          <a:p>
            <a:pPr algn="just"/>
            <a:r>
              <a:rPr lang="ru-RU" b="1" dirty="0" smtClean="0">
                <a:solidFill>
                  <a:srgbClr val="000066"/>
                </a:solidFill>
              </a:rPr>
              <a:t>Подчеркнуть значимость полученного опыта </a:t>
            </a:r>
            <a:r>
              <a:rPr lang="ru-RU" dirty="0" smtClean="0">
                <a:solidFill>
                  <a:srgbClr val="000066"/>
                </a:solidFill>
              </a:rPr>
              <a:t>проявления доверия в безопасной обстановке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000066"/>
                </a:solidFill>
                <a:latin typeface="Segoe UI Semibold" pitchFamily="34" charset="0"/>
              </a:rPr>
              <a:t>Просмотр видео ролика, дискуссия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1600200"/>
            <a:ext cx="8298504" cy="485313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Задачи упражнения</a:t>
            </a:r>
          </a:p>
          <a:p>
            <a:pPr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r>
              <a:rPr lang="ru-RU" b="1" dirty="0" smtClean="0">
                <a:solidFill>
                  <a:srgbClr val="000066"/>
                </a:solidFill>
              </a:rPr>
              <a:t>Актуализировать потенциальные  трудные жизненные ситуации</a:t>
            </a:r>
            <a:r>
              <a:rPr lang="ru-RU" dirty="0" smtClean="0">
                <a:solidFill>
                  <a:srgbClr val="000066"/>
                </a:solidFill>
              </a:rPr>
              <a:t>,  с которыми, возможно, сталкивались или могут столкнуться участники урока, через знакомство  и осмысление историй других людей</a:t>
            </a:r>
          </a:p>
          <a:p>
            <a:pPr>
              <a:buNone/>
            </a:pPr>
            <a:endParaRPr lang="ru-RU" dirty="0" smtClean="0">
              <a:solidFill>
                <a:srgbClr val="000066"/>
              </a:solidFill>
            </a:endParaRPr>
          </a:p>
          <a:p>
            <a:r>
              <a:rPr lang="ru-RU" b="1" dirty="0" smtClean="0">
                <a:solidFill>
                  <a:srgbClr val="000066"/>
                </a:solidFill>
              </a:rPr>
              <a:t>Мотивировать подростков на обращение за помощью</a:t>
            </a:r>
            <a:r>
              <a:rPr lang="ru-RU" dirty="0" smtClean="0">
                <a:solidFill>
                  <a:srgbClr val="000066"/>
                </a:solidFill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ru-RU" sz="3200" dirty="0" smtClean="0">
                <a:solidFill>
                  <a:srgbClr val="000066"/>
                </a:solidFill>
              </a:rPr>
              <a:t>Преимущества работы с видеоматериалом при обсуждении сложных вопросов</a:t>
            </a:r>
            <a:endParaRPr lang="ru-RU" sz="3200" dirty="0">
              <a:solidFill>
                <a:srgbClr val="00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600200"/>
            <a:ext cx="8712968" cy="4997152"/>
          </a:xfrm>
        </p:spPr>
        <p:txBody>
          <a:bodyPr>
            <a:normAutofit fontScale="55000" lnSpcReduction="20000"/>
          </a:bodyPr>
          <a:lstStyle/>
          <a:p>
            <a:pPr lvl="0" algn="just">
              <a:buNone/>
            </a:pPr>
            <a:endParaRPr lang="ru-RU" dirty="0" smtClean="0">
              <a:solidFill>
                <a:srgbClr val="000066"/>
              </a:solidFill>
            </a:endParaRPr>
          </a:p>
          <a:p>
            <a:pPr lvl="0" algn="just">
              <a:buNone/>
            </a:pPr>
            <a:r>
              <a:rPr lang="ru-RU" dirty="0" smtClean="0">
                <a:solidFill>
                  <a:srgbClr val="000066"/>
                </a:solidFill>
              </a:rPr>
              <a:t>1.  </a:t>
            </a:r>
            <a:r>
              <a:rPr lang="ru-RU" sz="3200" b="1" dirty="0" smtClean="0">
                <a:solidFill>
                  <a:srgbClr val="000066"/>
                </a:solidFill>
              </a:rPr>
              <a:t>Снимается эмоциональный барьер</a:t>
            </a:r>
            <a:endParaRPr lang="ru-RU" sz="3200" dirty="0" smtClean="0">
              <a:solidFill>
                <a:srgbClr val="000066"/>
              </a:solidFill>
            </a:endParaRPr>
          </a:p>
          <a:p>
            <a:pPr algn="just"/>
            <a:r>
              <a:rPr lang="ru-RU" sz="3200" dirty="0" smtClean="0">
                <a:solidFill>
                  <a:srgbClr val="000066"/>
                </a:solidFill>
              </a:rPr>
              <a:t>подростки не рассказывают о своем опыте, а знакомятся и обсуждают  опыт других.</a:t>
            </a:r>
          </a:p>
          <a:p>
            <a:pPr algn="just"/>
            <a:r>
              <a:rPr lang="ru-RU" sz="3200" dirty="0" smtClean="0">
                <a:solidFill>
                  <a:srgbClr val="000066"/>
                </a:solidFill>
              </a:rPr>
              <a:t>все, что происходит на экране, происходит, с одной стороны, не с ними, но, с другой, они могут узнавать себя или знакомых людей в похожей ситуации. </a:t>
            </a:r>
          </a:p>
          <a:p>
            <a:pPr algn="just"/>
            <a:endParaRPr lang="ru-RU" sz="3200" dirty="0" smtClean="0">
              <a:solidFill>
                <a:srgbClr val="000066"/>
              </a:solidFill>
            </a:endParaRPr>
          </a:p>
          <a:p>
            <a:pPr lvl="0" algn="just">
              <a:buNone/>
            </a:pPr>
            <a:r>
              <a:rPr lang="ru-RU" sz="3200" dirty="0" smtClean="0">
                <a:solidFill>
                  <a:srgbClr val="000066"/>
                </a:solidFill>
              </a:rPr>
              <a:t>2. </a:t>
            </a:r>
            <a:r>
              <a:rPr lang="ru-RU" sz="3200" b="1" dirty="0" smtClean="0">
                <a:solidFill>
                  <a:srgbClr val="000066"/>
                </a:solidFill>
              </a:rPr>
              <a:t>Повышается уровень доверия</a:t>
            </a:r>
            <a:endParaRPr lang="ru-RU" sz="3200" dirty="0" smtClean="0">
              <a:solidFill>
                <a:srgbClr val="000066"/>
              </a:solidFill>
            </a:endParaRPr>
          </a:p>
          <a:p>
            <a:pPr algn="just"/>
            <a:r>
              <a:rPr lang="ru-RU" sz="3200" dirty="0" smtClean="0">
                <a:solidFill>
                  <a:srgbClr val="000066"/>
                </a:solidFill>
              </a:rPr>
              <a:t>обсуждать увиденное более безопасно, чем рассказывать о себе, но в условиях безопасности подростки могут проявлять себя более открыто в актуальных для них вопросах.</a:t>
            </a:r>
          </a:p>
          <a:p>
            <a:pPr algn="just"/>
            <a:endParaRPr lang="ru-RU" sz="3200" dirty="0" smtClean="0">
              <a:solidFill>
                <a:srgbClr val="000066"/>
              </a:solidFill>
            </a:endParaRPr>
          </a:p>
          <a:p>
            <a:pPr lvl="0" algn="just">
              <a:buNone/>
            </a:pPr>
            <a:r>
              <a:rPr lang="ru-RU" sz="3200" dirty="0" smtClean="0">
                <a:solidFill>
                  <a:srgbClr val="000066"/>
                </a:solidFill>
              </a:rPr>
              <a:t>3. </a:t>
            </a:r>
            <a:r>
              <a:rPr lang="ru-RU" sz="3200" b="1" dirty="0" smtClean="0">
                <a:solidFill>
                  <a:srgbClr val="000066"/>
                </a:solidFill>
              </a:rPr>
              <a:t>Происходит эмоциональное проживание, получение нового опыта</a:t>
            </a:r>
          </a:p>
          <a:p>
            <a:pPr algn="just"/>
            <a:r>
              <a:rPr lang="ru-RU" sz="3200" dirty="0" smtClean="0">
                <a:solidFill>
                  <a:srgbClr val="000066"/>
                </a:solidFill>
              </a:rPr>
              <a:t>сравнивая себя с героями видео,  подростки имеют возможность пережить новый опыт, присвоить новые способы решения проблем, лучше понять себя, задуматься о том, как бы они поступили в похожей ситуации.  Возможно, смогут пересмотреть свои установки и принять новые ценности.</a:t>
            </a:r>
          </a:p>
          <a:p>
            <a:pPr>
              <a:buNone/>
            </a:pPr>
            <a:r>
              <a:rPr lang="ru-RU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b="1" dirty="0" smtClean="0">
                <a:solidFill>
                  <a:srgbClr val="000066"/>
                </a:solidFill>
              </a:rPr>
              <a:t>Роль группового обсуждения</a:t>
            </a:r>
            <a:endParaRPr lang="ru-RU" b="1" dirty="0">
              <a:solidFill>
                <a:srgbClr val="00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600200"/>
            <a:ext cx="8514528" cy="4925144"/>
          </a:xfrm>
        </p:spPr>
        <p:txBody>
          <a:bodyPr>
            <a:normAutofit fontScale="77500" lnSpcReduction="20000"/>
          </a:bodyPr>
          <a:lstStyle/>
          <a:p>
            <a:pPr lvl="0" algn="just">
              <a:buNone/>
            </a:pPr>
            <a:r>
              <a:rPr lang="ru-RU" dirty="0" smtClean="0"/>
              <a:t>1</a:t>
            </a:r>
            <a:r>
              <a:rPr lang="ru-RU" dirty="0" smtClean="0">
                <a:solidFill>
                  <a:srgbClr val="000066"/>
                </a:solidFill>
              </a:rPr>
              <a:t>. </a:t>
            </a:r>
            <a:r>
              <a:rPr lang="ru-RU" u="sng" dirty="0" smtClean="0">
                <a:solidFill>
                  <a:srgbClr val="000066"/>
                </a:solidFill>
              </a:rPr>
              <a:t>В результате обсуждения участники получают возможность</a:t>
            </a:r>
            <a:r>
              <a:rPr lang="ru-RU" b="1" dirty="0" smtClean="0">
                <a:solidFill>
                  <a:srgbClr val="000066"/>
                </a:solidFill>
              </a:rPr>
              <a:t> </a:t>
            </a:r>
          </a:p>
          <a:p>
            <a:pPr lvl="0" algn="just"/>
            <a:r>
              <a:rPr lang="ru-RU" b="1" dirty="0" smtClean="0">
                <a:solidFill>
                  <a:srgbClr val="000066"/>
                </a:solidFill>
              </a:rPr>
              <a:t>осознанно взглянуть на проблему</a:t>
            </a:r>
          </a:p>
          <a:p>
            <a:pPr lvl="0" algn="just"/>
            <a:r>
              <a:rPr lang="ru-RU" b="1" dirty="0" smtClean="0">
                <a:solidFill>
                  <a:srgbClr val="000066"/>
                </a:solidFill>
              </a:rPr>
              <a:t>соприкоснуться с чувствами </a:t>
            </a:r>
            <a:r>
              <a:rPr lang="ru-RU" dirty="0" smtClean="0">
                <a:solidFill>
                  <a:srgbClr val="000066"/>
                </a:solidFill>
              </a:rPr>
              <a:t>и переживаниями других людей и своими</a:t>
            </a:r>
          </a:p>
          <a:p>
            <a:pPr lvl="0" algn="just"/>
            <a:r>
              <a:rPr lang="ru-RU" b="1" dirty="0" smtClean="0">
                <a:solidFill>
                  <a:srgbClr val="000066"/>
                </a:solidFill>
              </a:rPr>
              <a:t>актуализировать потребность в получении помощи </a:t>
            </a:r>
            <a:r>
              <a:rPr lang="ru-RU" dirty="0" smtClean="0">
                <a:solidFill>
                  <a:srgbClr val="000066"/>
                </a:solidFill>
              </a:rPr>
              <a:t>и поддержки</a:t>
            </a:r>
          </a:p>
          <a:p>
            <a:pPr lvl="0" algn="just"/>
            <a:r>
              <a:rPr lang="ru-RU" dirty="0" smtClean="0">
                <a:solidFill>
                  <a:srgbClr val="000066"/>
                </a:solidFill>
              </a:rPr>
              <a:t>задуматься и </a:t>
            </a:r>
            <a:r>
              <a:rPr lang="ru-RU" b="1" dirty="0" smtClean="0">
                <a:solidFill>
                  <a:srgbClr val="000066"/>
                </a:solidFill>
              </a:rPr>
              <a:t>осознать, к каким последствиям может привести отсутствие помощи.</a:t>
            </a:r>
          </a:p>
          <a:p>
            <a:pPr algn="just">
              <a:buNone/>
            </a:pPr>
            <a:r>
              <a:rPr lang="ru-RU" dirty="0" smtClean="0">
                <a:solidFill>
                  <a:srgbClr val="000066"/>
                </a:solidFill>
              </a:rPr>
              <a:t> </a:t>
            </a:r>
          </a:p>
          <a:p>
            <a:pPr lvl="0" algn="just">
              <a:buNone/>
            </a:pPr>
            <a:r>
              <a:rPr lang="ru-RU" dirty="0" smtClean="0">
                <a:solidFill>
                  <a:srgbClr val="000066"/>
                </a:solidFill>
              </a:rPr>
              <a:t>2. </a:t>
            </a:r>
            <a:r>
              <a:rPr lang="ru-RU" u="sng" dirty="0" smtClean="0">
                <a:solidFill>
                  <a:srgbClr val="000066"/>
                </a:solidFill>
              </a:rPr>
              <a:t>Дискуссия поможет </a:t>
            </a:r>
          </a:p>
          <a:p>
            <a:pPr algn="just"/>
            <a:r>
              <a:rPr lang="ru-RU" b="1" dirty="0" smtClean="0">
                <a:solidFill>
                  <a:srgbClr val="000066"/>
                </a:solidFill>
              </a:rPr>
              <a:t>обобщить мнения </a:t>
            </a:r>
            <a:r>
              <a:rPr lang="ru-RU" dirty="0" smtClean="0">
                <a:solidFill>
                  <a:srgbClr val="000066"/>
                </a:solidFill>
              </a:rPr>
              <a:t>и высказывания участников обсуждения</a:t>
            </a:r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зафиксировать  основные </a:t>
            </a:r>
            <a:r>
              <a:rPr lang="ru-RU" b="1" dirty="0" smtClean="0">
                <a:solidFill>
                  <a:srgbClr val="000066"/>
                </a:solidFill>
              </a:rPr>
              <a:t>тезисы, сделать </a:t>
            </a:r>
            <a:r>
              <a:rPr lang="ru-RU" dirty="0" smtClean="0">
                <a:solidFill>
                  <a:srgbClr val="000066"/>
                </a:solidFill>
              </a:rPr>
              <a:t>их более осязаемым и </a:t>
            </a:r>
            <a:r>
              <a:rPr lang="ru-RU" b="1" dirty="0" smtClean="0">
                <a:solidFill>
                  <a:srgbClr val="000066"/>
                </a:solidFill>
              </a:rPr>
              <a:t>доступным для понимания и присвоения</a:t>
            </a:r>
            <a:r>
              <a:rPr lang="ru-RU" dirty="0" smtClean="0">
                <a:solidFill>
                  <a:srgbClr val="000066"/>
                </a:solidFill>
              </a:rPr>
              <a:t>.</a:t>
            </a:r>
          </a:p>
          <a:p>
            <a:pPr lvl="0" algn="just"/>
            <a:r>
              <a:rPr lang="ru-RU" dirty="0" smtClean="0">
                <a:solidFill>
                  <a:srgbClr val="000066"/>
                </a:solidFill>
              </a:rPr>
              <a:t>получить возможность </a:t>
            </a:r>
            <a:r>
              <a:rPr lang="ru-RU" b="1" dirty="0" smtClean="0">
                <a:solidFill>
                  <a:srgbClr val="000066"/>
                </a:solidFill>
              </a:rPr>
              <a:t>поделиться своим опытом и принять опыт своих одноклассников.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b="1" dirty="0" smtClean="0">
                <a:solidFill>
                  <a:srgbClr val="000066"/>
                </a:solidFill>
                <a:latin typeface="Segoe UI Semibold" pitchFamily="34" charset="0"/>
              </a:rPr>
              <a:t>Рекомендации к  обсуждению видеоролика</a:t>
            </a:r>
            <a:endParaRPr lang="ru-RU" b="1" dirty="0">
              <a:solidFill>
                <a:srgbClr val="000066"/>
              </a:solidFill>
              <a:latin typeface="Segoe UI Semibold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8442520" cy="4997152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>
                <a:solidFill>
                  <a:srgbClr val="000066"/>
                </a:solidFill>
              </a:rPr>
              <a:t>Для младших и старших школьников подобраны разные видеоролики (по более актуальным сюжетам)</a:t>
            </a:r>
          </a:p>
          <a:p>
            <a:pPr algn="just"/>
            <a:endParaRPr lang="ru-RU" dirty="0" smtClean="0">
              <a:solidFill>
                <a:srgbClr val="000066"/>
              </a:solidFill>
            </a:endParaRPr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Если ранее дети не имели опыта работы в мини-группах, то рекомендуем пропустить данный этап и сразу приступить к общему обсуждению.</a:t>
            </a:r>
          </a:p>
          <a:p>
            <a:pPr algn="just"/>
            <a:endParaRPr lang="ru-RU" dirty="0" smtClean="0">
              <a:solidFill>
                <a:srgbClr val="000066"/>
              </a:solidFill>
            </a:endParaRPr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В ходе обсуждения важно </a:t>
            </a:r>
            <a:r>
              <a:rPr lang="ru-RU" b="1" dirty="0" smtClean="0">
                <a:solidFill>
                  <a:srgbClr val="000066"/>
                </a:solidFill>
              </a:rPr>
              <a:t>лимитировать время ответов </a:t>
            </a:r>
            <a:r>
              <a:rPr lang="ru-RU" dirty="0" smtClean="0">
                <a:solidFill>
                  <a:srgbClr val="000066"/>
                </a:solidFill>
              </a:rPr>
              <a:t>для каждого участника</a:t>
            </a:r>
          </a:p>
          <a:p>
            <a:pPr algn="just"/>
            <a:endParaRPr lang="ru-RU" dirty="0" smtClean="0">
              <a:solidFill>
                <a:srgbClr val="000066"/>
              </a:solidFill>
            </a:endParaRPr>
          </a:p>
          <a:p>
            <a:pPr algn="just"/>
            <a:r>
              <a:rPr lang="ru-RU" b="1" dirty="0" smtClean="0">
                <a:solidFill>
                  <a:srgbClr val="000066"/>
                </a:solidFill>
              </a:rPr>
              <a:t>Привлекайте к обсуждению менее активных и молчаливых участников</a:t>
            </a:r>
          </a:p>
          <a:p>
            <a:pPr algn="just"/>
            <a:endParaRPr lang="ru-RU" dirty="0" smtClean="0">
              <a:solidFill>
                <a:srgbClr val="000066"/>
              </a:solidFill>
            </a:endParaRPr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Важно </a:t>
            </a:r>
            <a:r>
              <a:rPr lang="ru-RU" b="1" dirty="0" smtClean="0">
                <a:solidFill>
                  <a:srgbClr val="000066"/>
                </a:solidFill>
              </a:rPr>
              <a:t>поддерживать динамику дискуссии</a:t>
            </a:r>
            <a:r>
              <a:rPr lang="ru-RU" dirty="0" smtClean="0">
                <a:solidFill>
                  <a:srgbClr val="000066"/>
                </a:solidFill>
              </a:rPr>
              <a:t>, через дополнительные вопросы и проблемные ситуации</a:t>
            </a:r>
          </a:p>
          <a:p>
            <a:pPr algn="just"/>
            <a:endParaRPr lang="ru-RU" dirty="0" smtClean="0">
              <a:solidFill>
                <a:srgbClr val="000066"/>
              </a:solidFill>
            </a:endParaRPr>
          </a:p>
          <a:p>
            <a:pPr algn="just"/>
            <a:endParaRPr lang="ru-RU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>
                <a:solidFill>
                  <a:srgbClr val="000066"/>
                </a:solidFill>
                <a:latin typeface="Segoe UI Semibold" pitchFamily="34" charset="0"/>
              </a:rPr>
              <a:t>Информационный этап</a:t>
            </a:r>
            <a:endParaRPr lang="ru-RU" dirty="0">
              <a:solidFill>
                <a:srgbClr val="000066"/>
              </a:solidFill>
              <a:latin typeface="Segoe UI Semibold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8442520" cy="49251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Задачи информационного этапа</a:t>
            </a:r>
          </a:p>
          <a:p>
            <a:r>
              <a:rPr lang="ru-RU" b="1" dirty="0" smtClean="0">
                <a:solidFill>
                  <a:srgbClr val="000066"/>
                </a:solidFill>
              </a:rPr>
              <a:t>обобщить ответы участников </a:t>
            </a:r>
            <a:r>
              <a:rPr lang="ru-RU" dirty="0" smtClean="0">
                <a:solidFill>
                  <a:srgbClr val="000066"/>
                </a:solidFill>
              </a:rPr>
              <a:t>и выводы к которым они пришли во время выполнения упражнений.</a:t>
            </a:r>
          </a:p>
          <a:p>
            <a:r>
              <a:rPr lang="ru-RU" dirty="0" smtClean="0">
                <a:solidFill>
                  <a:srgbClr val="000066"/>
                </a:solidFill>
              </a:rPr>
              <a:t>придать полученной информации  более </a:t>
            </a:r>
            <a:r>
              <a:rPr lang="ru-RU" b="1" dirty="0" smtClean="0">
                <a:solidFill>
                  <a:srgbClr val="000066"/>
                </a:solidFill>
              </a:rPr>
              <a:t>четкую структуру.</a:t>
            </a:r>
          </a:p>
          <a:p>
            <a:r>
              <a:rPr lang="ru-RU" b="1" dirty="0" smtClean="0">
                <a:solidFill>
                  <a:srgbClr val="000066"/>
                </a:solidFill>
              </a:rPr>
              <a:t>повысить уровень доверия </a:t>
            </a:r>
            <a:r>
              <a:rPr lang="ru-RU" dirty="0" smtClean="0">
                <a:solidFill>
                  <a:srgbClr val="000066"/>
                </a:solidFill>
              </a:rPr>
              <a:t>участников к службе Детского телефона доверия.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ru-RU" sz="3900" dirty="0" smtClean="0">
                <a:solidFill>
                  <a:srgbClr val="000066"/>
                </a:solidFill>
                <a:latin typeface="Segoe UI Semibold" pitchFamily="34" charset="0"/>
              </a:rPr>
              <a:t>Рекомендации по проведению информационного этапа</a:t>
            </a:r>
            <a:endParaRPr lang="ru-RU" sz="3900" dirty="0">
              <a:solidFill>
                <a:srgbClr val="000066"/>
              </a:solidFill>
              <a:latin typeface="Segoe UI Semibold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8442520" cy="4997152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dirty="0" smtClean="0">
                <a:solidFill>
                  <a:srgbClr val="000066"/>
                </a:solidFill>
              </a:rPr>
              <a:t>1.Используйте презентацию «Всероссийский урок Время доверять»</a:t>
            </a:r>
          </a:p>
          <a:p>
            <a:pPr algn="just">
              <a:buNone/>
            </a:pPr>
            <a:endParaRPr lang="ru-RU" dirty="0" smtClean="0">
              <a:solidFill>
                <a:srgbClr val="000066"/>
              </a:solidFill>
            </a:endParaRPr>
          </a:p>
          <a:p>
            <a:pPr algn="just">
              <a:buNone/>
            </a:pPr>
            <a:r>
              <a:rPr lang="ru-RU" dirty="0" smtClean="0">
                <a:solidFill>
                  <a:srgbClr val="000066"/>
                </a:solidFill>
              </a:rPr>
              <a:t>2. Кратко изложите содержание каждого слайда</a:t>
            </a:r>
          </a:p>
          <a:p>
            <a:pPr algn="just">
              <a:buNone/>
            </a:pPr>
            <a:endParaRPr lang="ru-RU" dirty="0" smtClean="0">
              <a:solidFill>
                <a:srgbClr val="000066"/>
              </a:solidFill>
            </a:endParaRPr>
          </a:p>
          <a:p>
            <a:pPr algn="just">
              <a:buNone/>
            </a:pPr>
            <a:r>
              <a:rPr lang="ru-RU" dirty="0" smtClean="0">
                <a:solidFill>
                  <a:srgbClr val="000066"/>
                </a:solidFill>
              </a:rPr>
              <a:t>3. </a:t>
            </a:r>
            <a:r>
              <a:rPr lang="ru-RU" u="sng" dirty="0" smtClean="0">
                <a:solidFill>
                  <a:srgbClr val="000066"/>
                </a:solidFill>
              </a:rPr>
              <a:t>Особое внимание необходимо уделить </a:t>
            </a:r>
          </a:p>
          <a:p>
            <a:pPr algn="just"/>
            <a:r>
              <a:rPr lang="ru-RU" b="1" dirty="0" smtClean="0">
                <a:solidFill>
                  <a:srgbClr val="000066"/>
                </a:solidFill>
              </a:rPr>
              <a:t>принципам работы телефона доверия</a:t>
            </a:r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и </a:t>
            </a:r>
            <a:r>
              <a:rPr lang="ru-RU" b="1" dirty="0" smtClean="0">
                <a:solidFill>
                  <a:srgbClr val="000066"/>
                </a:solidFill>
              </a:rPr>
              <a:t>рассказать участникам о сайтах</a:t>
            </a:r>
            <a:r>
              <a:rPr lang="ru-RU" dirty="0" smtClean="0">
                <a:solidFill>
                  <a:srgbClr val="000066"/>
                </a:solidFill>
              </a:rPr>
              <a:t>, на которых можно получить информацию о телефоне доверия </a:t>
            </a:r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предложить </a:t>
            </a:r>
            <a:r>
              <a:rPr lang="ru-RU" b="1" dirty="0" smtClean="0">
                <a:solidFill>
                  <a:srgbClr val="FF0000"/>
                </a:solidFill>
              </a:rPr>
              <a:t>сохранить номер Телефона доверия </a:t>
            </a:r>
            <a:r>
              <a:rPr lang="ru-RU" dirty="0" smtClean="0">
                <a:solidFill>
                  <a:srgbClr val="000066"/>
                </a:solidFill>
              </a:rPr>
              <a:t>в свои телефоны </a:t>
            </a:r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и вступить в группу </a:t>
            </a:r>
            <a:r>
              <a:rPr lang="ru-RU" b="1" i="1" dirty="0" smtClean="0">
                <a:solidFill>
                  <a:srgbClr val="000066"/>
                </a:solidFill>
              </a:rPr>
              <a:t>«Я доверяю» </a:t>
            </a:r>
            <a:r>
              <a:rPr lang="ru-RU" dirty="0" smtClean="0">
                <a:solidFill>
                  <a:srgbClr val="000066"/>
                </a:solidFill>
              </a:rPr>
              <a:t>в социальных сетях</a:t>
            </a:r>
            <a:endParaRPr lang="ru-RU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3900" dirty="0" smtClean="0">
                <a:solidFill>
                  <a:srgbClr val="000066"/>
                </a:solidFill>
                <a:latin typeface="Segoe UI Semibold" pitchFamily="34" charset="0"/>
              </a:rPr>
              <a:t>Дополнительный видеоматериал</a:t>
            </a:r>
            <a:endParaRPr lang="ru-RU" sz="3900" dirty="0">
              <a:solidFill>
                <a:srgbClr val="000066"/>
              </a:solidFill>
              <a:latin typeface="Segoe UI Semibold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8442520" cy="4853136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dirty="0" smtClean="0">
                <a:solidFill>
                  <a:srgbClr val="000066"/>
                </a:solidFill>
              </a:rPr>
              <a:t>    </a:t>
            </a:r>
            <a:r>
              <a:rPr lang="ru-RU" i="1" dirty="0" smtClean="0">
                <a:solidFill>
                  <a:srgbClr val="000066"/>
                </a:solidFill>
              </a:rPr>
              <a:t>В качестве дополнительного видеоматериала предлагаем </a:t>
            </a:r>
            <a:r>
              <a:rPr lang="ru-RU" b="1" i="1" dirty="0" smtClean="0">
                <a:solidFill>
                  <a:srgbClr val="000066"/>
                </a:solidFill>
              </a:rPr>
              <a:t>после дискуссии </a:t>
            </a:r>
            <a:r>
              <a:rPr lang="ru-RU" i="1" dirty="0" smtClean="0">
                <a:solidFill>
                  <a:srgbClr val="000066"/>
                </a:solidFill>
              </a:rPr>
              <a:t>показать участникам </a:t>
            </a:r>
            <a:r>
              <a:rPr lang="ru-RU" b="1" i="1" dirty="0" smtClean="0">
                <a:solidFill>
                  <a:srgbClr val="000066"/>
                </a:solidFill>
              </a:rPr>
              <a:t>видеоролики акции 2014 года «Я доверяю»  </a:t>
            </a:r>
            <a:r>
              <a:rPr lang="ru-RU" i="1" dirty="0" smtClean="0">
                <a:solidFill>
                  <a:srgbClr val="000066"/>
                </a:solidFill>
              </a:rPr>
              <a:t>или </a:t>
            </a:r>
            <a:r>
              <a:rPr lang="ru-RU" b="1" i="1" dirty="0" smtClean="0">
                <a:solidFill>
                  <a:srgbClr val="000066"/>
                </a:solidFill>
              </a:rPr>
              <a:t>видеосюжет об этой  акции</a:t>
            </a:r>
          </a:p>
          <a:p>
            <a:pPr algn="just">
              <a:buNone/>
            </a:pPr>
            <a:endParaRPr lang="ru-RU" b="1" i="1" dirty="0" smtClean="0">
              <a:solidFill>
                <a:srgbClr val="000066"/>
              </a:solidFill>
            </a:endParaRPr>
          </a:p>
          <a:p>
            <a:pPr algn="just">
              <a:buNone/>
            </a:pPr>
            <a:r>
              <a:rPr lang="ru-RU" b="1" i="1" dirty="0" smtClean="0">
                <a:solidFill>
                  <a:srgbClr val="000066"/>
                </a:solidFill>
              </a:rPr>
              <a:t>    После информационного блока </a:t>
            </a:r>
            <a:r>
              <a:rPr lang="ru-RU" i="1" dirty="0" smtClean="0">
                <a:solidFill>
                  <a:srgbClr val="000066"/>
                </a:solidFill>
              </a:rPr>
              <a:t>предложить посмотреть дополнительные </a:t>
            </a:r>
            <a:r>
              <a:rPr lang="ru-RU" b="1" i="1" dirty="0" smtClean="0">
                <a:solidFill>
                  <a:srgbClr val="000066"/>
                </a:solidFill>
              </a:rPr>
              <a:t>рекламные ролики телефона доверия.</a:t>
            </a:r>
          </a:p>
          <a:p>
            <a:pPr algn="just"/>
            <a:endParaRPr lang="ru-RU" dirty="0" smtClean="0">
              <a:solidFill>
                <a:srgbClr val="000066"/>
              </a:solidFill>
            </a:endParaRPr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Время на демонстрацию данных материалов заложено в сценарии занятия.</a:t>
            </a:r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Если во время выполнения основных упражнений было потрачено больше времени, упражнение «Свеча доверия» можно пропустить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2"/>
          <p:cNvSpPr>
            <a:spLocks noGrp="1"/>
          </p:cNvSpPr>
          <p:nvPr>
            <p:ph sz="quarter" idx="1"/>
          </p:nvPr>
        </p:nvSpPr>
        <p:spPr>
          <a:xfrm>
            <a:off x="539552" y="1600200"/>
            <a:ext cx="8226496" cy="3124944"/>
          </a:xfrm>
        </p:spPr>
        <p:txBody>
          <a:bodyPr/>
          <a:lstStyle/>
          <a:p>
            <a:pPr algn="just">
              <a:buNone/>
            </a:pPr>
            <a:r>
              <a:rPr lang="ru-RU" b="1" dirty="0" smtClean="0">
                <a:solidFill>
                  <a:srgbClr val="000066"/>
                </a:solidFill>
              </a:rPr>
              <a:t>    Всероссийский урок «Время доверять» проводится в  рамках </a:t>
            </a:r>
          </a:p>
          <a:p>
            <a:pPr algn="just">
              <a:buNone/>
            </a:pPr>
            <a:r>
              <a:rPr lang="ru-RU" b="1" dirty="0" smtClean="0">
                <a:solidFill>
                  <a:srgbClr val="000066"/>
                </a:solidFill>
              </a:rPr>
              <a:t>    всероссийской </a:t>
            </a:r>
            <a:r>
              <a:rPr lang="en-US" b="1" dirty="0" smtClean="0">
                <a:solidFill>
                  <a:srgbClr val="000066"/>
                </a:solidFill>
              </a:rPr>
              <a:t>PR</a:t>
            </a:r>
            <a:r>
              <a:rPr lang="ru-RU" b="1" dirty="0" smtClean="0">
                <a:solidFill>
                  <a:srgbClr val="000066"/>
                </a:solidFill>
              </a:rPr>
              <a:t>-акции,  направленной  на повышение узнаваемости Детского телефона доверия </a:t>
            </a:r>
            <a:r>
              <a:rPr lang="ru-RU" b="1" dirty="0" smtClean="0">
                <a:solidFill>
                  <a:srgbClr val="FF0000"/>
                </a:solidFill>
              </a:rPr>
              <a:t>8-800-2000-122</a:t>
            </a:r>
            <a:r>
              <a:rPr lang="ru-RU" b="1" dirty="0" smtClean="0">
                <a:solidFill>
                  <a:srgbClr val="000066"/>
                </a:solidFill>
              </a:rPr>
              <a:t> среди детей и подростков</a:t>
            </a:r>
            <a:endParaRPr lang="ru-RU" dirty="0">
              <a:solidFill>
                <a:srgbClr val="000066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941168"/>
            <a:ext cx="1742348" cy="1368153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pic>
        <p:nvPicPr>
          <p:cNvPr id="6" name="Рисунок 5" descr="lab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941168"/>
            <a:ext cx="1584176" cy="1440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 descr="C:\Users\Наталья\Desktop\телефон доверия\картинки\i (6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5013176"/>
            <a:ext cx="1800200" cy="1368152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 fontScale="77500" lnSpcReduction="2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</a:t>
            </a:r>
            <a:r>
              <a:rPr kumimoji="0" lang="ru-RU" sz="4400" b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Segoe UI Semibold" pitchFamily="34" charset="0"/>
                <a:ea typeface="+mj-ea"/>
                <a:cs typeface="+mj-cs"/>
              </a:rPr>
              <a:t>Урок, как </a:t>
            </a:r>
            <a:r>
              <a:rPr lang="ru-RU" sz="4400" b="1" dirty="0" smtClean="0">
                <a:solidFill>
                  <a:srgbClr val="000066"/>
                </a:solidFill>
                <a:latin typeface="Segoe UI Semibold" pitchFamily="34" charset="0"/>
                <a:ea typeface="+mj-ea"/>
                <a:cs typeface="+mj-cs"/>
              </a:rPr>
              <a:t>часть</a:t>
            </a:r>
            <a:r>
              <a:rPr kumimoji="0" lang="ru-RU" sz="4400" b="1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Segoe UI Semibold" pitchFamily="34" charset="0"/>
                <a:ea typeface="+mj-ea"/>
                <a:cs typeface="+mj-cs"/>
              </a:rPr>
              <a:t> большой социальной кампании</a:t>
            </a:r>
            <a:endParaRPr kumimoji="0" lang="ru-RU" sz="4400" b="1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Segoe UI Semibold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b="1" i="1" dirty="0" smtClean="0">
                <a:solidFill>
                  <a:srgbClr val="000066"/>
                </a:solidFill>
                <a:latin typeface="Segoe UI Semibold" pitchFamily="34" charset="0"/>
              </a:rPr>
              <a:t>На что обратить внимание</a:t>
            </a:r>
            <a:endParaRPr lang="ru-RU" dirty="0">
              <a:solidFill>
                <a:srgbClr val="000066"/>
              </a:solidFill>
              <a:latin typeface="Segoe UI Semibold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1600200"/>
            <a:ext cx="8586536" cy="506916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ru-RU" dirty="0" smtClean="0"/>
          </a:p>
          <a:p>
            <a:pPr algn="just">
              <a:buNone/>
            </a:pPr>
            <a:r>
              <a:rPr lang="ru-RU" dirty="0" smtClean="0"/>
              <a:t>1</a:t>
            </a:r>
            <a:r>
              <a:rPr lang="ru-RU" dirty="0" smtClean="0">
                <a:solidFill>
                  <a:srgbClr val="000066"/>
                </a:solidFill>
              </a:rPr>
              <a:t>. </a:t>
            </a:r>
            <a:r>
              <a:rPr lang="ru-RU" b="1" dirty="0" smtClean="0">
                <a:solidFill>
                  <a:srgbClr val="000066"/>
                </a:solidFill>
              </a:rPr>
              <a:t>Основными блоками занятия являются интерактивные блоки </a:t>
            </a:r>
          </a:p>
          <a:p>
            <a:pPr lvl="0" algn="just"/>
            <a:r>
              <a:rPr lang="ru-RU" dirty="0" smtClean="0">
                <a:solidFill>
                  <a:srgbClr val="000066"/>
                </a:solidFill>
              </a:rPr>
              <a:t>«Да, Нет, Не знаю» и</a:t>
            </a:r>
          </a:p>
          <a:p>
            <a:pPr lvl="0" algn="just"/>
            <a:r>
              <a:rPr lang="ru-RU" dirty="0" smtClean="0">
                <a:solidFill>
                  <a:srgbClr val="000066"/>
                </a:solidFill>
              </a:rPr>
              <a:t>«Просмотр видеороликов с последующим обсуждением».</a:t>
            </a:r>
          </a:p>
          <a:p>
            <a:pPr algn="just">
              <a:buNone/>
            </a:pPr>
            <a:endParaRPr lang="ru-RU" dirty="0" smtClean="0">
              <a:solidFill>
                <a:srgbClr val="000066"/>
              </a:solidFill>
            </a:endParaRPr>
          </a:p>
          <a:p>
            <a:pPr algn="just">
              <a:buNone/>
            </a:pPr>
            <a:r>
              <a:rPr lang="ru-RU" u="sng" dirty="0" smtClean="0">
                <a:solidFill>
                  <a:srgbClr val="000066"/>
                </a:solidFill>
              </a:rPr>
              <a:t>В данных упражнениях ведущему важно:</a:t>
            </a:r>
          </a:p>
          <a:p>
            <a:pPr lvl="0" algn="just"/>
            <a:r>
              <a:rPr lang="ru-RU" b="1" dirty="0" smtClean="0">
                <a:solidFill>
                  <a:srgbClr val="000066"/>
                </a:solidFill>
              </a:rPr>
              <a:t>задавать активную динамику дискуссии</a:t>
            </a:r>
          </a:p>
          <a:p>
            <a:pPr lvl="0" algn="just"/>
            <a:r>
              <a:rPr lang="ru-RU" b="1" dirty="0" smtClean="0">
                <a:solidFill>
                  <a:srgbClr val="000066"/>
                </a:solidFill>
              </a:rPr>
              <a:t>лимитировать время</a:t>
            </a:r>
            <a:r>
              <a:rPr lang="ru-RU" dirty="0" smtClean="0">
                <a:solidFill>
                  <a:srgbClr val="000066"/>
                </a:solidFill>
              </a:rPr>
              <a:t>, отведенное на ответы участников. </a:t>
            </a:r>
          </a:p>
          <a:p>
            <a:pPr lvl="0" algn="just"/>
            <a:r>
              <a:rPr lang="ru-RU" dirty="0" smtClean="0">
                <a:solidFill>
                  <a:srgbClr val="000066"/>
                </a:solidFill>
              </a:rPr>
              <a:t>в случае затягивания времени </a:t>
            </a:r>
            <a:r>
              <a:rPr lang="ru-RU" b="1" dirty="0" smtClean="0">
                <a:solidFill>
                  <a:srgbClr val="000066"/>
                </a:solidFill>
              </a:rPr>
              <a:t>передавать слово </a:t>
            </a:r>
            <a:r>
              <a:rPr lang="ru-RU" dirty="0" smtClean="0">
                <a:solidFill>
                  <a:srgbClr val="000066"/>
                </a:solidFill>
              </a:rPr>
              <a:t>другому участнику</a:t>
            </a:r>
          </a:p>
          <a:p>
            <a:pPr lvl="0" algn="just"/>
            <a:r>
              <a:rPr lang="ru-RU" b="1" dirty="0" smtClean="0">
                <a:solidFill>
                  <a:srgbClr val="000066"/>
                </a:solidFill>
              </a:rPr>
              <a:t>вовлекать в обсуждение </a:t>
            </a:r>
            <a:r>
              <a:rPr lang="ru-RU" dirty="0" smtClean="0">
                <a:solidFill>
                  <a:srgbClr val="000066"/>
                </a:solidFill>
              </a:rPr>
              <a:t>малоактивных учеников.</a:t>
            </a:r>
          </a:p>
          <a:p>
            <a:pPr lvl="0" algn="just"/>
            <a:r>
              <a:rPr lang="ru-RU" dirty="0" smtClean="0">
                <a:solidFill>
                  <a:srgbClr val="000066"/>
                </a:solidFill>
              </a:rPr>
              <a:t>важно благодарить активных участников за работу, но </a:t>
            </a:r>
            <a:r>
              <a:rPr lang="ru-RU" b="1" dirty="0" smtClean="0">
                <a:solidFill>
                  <a:srgbClr val="000066"/>
                </a:solidFill>
              </a:rPr>
              <a:t>подчеркивать значимость участия каждого.</a:t>
            </a:r>
          </a:p>
          <a:p>
            <a:pPr lvl="0" algn="just"/>
            <a:endParaRPr lang="ru-RU" dirty="0" smtClean="0">
              <a:solidFill>
                <a:srgbClr val="000066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b="1" dirty="0" smtClean="0">
                <a:solidFill>
                  <a:srgbClr val="000066"/>
                </a:solidFill>
                <a:latin typeface="Segoe UI Semibold" pitchFamily="34" charset="0"/>
              </a:rPr>
              <a:t>Сложные вопросы</a:t>
            </a:r>
            <a:endParaRPr lang="ru-RU" b="1" dirty="0">
              <a:solidFill>
                <a:srgbClr val="000066"/>
              </a:solidFill>
              <a:latin typeface="Segoe UI Semibold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1600200"/>
            <a:ext cx="8586536" cy="506916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endParaRPr lang="ru-RU" dirty="0" smtClean="0"/>
          </a:p>
          <a:p>
            <a:pPr algn="just">
              <a:buNone/>
            </a:pPr>
            <a:r>
              <a:rPr lang="ru-RU" dirty="0" smtClean="0"/>
              <a:t>       </a:t>
            </a:r>
            <a:r>
              <a:rPr lang="ru-RU" i="1" dirty="0" smtClean="0">
                <a:solidFill>
                  <a:srgbClr val="000066"/>
                </a:solidFill>
              </a:rPr>
              <a:t>Если кем-то из участников будут озвучены вопросы, касающиеся жестокого обращения, насилия, суицида, важно подчеркнуть значимость этих тем и уделить им внимание.</a:t>
            </a:r>
          </a:p>
          <a:p>
            <a:pPr algn="just">
              <a:buNone/>
            </a:pPr>
            <a:r>
              <a:rPr lang="ru-RU" dirty="0" smtClean="0">
                <a:solidFill>
                  <a:srgbClr val="FF0000"/>
                </a:solidFill>
              </a:rPr>
              <a:t>НО</a:t>
            </a:r>
          </a:p>
          <a:p>
            <a:pPr algn="just">
              <a:buNone/>
            </a:pPr>
            <a:r>
              <a:rPr lang="ru-RU" dirty="0" smtClean="0">
                <a:solidFill>
                  <a:srgbClr val="000066"/>
                </a:solidFill>
              </a:rPr>
              <a:t>Если вы чувствуете,</a:t>
            </a:r>
          </a:p>
          <a:p>
            <a:pPr lvl="0" algn="just"/>
            <a:r>
              <a:rPr lang="ru-RU" dirty="0" smtClean="0">
                <a:solidFill>
                  <a:srgbClr val="000066"/>
                </a:solidFill>
              </a:rPr>
              <a:t>что </a:t>
            </a:r>
            <a:r>
              <a:rPr lang="ru-RU" b="1" dirty="0" smtClean="0">
                <a:solidFill>
                  <a:srgbClr val="000066"/>
                </a:solidFill>
              </a:rPr>
              <a:t>вопрос требует глубокого ответа</a:t>
            </a:r>
            <a:r>
              <a:rPr lang="ru-RU" dirty="0" smtClean="0">
                <a:solidFill>
                  <a:srgbClr val="000066"/>
                </a:solidFill>
              </a:rPr>
              <a:t>, который может занять много времени</a:t>
            </a:r>
          </a:p>
          <a:p>
            <a:pPr lvl="0" algn="just"/>
            <a:r>
              <a:rPr lang="ru-RU" dirty="0" smtClean="0">
                <a:solidFill>
                  <a:srgbClr val="000066"/>
                </a:solidFill>
              </a:rPr>
              <a:t>вопрос </a:t>
            </a:r>
            <a:r>
              <a:rPr lang="ru-RU" b="1" dirty="0" smtClean="0">
                <a:solidFill>
                  <a:srgbClr val="000066"/>
                </a:solidFill>
              </a:rPr>
              <a:t>носит провокационный характер</a:t>
            </a:r>
          </a:p>
          <a:p>
            <a:pPr lvl="0" algn="just"/>
            <a:r>
              <a:rPr lang="ru-RU" b="1" dirty="0" smtClean="0">
                <a:solidFill>
                  <a:srgbClr val="000066"/>
                </a:solidFill>
              </a:rPr>
              <a:t>не чувствуете достаточной компетенции</a:t>
            </a:r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r>
              <a:rPr lang="ru-RU" dirty="0" smtClean="0">
                <a:solidFill>
                  <a:srgbClr val="FF0000"/>
                </a:solidFill>
              </a:rPr>
              <a:t>рекомендуем не прорабатывать его на данном занятии</a:t>
            </a:r>
          </a:p>
          <a:p>
            <a:pPr lvl="0" algn="just"/>
            <a:r>
              <a:rPr lang="ru-RU" dirty="0" smtClean="0">
                <a:solidFill>
                  <a:srgbClr val="000066"/>
                </a:solidFill>
              </a:rPr>
              <a:t>Поблагодарите участника за вопрос, подчеркните его значимость, объясните, что в рамках занятия не можете уделить внимание данному вопросу в полной мере, </a:t>
            </a:r>
            <a:r>
              <a:rPr lang="ru-RU" b="1" dirty="0" smtClean="0">
                <a:solidFill>
                  <a:srgbClr val="000066"/>
                </a:solidFill>
              </a:rPr>
              <a:t>предложите обсудить его после занятия</a:t>
            </a:r>
            <a:r>
              <a:rPr lang="ru-RU" dirty="0" smtClean="0">
                <a:solidFill>
                  <a:srgbClr val="000066"/>
                </a:solidFill>
              </a:rPr>
              <a:t>.</a:t>
            </a:r>
          </a:p>
          <a:p>
            <a:pPr lvl="0" algn="just"/>
            <a:r>
              <a:rPr lang="ru-RU" dirty="0" smtClean="0">
                <a:solidFill>
                  <a:srgbClr val="000066"/>
                </a:solidFill>
              </a:rPr>
              <a:t>Уточните, насколько это интересно всему классу, если вы поймете, что данный вопрос волнует многих, </a:t>
            </a:r>
            <a:r>
              <a:rPr lang="ru-RU" b="1" dirty="0" smtClean="0">
                <a:solidFill>
                  <a:srgbClr val="000066"/>
                </a:solidFill>
              </a:rPr>
              <a:t>предложите  сделать его  темой следующего классного часа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 smtClean="0"/>
          </a:p>
          <a:p>
            <a:pPr algn="ctr">
              <a:buNone/>
            </a:pPr>
            <a:r>
              <a:rPr lang="ru-RU" sz="4400" dirty="0" smtClean="0">
                <a:solidFill>
                  <a:srgbClr val="000066"/>
                </a:solidFill>
                <a:latin typeface="Segoe UI Semibold" pitchFamily="34" charset="0"/>
              </a:rPr>
              <a:t>Спасибо за внимание!</a:t>
            </a:r>
            <a:endParaRPr lang="ru-RU" sz="4400" dirty="0">
              <a:solidFill>
                <a:srgbClr val="000066"/>
              </a:solidFill>
              <a:latin typeface="Segoe UI Semi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 smtClean="0">
                <a:solidFill>
                  <a:srgbClr val="000066"/>
                </a:solidFill>
                <a:latin typeface="Segoe UI Semibold" pitchFamily="34" charset="0"/>
              </a:rPr>
              <a:t>Для чего проводится </a:t>
            </a:r>
            <a:r>
              <a:rPr lang="en-US" dirty="0" smtClean="0">
                <a:solidFill>
                  <a:srgbClr val="000066"/>
                </a:solidFill>
                <a:latin typeface="Segoe UI Semibold" pitchFamily="34" charset="0"/>
              </a:rPr>
              <a:t>PR-</a:t>
            </a:r>
            <a:r>
              <a:rPr lang="ru-RU" dirty="0" smtClean="0">
                <a:solidFill>
                  <a:srgbClr val="000066"/>
                </a:solidFill>
                <a:latin typeface="Segoe UI Semibold" pitchFamily="34" charset="0"/>
              </a:rPr>
              <a:t>акция</a:t>
            </a:r>
            <a:endParaRPr lang="ru-RU" dirty="0">
              <a:solidFill>
                <a:srgbClr val="000066"/>
              </a:solidFill>
              <a:latin typeface="Segoe UI Semibold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699792" y="1600200"/>
            <a:ext cx="6066256" cy="1684784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sz="2800" dirty="0" smtClean="0">
                <a:solidFill>
                  <a:srgbClr val="000066"/>
                </a:solidFill>
              </a:rPr>
              <a:t>Детский телефон доверия является важнейшим инструментом в выявлении детского неблагополучия и оперативной помощи детям в кризисных ситуациях</a:t>
            </a:r>
            <a:r>
              <a:rPr lang="ru-RU" dirty="0" smtClean="0">
                <a:solidFill>
                  <a:srgbClr val="000066"/>
                </a:solidFill>
              </a:rPr>
              <a:t>.</a:t>
            </a:r>
          </a:p>
          <a:p>
            <a:endParaRPr lang="ru-RU" dirty="0" smtClean="0">
              <a:solidFill>
                <a:srgbClr val="000066"/>
              </a:solidFill>
            </a:endParaRPr>
          </a:p>
          <a:p>
            <a:pPr>
              <a:buNone/>
            </a:pPr>
            <a:endParaRPr lang="ru-RU" sz="2600" dirty="0" smtClean="0">
              <a:solidFill>
                <a:srgbClr val="000066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7544" y="3717032"/>
            <a:ext cx="8424936" cy="108012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0066"/>
                </a:solidFill>
              </a:rPr>
              <a:t>Исследования показали, что</a:t>
            </a:r>
          </a:p>
          <a:p>
            <a:pPr algn="ctr"/>
            <a:r>
              <a:rPr lang="ru-RU" sz="2000" dirty="0" smtClean="0">
                <a:solidFill>
                  <a:srgbClr val="000066"/>
                </a:solidFill>
              </a:rPr>
              <a:t> </a:t>
            </a:r>
            <a:r>
              <a:rPr lang="ru-RU" sz="2000" dirty="0" smtClean="0">
                <a:solidFill>
                  <a:srgbClr val="002060"/>
                </a:solidFill>
              </a:rPr>
              <a:t>частота обращений на Телефон доверия напрямую зависит от  информации, распространяемой о  детском телефоне доверия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7544" y="5373216"/>
            <a:ext cx="8424936" cy="1152128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 smtClean="0">
              <a:solidFill>
                <a:srgbClr val="000066"/>
              </a:solidFill>
            </a:endParaRPr>
          </a:p>
          <a:p>
            <a:pPr algn="ctr"/>
            <a:r>
              <a:rPr lang="ru-RU" sz="2000" dirty="0" smtClean="0">
                <a:solidFill>
                  <a:srgbClr val="000066"/>
                </a:solidFill>
              </a:rPr>
              <a:t>С целью повышения информированности общества о Детском телефоне доверия проводятся крупномасштабные информационно-рекламные кампании</a:t>
            </a:r>
          </a:p>
          <a:p>
            <a:pPr algn="ctr"/>
            <a:endParaRPr lang="ru-RU" dirty="0"/>
          </a:p>
        </p:txBody>
      </p:sp>
      <p:sp>
        <p:nvSpPr>
          <p:cNvPr id="7" name="Стрелка вниз 6"/>
          <p:cNvSpPr/>
          <p:nvPr/>
        </p:nvSpPr>
        <p:spPr>
          <a:xfrm>
            <a:off x="3851920" y="4797152"/>
            <a:ext cx="1584176" cy="618368"/>
          </a:xfrm>
          <a:prstGeom prst="downArrow">
            <a:avLst/>
          </a:prstGeom>
          <a:solidFill>
            <a:srgbClr val="CCFF99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6" name="Picture 2" descr="C:\Users\Наталья\Desktop\телефон доверия\картинки\images (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0808"/>
            <a:ext cx="2495550" cy="1838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b="1" dirty="0" smtClean="0">
                <a:solidFill>
                  <a:srgbClr val="000066"/>
                </a:solidFill>
                <a:latin typeface="Segoe UI Semibold" pitchFamily="34" charset="0"/>
              </a:rPr>
              <a:t>Мероприятия 2015 года</a:t>
            </a:r>
            <a:endParaRPr lang="ru-RU" b="1" dirty="0">
              <a:solidFill>
                <a:srgbClr val="000066"/>
              </a:solidFill>
              <a:latin typeface="Segoe UI Semibold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8442520" cy="4853136"/>
          </a:xfrm>
        </p:spPr>
        <p:txBody>
          <a:bodyPr>
            <a:normAutofit/>
          </a:bodyPr>
          <a:lstStyle/>
          <a:p>
            <a:pPr algn="just"/>
            <a:endParaRPr lang="ru-RU" b="1" dirty="0" smtClean="0">
              <a:solidFill>
                <a:srgbClr val="000066"/>
              </a:solidFill>
            </a:endParaRPr>
          </a:p>
          <a:p>
            <a:pPr algn="just"/>
            <a:r>
              <a:rPr lang="ru-RU" b="1" dirty="0" smtClean="0">
                <a:solidFill>
                  <a:srgbClr val="000066"/>
                </a:solidFill>
              </a:rPr>
              <a:t>Проведение</a:t>
            </a:r>
            <a:r>
              <a:rPr lang="ru-RU" dirty="0" smtClean="0">
                <a:solidFill>
                  <a:srgbClr val="000066"/>
                </a:solidFill>
              </a:rPr>
              <a:t> </a:t>
            </a:r>
            <a:r>
              <a:rPr lang="ru-RU" b="1" dirty="0" smtClean="0">
                <a:solidFill>
                  <a:srgbClr val="000066"/>
                </a:solidFill>
              </a:rPr>
              <a:t>всероссийского урока «Время доверять» </a:t>
            </a:r>
            <a:r>
              <a:rPr lang="ru-RU" dirty="0" smtClean="0">
                <a:solidFill>
                  <a:srgbClr val="000066"/>
                </a:solidFill>
              </a:rPr>
              <a:t>в период  с </a:t>
            </a:r>
            <a:r>
              <a:rPr lang="ru-RU" dirty="0" smtClean="0">
                <a:solidFill>
                  <a:srgbClr val="FF0000"/>
                </a:solidFill>
              </a:rPr>
              <a:t>15 по 18 мая и с 01 по 30 сентября 2015 г</a:t>
            </a:r>
            <a:r>
              <a:rPr lang="ru-RU" dirty="0" smtClean="0">
                <a:solidFill>
                  <a:srgbClr val="000066"/>
                </a:solidFill>
              </a:rPr>
              <a:t>. в общеобразовательных школах большинства 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000066"/>
                </a:solidFill>
              </a:rPr>
              <a:t>регионов России</a:t>
            </a:r>
          </a:p>
          <a:p>
            <a:pPr algn="just"/>
            <a:r>
              <a:rPr lang="ru-RU" b="1" dirty="0" smtClean="0">
                <a:solidFill>
                  <a:srgbClr val="000066"/>
                </a:solidFill>
              </a:rPr>
              <a:t>Проведение всероссийского марафона доверия  </a:t>
            </a:r>
            <a:r>
              <a:rPr lang="ru-RU" dirty="0" smtClean="0">
                <a:solidFill>
                  <a:srgbClr val="000066"/>
                </a:solidFill>
              </a:rPr>
              <a:t>в период </a:t>
            </a:r>
            <a:r>
              <a:rPr lang="ru-RU" dirty="0" smtClean="0">
                <a:solidFill>
                  <a:srgbClr val="FF0000"/>
                </a:solidFill>
              </a:rPr>
              <a:t>1-15 сентября 2015 г. </a:t>
            </a:r>
            <a:r>
              <a:rPr lang="ru-RU" dirty="0" smtClean="0">
                <a:solidFill>
                  <a:srgbClr val="000066"/>
                </a:solidFill>
              </a:rPr>
              <a:t>в  </a:t>
            </a:r>
            <a:r>
              <a:rPr lang="ru-RU" dirty="0" smtClean="0">
                <a:solidFill>
                  <a:srgbClr val="FF0000"/>
                </a:solidFill>
              </a:rPr>
              <a:t>5 регионах РФ </a:t>
            </a:r>
            <a:r>
              <a:rPr lang="ru-RU" dirty="0" smtClean="0">
                <a:solidFill>
                  <a:srgbClr val="000066"/>
                </a:solidFill>
              </a:rPr>
              <a:t>– Москва, Саратов, Ставрополь, Екатеринбург, Новосибирск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4400" dirty="0" smtClean="0">
              <a:latin typeface="Segoe UI Semibold" pitchFamily="34" charset="0"/>
            </a:endParaRPr>
          </a:p>
          <a:p>
            <a:pPr algn="ctr">
              <a:buNone/>
            </a:pPr>
            <a:r>
              <a:rPr lang="ru-RU" sz="4800" b="1" dirty="0" smtClean="0">
                <a:solidFill>
                  <a:srgbClr val="000066"/>
                </a:solidFill>
                <a:latin typeface="Segoe UI Semibold" pitchFamily="34" charset="0"/>
              </a:rPr>
              <a:t>Информация о детском телефоне доверия</a:t>
            </a:r>
            <a:endParaRPr lang="ru-RU" sz="4800" b="1" dirty="0">
              <a:solidFill>
                <a:srgbClr val="000066"/>
              </a:solidFill>
              <a:latin typeface="Segoe UI Semi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1700808"/>
            <a:ext cx="5904656" cy="489654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>
                <a:solidFill>
                  <a:srgbClr val="000066"/>
                </a:solidFill>
                <a:latin typeface="+mn-lt"/>
              </a:rPr>
              <a:t>В сентябре 2010 года </a:t>
            </a:r>
            <a:br>
              <a:rPr lang="ru-RU" sz="3600" dirty="0" smtClean="0">
                <a:solidFill>
                  <a:srgbClr val="000066"/>
                </a:solidFill>
                <a:latin typeface="+mn-lt"/>
              </a:rPr>
            </a:br>
            <a:r>
              <a:rPr lang="ru-RU" sz="3600" dirty="0" smtClean="0">
                <a:solidFill>
                  <a:srgbClr val="000066"/>
                </a:solidFill>
                <a:latin typeface="+mn-lt"/>
              </a:rPr>
              <a:t>Фондом поддержки детей, находящихся в трудной жизненной ситуации </a:t>
            </a:r>
            <a:br>
              <a:rPr lang="ru-RU" sz="3600" dirty="0" smtClean="0">
                <a:solidFill>
                  <a:srgbClr val="000066"/>
                </a:solidFill>
                <a:latin typeface="+mn-lt"/>
              </a:rPr>
            </a:br>
            <a:r>
              <a:rPr lang="ru-RU" sz="3600" dirty="0" smtClean="0">
                <a:solidFill>
                  <a:srgbClr val="000066"/>
                </a:solidFill>
                <a:latin typeface="+mn-lt"/>
              </a:rPr>
              <a:t>при содействии государства был введен </a:t>
            </a:r>
            <a:br>
              <a:rPr lang="ru-RU" sz="3600" dirty="0" smtClean="0">
                <a:solidFill>
                  <a:srgbClr val="000066"/>
                </a:solidFill>
                <a:latin typeface="+mn-lt"/>
              </a:rPr>
            </a:br>
            <a:r>
              <a:rPr lang="ru-RU" sz="3600" b="1" dirty="0" smtClean="0">
                <a:solidFill>
                  <a:srgbClr val="000066"/>
                </a:solidFill>
                <a:latin typeface="+mn-lt"/>
              </a:rPr>
              <a:t>единый общероссийский номер детского телефона доверия – </a:t>
            </a:r>
            <a:r>
              <a:rPr lang="ru-RU" sz="3600" b="1" dirty="0" smtClean="0">
                <a:solidFill>
                  <a:srgbClr val="FF0000"/>
                </a:solidFill>
                <a:latin typeface="+mn-lt"/>
              </a:rPr>
              <a:t>8-800-2000-122</a:t>
            </a:r>
            <a:r>
              <a:rPr lang="ru-RU" sz="3600" b="1" dirty="0" smtClean="0">
                <a:latin typeface="+mn-lt"/>
              </a:rPr>
              <a:t> </a:t>
            </a:r>
            <a:r>
              <a:rPr lang="ru-RU" sz="3600" dirty="0" smtClean="0">
                <a:latin typeface="+mn-lt"/>
              </a:rPr>
              <a:t/>
            </a:r>
            <a:br>
              <a:rPr lang="ru-RU" sz="3600" dirty="0" smtClean="0">
                <a:latin typeface="+mn-lt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sz="4000" dirty="0"/>
          </a:p>
        </p:txBody>
      </p:sp>
      <p:pic>
        <p:nvPicPr>
          <p:cNvPr id="4" name="Picture 2" descr="C:\Users\Наталья\Desktop\телефон доверия\картинки\i (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509120"/>
            <a:ext cx="2448272" cy="172819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8" name="Picture 2" descr="C:\Users\Наталья\Desktop\телефон доверия\картинки\i (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132856"/>
            <a:ext cx="2484784" cy="1944216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</a:t>
            </a:r>
            <a: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Segoe UI Semibold" pitchFamily="34" charset="0"/>
                <a:ea typeface="+mj-ea"/>
                <a:cs typeface="+mj-cs"/>
              </a:rPr>
              <a:t>История создания</a:t>
            </a:r>
            <a:endParaRPr kumimoji="0" lang="ru-RU" sz="4400" b="1" i="1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Segoe UI Semibold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556792"/>
            <a:ext cx="9144000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dirty="0" smtClean="0">
              <a:solidFill>
                <a:srgbClr val="000066"/>
              </a:solidFill>
            </a:endParaRPr>
          </a:p>
          <a:p>
            <a:endParaRPr lang="ru-RU" sz="3600" dirty="0" smtClean="0">
              <a:solidFill>
                <a:srgbClr val="000066"/>
              </a:solidFill>
            </a:endParaRPr>
          </a:p>
          <a:p>
            <a:r>
              <a:rPr lang="ru-RU" sz="3600" dirty="0" smtClean="0">
                <a:solidFill>
                  <a:srgbClr val="000066"/>
                </a:solidFill>
              </a:rPr>
              <a:t>При звонке на номер </a:t>
            </a:r>
          </a:p>
          <a:p>
            <a:r>
              <a:rPr lang="ru-RU" sz="3600" dirty="0" smtClean="0">
                <a:solidFill>
                  <a:srgbClr val="FF0000"/>
                </a:solidFill>
              </a:rPr>
              <a:t>8-800-200-122</a:t>
            </a:r>
            <a:r>
              <a:rPr lang="ru-RU" sz="3600" dirty="0" smtClean="0">
                <a:solidFill>
                  <a:srgbClr val="000066"/>
                </a:solidFill>
              </a:rPr>
              <a:t> </a:t>
            </a:r>
          </a:p>
          <a:p>
            <a:r>
              <a:rPr lang="ru-RU" sz="3600" dirty="0" smtClean="0">
                <a:solidFill>
                  <a:srgbClr val="000066"/>
                </a:solidFill>
              </a:rPr>
              <a:t>из любого населенного пункта с любого телефона дети, подростки и их родители </a:t>
            </a:r>
          </a:p>
          <a:p>
            <a:r>
              <a:rPr lang="ru-RU" sz="3600" dirty="0" smtClean="0">
                <a:solidFill>
                  <a:srgbClr val="000066"/>
                </a:solidFill>
              </a:rPr>
              <a:t>могут получить экстренную психологическую </a:t>
            </a:r>
          </a:p>
          <a:p>
            <a:r>
              <a:rPr lang="ru-RU" sz="3600" dirty="0" smtClean="0">
                <a:solidFill>
                  <a:srgbClr val="000066"/>
                </a:solidFill>
              </a:rPr>
              <a:t>помощь         </a:t>
            </a:r>
          </a:p>
          <a:p>
            <a:endParaRPr lang="ru-RU" sz="3600" dirty="0" smtClean="0">
              <a:solidFill>
                <a:srgbClr val="000066"/>
              </a:solidFill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6385" name="Picture 1" descr="C:\Users\Наталья\Desktop\телефон доверия\картинки\images (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700808"/>
            <a:ext cx="3528392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Segoe UI Semibold" pitchFamily="34" charset="0"/>
                <a:ea typeface="+mj-ea"/>
                <a:cs typeface="+mj-cs"/>
              </a:rPr>
              <a:t>Работа </a:t>
            </a:r>
            <a:r>
              <a:rPr lang="ru-RU" sz="3600" dirty="0" smtClean="0">
                <a:solidFill>
                  <a:srgbClr val="000066"/>
                </a:solidFill>
                <a:latin typeface="Segoe UI Semibold" pitchFamily="34" charset="0"/>
                <a:ea typeface="+mj-ea"/>
                <a:cs typeface="+mj-cs"/>
              </a:rPr>
              <a:t>Детского 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Segoe UI Semibold" pitchFamily="34" charset="0"/>
                <a:ea typeface="+mj-ea"/>
                <a:cs typeface="+mj-cs"/>
              </a:rPr>
              <a:t>телефона доверия направлена на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Segoe UI Semibold" pitchFamily="34" charset="0"/>
              <a:ea typeface="+mj-ea"/>
              <a:cs typeface="+mj-cs"/>
            </a:endParaRPr>
          </a:p>
        </p:txBody>
      </p:sp>
      <p:pic>
        <p:nvPicPr>
          <p:cNvPr id="15362" name="Picture 2" descr="C:\Users\Наталья\Desktop\телефон доверия\картинки\images (1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16832"/>
            <a:ext cx="2686050" cy="1704975"/>
          </a:xfrm>
          <a:prstGeom prst="rect">
            <a:avLst/>
          </a:prstGeom>
          <a:noFill/>
        </p:spPr>
      </p:pic>
      <p:pic>
        <p:nvPicPr>
          <p:cNvPr id="15363" name="Picture 3" descr="C:\Users\Наталья\Desktop\телефон доверия\картинки\images (15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933056"/>
            <a:ext cx="2664296" cy="2381250"/>
          </a:xfrm>
          <a:prstGeom prst="rect">
            <a:avLst/>
          </a:prstGeom>
          <a:noFill/>
        </p:spPr>
      </p:pic>
      <p:sp>
        <p:nvSpPr>
          <p:cNvPr id="11" name="Скругленный прямоугольник 10"/>
          <p:cNvSpPr/>
          <p:nvPr/>
        </p:nvSpPr>
        <p:spPr>
          <a:xfrm>
            <a:off x="3347864" y="2132856"/>
            <a:ext cx="5400600" cy="1488951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0066"/>
                </a:solidFill>
              </a:rPr>
              <a:t>разрешение тяжелых эмоциональных переживаний детей и подростков</a:t>
            </a:r>
            <a:endParaRPr lang="ru-RU" sz="28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347864" y="4149080"/>
            <a:ext cx="5400600" cy="151216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0066"/>
                </a:solidFill>
              </a:rPr>
              <a:t>защиту их  прав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2478</TotalTime>
  <Words>1385</Words>
  <Application>Microsoft Office PowerPoint</Application>
  <PresentationFormat>Экран (4:3)</PresentationFormat>
  <Paragraphs>227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Обычная</vt:lpstr>
      <vt:lpstr>Презентация PowerPoint</vt:lpstr>
      <vt:lpstr>Презентация PowerPoint</vt:lpstr>
      <vt:lpstr> </vt:lpstr>
      <vt:lpstr>Для чего проводится PR-акция</vt:lpstr>
      <vt:lpstr>Мероприятия 2015 года</vt:lpstr>
      <vt:lpstr>Презентация PowerPoint</vt:lpstr>
      <vt:lpstr>   В сентябре 2010 года  Фондом поддержки детей, находящихся в трудной жизненной ситуации  при содействии государства был введен  единый общероссийский номер детского телефона доверия – 8-800-2000-122    </vt:lpstr>
      <vt:lpstr>Презентация PowerPoint</vt:lpstr>
      <vt:lpstr>Презентация PowerPoint</vt:lpstr>
      <vt:lpstr> Принципы работы  Детского телефона доверия </vt:lpstr>
      <vt:lpstr> Принципы работы  Детского телефона доверия </vt:lpstr>
      <vt:lpstr>Презентация PowerPoint</vt:lpstr>
      <vt:lpstr>Цели и задачи урока</vt:lpstr>
      <vt:lpstr>Презентация PowerPoint</vt:lpstr>
      <vt:lpstr>Необходимое оборудование </vt:lpstr>
      <vt:lpstr>Презентация PowerPoint</vt:lpstr>
      <vt:lpstr>Вводная часть и Разогрев</vt:lpstr>
      <vt:lpstr>Рекомендации к проведению упражнения «Ассоциации»</vt:lpstr>
      <vt:lpstr>Погружение в тему урока</vt:lpstr>
      <vt:lpstr>Рекомендации по проведению упражнения «Да, Нет, Не знаю»</vt:lpstr>
      <vt:lpstr>Упражнение на доверие</vt:lpstr>
      <vt:lpstr>Рекомендации к проведению упражнения «Свеча доверия»</vt:lpstr>
      <vt:lpstr> Просмотр видео ролика, дискуссия </vt:lpstr>
      <vt:lpstr>Преимущества работы с видеоматериалом при обсуждении сложных вопросов</vt:lpstr>
      <vt:lpstr>Роль группового обсуждения</vt:lpstr>
      <vt:lpstr>Рекомендации к  обсуждению видеоролика</vt:lpstr>
      <vt:lpstr>Информационный этап</vt:lpstr>
      <vt:lpstr>Рекомендации по проведению информационного этапа</vt:lpstr>
      <vt:lpstr>Дополнительный видеоматериал</vt:lpstr>
      <vt:lpstr>На что обратить внимание</vt:lpstr>
      <vt:lpstr>Сложные вопросы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uchspec2</cp:lastModifiedBy>
  <cp:revision>68</cp:revision>
  <dcterms:created xsi:type="dcterms:W3CDTF">2015-04-24T08:32:40Z</dcterms:created>
  <dcterms:modified xsi:type="dcterms:W3CDTF">2015-09-04T07:21:35Z</dcterms:modified>
</cp:coreProperties>
</file>